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4286" r:id="rId2"/>
    <p:sldId id="4270" r:id="rId3"/>
    <p:sldId id="4273" r:id="rId4"/>
    <p:sldId id="4413" r:id="rId5"/>
    <p:sldId id="4446" r:id="rId6"/>
    <p:sldId id="4447" r:id="rId7"/>
    <p:sldId id="4448" r:id="rId8"/>
    <p:sldId id="4450" r:id="rId9"/>
    <p:sldId id="4335" r:id="rId10"/>
    <p:sldId id="4451" r:id="rId11"/>
    <p:sldId id="4452" r:id="rId12"/>
    <p:sldId id="4454" r:id="rId13"/>
    <p:sldId id="4455" r:id="rId14"/>
    <p:sldId id="4422" r:id="rId15"/>
    <p:sldId id="4305" r:id="rId16"/>
    <p:sldId id="4486" r:id="rId17"/>
    <p:sldId id="4474" r:id="rId18"/>
    <p:sldId id="4491" r:id="rId19"/>
    <p:sldId id="4485" r:id="rId20"/>
    <p:sldId id="4488" r:id="rId21"/>
    <p:sldId id="4489" r:id="rId22"/>
    <p:sldId id="4492" r:id="rId23"/>
    <p:sldId id="4493" r:id="rId24"/>
    <p:sldId id="4494" r:id="rId25"/>
    <p:sldId id="4487" r:id="rId26"/>
    <p:sldId id="4484" r:id="rId27"/>
    <p:sldId id="4495" r:id="rId28"/>
    <p:sldId id="4490" r:id="rId29"/>
    <p:sldId id="4496" r:id="rId30"/>
    <p:sldId id="4497" r:id="rId31"/>
    <p:sldId id="4498" r:id="rId32"/>
    <p:sldId id="4306" r:id="rId33"/>
    <p:sldId id="4475" r:id="rId34"/>
    <p:sldId id="4476" r:id="rId35"/>
    <p:sldId id="4477" r:id="rId36"/>
    <p:sldId id="4478" r:id="rId37"/>
    <p:sldId id="4479" r:id="rId38"/>
    <p:sldId id="4480" r:id="rId39"/>
    <p:sldId id="4481" r:id="rId40"/>
    <p:sldId id="4482" r:id="rId41"/>
    <p:sldId id="4483" r:id="rId42"/>
    <p:sldId id="4499" r:id="rId43"/>
    <p:sldId id="4307" r:id="rId44"/>
    <p:sldId id="4440" r:id="rId45"/>
    <p:sldId id="4457" r:id="rId46"/>
    <p:sldId id="4458" r:id="rId47"/>
    <p:sldId id="4459" r:id="rId48"/>
    <p:sldId id="4449" r:id="rId49"/>
    <p:sldId id="4460" r:id="rId50"/>
    <p:sldId id="4461" r:id="rId51"/>
    <p:sldId id="4462" r:id="rId52"/>
    <p:sldId id="4463" r:id="rId53"/>
    <p:sldId id="4464" r:id="rId54"/>
    <p:sldId id="4465" r:id="rId55"/>
    <p:sldId id="4466" r:id="rId56"/>
    <p:sldId id="4467" r:id="rId57"/>
    <p:sldId id="4469" r:id="rId58"/>
    <p:sldId id="4470" r:id="rId59"/>
    <p:sldId id="4472" r:id="rId60"/>
    <p:sldId id="4473" r:id="rId61"/>
    <p:sldId id="4263" r:id="rId62"/>
    <p:sldId id="4343" r:id="rId6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5D324-A65C-4CC6-867E-20983DC4BB8F}" type="datetimeFigureOut">
              <a:rPr lang="de-DE" smtClean="0"/>
              <a:t>14.11.2022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0EC4B-2427-4A31-AD10-13794CF7A8C2}" type="slidenum">
              <a:rPr lang="de-DE" smtClean="0"/>
              <a:t>‹#›</a:t>
            </a:fld>
            <a:endParaRPr lang="de-DE"/>
          </a:p>
        </p:txBody>
      </p:sp>
    </p:spTree>
    <p:extLst>
      <p:ext uri="{BB962C8B-B14F-4D97-AF65-F5344CB8AC3E}">
        <p14:creationId xmlns:p14="http://schemas.microsoft.com/office/powerpoint/2010/main" val="202034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9</a:t>
            </a:fld>
            <a:endParaRPr lang="en-IE"/>
          </a:p>
        </p:txBody>
      </p:sp>
    </p:spTree>
    <p:extLst>
      <p:ext uri="{BB962C8B-B14F-4D97-AF65-F5344CB8AC3E}">
        <p14:creationId xmlns:p14="http://schemas.microsoft.com/office/powerpoint/2010/main" val="14520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25</a:t>
            </a:fld>
            <a:endParaRPr lang="en-IE"/>
          </a:p>
        </p:txBody>
      </p:sp>
    </p:spTree>
    <p:extLst>
      <p:ext uri="{BB962C8B-B14F-4D97-AF65-F5344CB8AC3E}">
        <p14:creationId xmlns:p14="http://schemas.microsoft.com/office/powerpoint/2010/main" val="141625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27</a:t>
            </a:fld>
            <a:endParaRPr lang="en-IE"/>
          </a:p>
        </p:txBody>
      </p:sp>
    </p:spTree>
    <p:extLst>
      <p:ext uri="{BB962C8B-B14F-4D97-AF65-F5344CB8AC3E}">
        <p14:creationId xmlns:p14="http://schemas.microsoft.com/office/powerpoint/2010/main" val="332160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29</a:t>
            </a:fld>
            <a:endParaRPr lang="en-IE"/>
          </a:p>
        </p:txBody>
      </p:sp>
    </p:spTree>
    <p:extLst>
      <p:ext uri="{BB962C8B-B14F-4D97-AF65-F5344CB8AC3E}">
        <p14:creationId xmlns:p14="http://schemas.microsoft.com/office/powerpoint/2010/main" val="336965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30</a:t>
            </a:fld>
            <a:endParaRPr lang="en-IE"/>
          </a:p>
        </p:txBody>
      </p:sp>
    </p:spTree>
    <p:extLst>
      <p:ext uri="{BB962C8B-B14F-4D97-AF65-F5344CB8AC3E}">
        <p14:creationId xmlns:p14="http://schemas.microsoft.com/office/powerpoint/2010/main" val="234963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31</a:t>
            </a:fld>
            <a:endParaRPr lang="en-IE"/>
          </a:p>
        </p:txBody>
      </p:sp>
    </p:spTree>
    <p:extLst>
      <p:ext uri="{BB962C8B-B14F-4D97-AF65-F5344CB8AC3E}">
        <p14:creationId xmlns:p14="http://schemas.microsoft.com/office/powerpoint/2010/main" val="3133582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34</a:t>
            </a:fld>
            <a:endParaRPr lang="en-IE"/>
          </a:p>
        </p:txBody>
      </p:sp>
    </p:spTree>
    <p:extLst>
      <p:ext uri="{BB962C8B-B14F-4D97-AF65-F5344CB8AC3E}">
        <p14:creationId xmlns:p14="http://schemas.microsoft.com/office/powerpoint/2010/main" val="2199529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36</a:t>
            </a:fld>
            <a:endParaRPr lang="en-IE"/>
          </a:p>
        </p:txBody>
      </p:sp>
    </p:spTree>
    <p:extLst>
      <p:ext uri="{BB962C8B-B14F-4D97-AF65-F5344CB8AC3E}">
        <p14:creationId xmlns:p14="http://schemas.microsoft.com/office/powerpoint/2010/main" val="166005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38</a:t>
            </a:fld>
            <a:endParaRPr lang="en-IE"/>
          </a:p>
        </p:txBody>
      </p:sp>
    </p:spTree>
    <p:extLst>
      <p:ext uri="{BB962C8B-B14F-4D97-AF65-F5344CB8AC3E}">
        <p14:creationId xmlns:p14="http://schemas.microsoft.com/office/powerpoint/2010/main" val="3390992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40</a:t>
            </a:fld>
            <a:endParaRPr lang="en-IE"/>
          </a:p>
        </p:txBody>
      </p:sp>
    </p:spTree>
    <p:extLst>
      <p:ext uri="{BB962C8B-B14F-4D97-AF65-F5344CB8AC3E}">
        <p14:creationId xmlns:p14="http://schemas.microsoft.com/office/powerpoint/2010/main" val="336804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42</a:t>
            </a:fld>
            <a:endParaRPr lang="en-IE"/>
          </a:p>
        </p:txBody>
      </p:sp>
    </p:spTree>
    <p:extLst>
      <p:ext uri="{BB962C8B-B14F-4D97-AF65-F5344CB8AC3E}">
        <p14:creationId xmlns:p14="http://schemas.microsoft.com/office/powerpoint/2010/main" val="316833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11</a:t>
            </a:fld>
            <a:endParaRPr lang="en-IE"/>
          </a:p>
        </p:txBody>
      </p:sp>
    </p:spTree>
    <p:extLst>
      <p:ext uri="{BB962C8B-B14F-4D97-AF65-F5344CB8AC3E}">
        <p14:creationId xmlns:p14="http://schemas.microsoft.com/office/powerpoint/2010/main" val="3580184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60</a:t>
            </a:fld>
            <a:endParaRPr lang="en-IE"/>
          </a:p>
        </p:txBody>
      </p:sp>
    </p:spTree>
    <p:extLst>
      <p:ext uri="{BB962C8B-B14F-4D97-AF65-F5344CB8AC3E}">
        <p14:creationId xmlns:p14="http://schemas.microsoft.com/office/powerpoint/2010/main" val="222593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13</a:t>
            </a:fld>
            <a:endParaRPr lang="en-IE"/>
          </a:p>
        </p:txBody>
      </p:sp>
    </p:spTree>
    <p:extLst>
      <p:ext uri="{BB962C8B-B14F-4D97-AF65-F5344CB8AC3E}">
        <p14:creationId xmlns:p14="http://schemas.microsoft.com/office/powerpoint/2010/main" val="161085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14</a:t>
            </a:fld>
            <a:endParaRPr lang="en-IE"/>
          </a:p>
        </p:txBody>
      </p:sp>
    </p:spTree>
    <p:extLst>
      <p:ext uri="{BB962C8B-B14F-4D97-AF65-F5344CB8AC3E}">
        <p14:creationId xmlns:p14="http://schemas.microsoft.com/office/powerpoint/2010/main" val="52792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16</a:t>
            </a:fld>
            <a:endParaRPr lang="en-IE"/>
          </a:p>
        </p:txBody>
      </p:sp>
    </p:spTree>
    <p:extLst>
      <p:ext uri="{BB962C8B-B14F-4D97-AF65-F5344CB8AC3E}">
        <p14:creationId xmlns:p14="http://schemas.microsoft.com/office/powerpoint/2010/main" val="409836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18</a:t>
            </a:fld>
            <a:endParaRPr lang="en-IE"/>
          </a:p>
        </p:txBody>
      </p:sp>
    </p:spTree>
    <p:extLst>
      <p:ext uri="{BB962C8B-B14F-4D97-AF65-F5344CB8AC3E}">
        <p14:creationId xmlns:p14="http://schemas.microsoft.com/office/powerpoint/2010/main" val="157807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19</a:t>
            </a:fld>
            <a:endParaRPr lang="en-IE"/>
          </a:p>
        </p:txBody>
      </p:sp>
    </p:spTree>
    <p:extLst>
      <p:ext uri="{BB962C8B-B14F-4D97-AF65-F5344CB8AC3E}">
        <p14:creationId xmlns:p14="http://schemas.microsoft.com/office/powerpoint/2010/main" val="411074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21</a:t>
            </a:fld>
            <a:endParaRPr lang="en-IE"/>
          </a:p>
        </p:txBody>
      </p:sp>
    </p:spTree>
    <p:extLst>
      <p:ext uri="{BB962C8B-B14F-4D97-AF65-F5344CB8AC3E}">
        <p14:creationId xmlns:p14="http://schemas.microsoft.com/office/powerpoint/2010/main" val="128905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23</a:t>
            </a:fld>
            <a:endParaRPr lang="en-IE"/>
          </a:p>
        </p:txBody>
      </p:sp>
    </p:spTree>
    <p:extLst>
      <p:ext uri="{BB962C8B-B14F-4D97-AF65-F5344CB8AC3E}">
        <p14:creationId xmlns:p14="http://schemas.microsoft.com/office/powerpoint/2010/main" val="85394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8F4DA-1C54-3FF5-3153-3107007492F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25867AF-9031-15BF-CAC7-81C324604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EFD0F99-7006-EB6A-8057-C70E5EAD3E60}"/>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5" name="Fußzeilenplatzhalter 4">
            <a:extLst>
              <a:ext uri="{FF2B5EF4-FFF2-40B4-BE49-F238E27FC236}">
                <a16:creationId xmlns:a16="http://schemas.microsoft.com/office/drawing/2014/main" id="{CEB6AC2A-1261-A767-5E6F-A9E53812614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121B6DB-93B5-32D0-FF70-EA34DC1A852E}"/>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242328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302E0-06F9-2E01-8DBB-018007965D6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F12DBB9-F34F-9580-5336-ED009287BCF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A374F-28CD-7DCF-22ED-DE63227A796C}"/>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5" name="Fußzeilenplatzhalter 4">
            <a:extLst>
              <a:ext uri="{FF2B5EF4-FFF2-40B4-BE49-F238E27FC236}">
                <a16:creationId xmlns:a16="http://schemas.microsoft.com/office/drawing/2014/main" id="{96E7CC56-C607-31A3-8654-AFF12E9049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A99679-8067-ECCB-F38A-3546112A44AA}"/>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220263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93171A0-3F41-4607-F94A-96CB3B09D40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90F7103-09BF-C363-D3CF-A7CCDCDE9A3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493ABB6-EB9F-BA55-A554-C930E54954A3}"/>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5" name="Fußzeilenplatzhalter 4">
            <a:extLst>
              <a:ext uri="{FF2B5EF4-FFF2-40B4-BE49-F238E27FC236}">
                <a16:creationId xmlns:a16="http://schemas.microsoft.com/office/drawing/2014/main" id="{F5E2988B-BEB4-A871-D49B-8C3CABC56B9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3189CD2-5E87-2142-9EBD-37C72947C225}"/>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108566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9979572" cy="444585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Chart, pie chart&#10;&#10;Description automatically generated">
            <a:extLst>
              <a:ext uri="{FF2B5EF4-FFF2-40B4-BE49-F238E27FC236}">
                <a16:creationId xmlns:a16="http://schemas.microsoft.com/office/drawing/2014/main" id="{F2486777-C3D2-3F44-B2FC-05077BBD7182}"/>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567841" y="1"/>
            <a:ext cx="4398187" cy="6858000"/>
          </a:xfrm>
          <a:prstGeom prst="rect">
            <a:avLst/>
          </a:prstGeom>
        </p:spPr>
      </p:pic>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pic>
        <p:nvPicPr>
          <p:cNvPr id="20" name="Picture 19" descr="Text&#10;&#10;Description automatically generated">
            <a:extLst>
              <a:ext uri="{FF2B5EF4-FFF2-40B4-BE49-F238E27FC236}">
                <a16:creationId xmlns:a16="http://schemas.microsoft.com/office/drawing/2014/main" id="{2ADEB906-51E8-C14A-8B69-EB1E6CCE363A}"/>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pic>
        <p:nvPicPr>
          <p:cNvPr id="23" name="Picture 22" descr="A picture containing text, electronics&#10;&#10;Description automatically generated">
            <a:extLst>
              <a:ext uri="{FF2B5EF4-FFF2-40B4-BE49-F238E27FC236}">
                <a16:creationId xmlns:a16="http://schemas.microsoft.com/office/drawing/2014/main" id="{320BD979-5920-9D47-B621-39DF5ABAE0ED}"/>
              </a:ext>
            </a:extLst>
          </p:cNvPr>
          <p:cNvPicPr/>
          <p:nvPr userDrawn="1"/>
        </p:nvPicPr>
        <p:blipFill rotWithShape="1">
          <a:blip r:embed="rId4" cstate="screen">
            <a:extLst>
              <a:ext uri="{28A0092B-C50C-407E-A947-70E740481C1C}">
                <a14:useLocalDpi xmlns:a14="http://schemas.microsoft.com/office/drawing/2010/main"/>
              </a:ext>
            </a:extLst>
          </a:blip>
          <a:srcRect l="3425" t="9997" r="8007" b="9997"/>
          <a:stretch/>
        </p:blipFill>
        <p:spPr>
          <a:xfrm>
            <a:off x="7977106" y="0"/>
            <a:ext cx="4206236" cy="6858000"/>
          </a:xfrm>
          <a:prstGeom prst="rect">
            <a:avLst/>
          </a:prstGeom>
        </p:spPr>
      </p:pic>
      <p:grpSp>
        <p:nvGrpSpPr>
          <p:cNvPr id="24" name="Group 23">
            <a:extLst>
              <a:ext uri="{FF2B5EF4-FFF2-40B4-BE49-F238E27FC236}">
                <a16:creationId xmlns:a16="http://schemas.microsoft.com/office/drawing/2014/main" id="{9574199C-09F0-3544-910A-D5B21BB68C6C}"/>
              </a:ext>
            </a:extLst>
          </p:cNvPr>
          <p:cNvGrpSpPr/>
          <p:nvPr userDrawn="1"/>
        </p:nvGrpSpPr>
        <p:grpSpPr>
          <a:xfrm>
            <a:off x="9456007" y="5616012"/>
            <a:ext cx="2735993" cy="679345"/>
            <a:chOff x="0" y="0"/>
            <a:chExt cx="2301694" cy="571500"/>
          </a:xfrm>
        </p:grpSpPr>
        <p:sp>
          <p:nvSpPr>
            <p:cNvPr id="25" name="Rectangle 24">
              <a:extLst>
                <a:ext uri="{FF2B5EF4-FFF2-40B4-BE49-F238E27FC236}">
                  <a16:creationId xmlns:a16="http://schemas.microsoft.com/office/drawing/2014/main" id="{911E7E81-E9D4-C24D-BD00-6FBAE2DC7E7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93D2759E-F2C0-7247-9C37-A807E37619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9A005C6D-C557-8C40-9A4B-18E56859A221}"/>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889157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09446A"/>
                </a:solidFill>
                <a:effectLst/>
                <a:latin typeface="+mn-lt"/>
                <a:ea typeface="Times New Roman" panose="02020603050405020304" pitchFamily="18" charset="0"/>
                <a:cs typeface="Poppins" pitchFamily="2" charset="77"/>
              </a:rPr>
              <a:t>This </a:t>
            </a:r>
            <a:r>
              <a:rPr lang="en-US" sz="850" dirty="0" err="1">
                <a:solidFill>
                  <a:srgbClr val="09446A"/>
                </a:solidFill>
                <a:effectLst/>
                <a:latin typeface="+mn-lt"/>
                <a:ea typeface="Times New Roman" panose="02020603050405020304" pitchFamily="18" charset="0"/>
                <a:cs typeface="Poppins" pitchFamily="2" charset="77"/>
              </a:rPr>
              <a:t>programme</a:t>
            </a:r>
            <a:r>
              <a:rPr lang="en-US" sz="850" dirty="0">
                <a:solidFill>
                  <a:srgbClr val="09446A"/>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09446A"/>
                </a:solidFill>
                <a:effectLst/>
                <a:latin typeface="+mn-lt"/>
                <a:ea typeface="Calibri" panose="020F0502020204030204" pitchFamily="34" charset="0"/>
                <a:cs typeface="Poppins" pitchFamily="2" charset="77"/>
              </a:rPr>
              <a:t>  </a:t>
            </a:r>
            <a:r>
              <a:rPr lang="en-US" sz="850" dirty="0">
                <a:solidFill>
                  <a:srgbClr val="09446A"/>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09446A"/>
              </a:solidFill>
              <a:effectLst/>
              <a:latin typeface="+mn-lt"/>
              <a:ea typeface="Calibri" panose="020F0502020204030204" pitchFamily="34" charset="0"/>
              <a:cs typeface="Poppins" pitchFamily="2" charset="77"/>
            </a:endParaRP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6940248" y="4856073"/>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90535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Slide - Light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993BF0-E949-9442-8F3F-88EF65AAE9F9}"/>
              </a:ext>
            </a:extLst>
          </p:cNvPr>
          <p:cNvSpPr/>
          <p:nvPr userDrawn="1"/>
        </p:nvSpPr>
        <p:spPr>
          <a:xfrm>
            <a:off x="0" y="0"/>
            <a:ext cx="12192000" cy="4463512"/>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AB63FBDE-FDE6-0D42-B01E-198833AB0951}"/>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17AA7F62-4D50-A049-9FA6-8BBD0FCA89D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9" name="Rectangle 18">
            <a:extLst>
              <a:ext uri="{FF2B5EF4-FFF2-40B4-BE49-F238E27FC236}">
                <a16:creationId xmlns:a16="http://schemas.microsoft.com/office/drawing/2014/main" id="{00FBC2AA-05B3-B54C-A8E6-A870C7082CCC}"/>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Chart, pie chart&#10;&#10;Description automatically generated">
            <a:extLst>
              <a:ext uri="{FF2B5EF4-FFF2-40B4-BE49-F238E27FC236}">
                <a16:creationId xmlns:a16="http://schemas.microsoft.com/office/drawing/2014/main" id="{5896660C-FE80-194D-8EB7-E7F1C1F95755}"/>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21" name="Picture 20" descr="A picture containing text, electronics&#10;&#10;Description automatically generated">
            <a:extLst>
              <a:ext uri="{FF2B5EF4-FFF2-40B4-BE49-F238E27FC236}">
                <a16:creationId xmlns:a16="http://schemas.microsoft.com/office/drawing/2014/main" id="{A13405E7-092B-6D42-BB64-9FB61ED530FD}"/>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22" name="TextBox 21">
            <a:extLst>
              <a:ext uri="{FF2B5EF4-FFF2-40B4-BE49-F238E27FC236}">
                <a16:creationId xmlns:a16="http://schemas.microsoft.com/office/drawing/2014/main" id="{0D4C7627-0EF7-6342-B71E-15A0C8568313}"/>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976E3E90-5CF3-114D-AF1D-52FA1A9ABA0B}"/>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79371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79197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lide with Photo -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55A074-2A7E-A34F-BB83-0DE692897021}"/>
              </a:ext>
            </a:extLst>
          </p:cNvPr>
          <p:cNvSpPr/>
          <p:nvPr userDrawn="1"/>
        </p:nvSpPr>
        <p:spPr>
          <a:xfrm flipV="1">
            <a:off x="1115878" y="-3"/>
            <a:ext cx="5736184" cy="6892757"/>
          </a:xfrm>
          <a:prstGeom prst="rect">
            <a:avLst/>
          </a:prstGeom>
          <a:solidFill>
            <a:srgbClr val="40A3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Rectangle 10">
            <a:extLst>
              <a:ext uri="{FF2B5EF4-FFF2-40B4-BE49-F238E27FC236}">
                <a16:creationId xmlns:a16="http://schemas.microsoft.com/office/drawing/2014/main" id="{91F5E2CB-71D0-E94F-A642-6400406A179D}"/>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Picture Placeholder 17">
            <a:extLst>
              <a:ext uri="{FF2B5EF4-FFF2-40B4-BE49-F238E27FC236}">
                <a16:creationId xmlns:a16="http://schemas.microsoft.com/office/drawing/2014/main" id="{72B6BBC8-3111-924D-B33A-1A03B1C3482A}"/>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17">
            <a:extLst>
              <a:ext uri="{FF2B5EF4-FFF2-40B4-BE49-F238E27FC236}">
                <a16:creationId xmlns:a16="http://schemas.microsoft.com/office/drawing/2014/main" id="{88EA4554-8487-CD42-AF3B-B4BE819B0833}"/>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Rectangle 15">
            <a:extLst>
              <a:ext uri="{FF2B5EF4-FFF2-40B4-BE49-F238E27FC236}">
                <a16:creationId xmlns:a16="http://schemas.microsoft.com/office/drawing/2014/main" id="{E9EF7EE7-BD3B-A745-A49D-5B18237E23B9}"/>
              </a:ext>
            </a:extLst>
          </p:cNvPr>
          <p:cNvSpPr/>
          <p:nvPr userDrawn="1"/>
        </p:nvSpPr>
        <p:spPr>
          <a:xfrm>
            <a:off x="1400660" y="1458295"/>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23">
            <a:extLst>
              <a:ext uri="{FF2B5EF4-FFF2-40B4-BE49-F238E27FC236}">
                <a16:creationId xmlns:a16="http://schemas.microsoft.com/office/drawing/2014/main" id="{8733BB88-FC65-744E-8998-930A9BE4E5EC}"/>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TextBox 20">
            <a:extLst>
              <a:ext uri="{FF2B5EF4-FFF2-40B4-BE49-F238E27FC236}">
                <a16:creationId xmlns:a16="http://schemas.microsoft.com/office/drawing/2014/main" id="{E2CEFBF5-CD2C-F744-8F8B-265DF25F51BA}"/>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939095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5" name="TextBox 14">
            <a:extLst>
              <a:ext uri="{FF2B5EF4-FFF2-40B4-BE49-F238E27FC236}">
                <a16:creationId xmlns:a16="http://schemas.microsoft.com/office/drawing/2014/main" id="{5FB1956A-C4DA-6944-8FC5-0F16C4F576E9}"/>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C754111C-E8F1-B747-9EDB-6689DA3E989E}"/>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535834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 Photo Slide -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66965B19-141C-5C4F-A4C8-1F918077364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9BF8684-032A-EF4B-9076-9D5583E4001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486359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Slide - Nav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0" y="0"/>
            <a:ext cx="12192000" cy="4463512"/>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Chart, pie chart&#10;&#10;Description automatically generated">
            <a:extLst>
              <a:ext uri="{FF2B5EF4-FFF2-40B4-BE49-F238E27FC236}">
                <a16:creationId xmlns:a16="http://schemas.microsoft.com/office/drawing/2014/main" id="{927AD6B4-D256-ED46-AAAD-9A497EF83581}"/>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14" name="Picture 13" descr="A picture containing text, electronics&#10;&#10;Description automatically generated">
            <a:extLst>
              <a:ext uri="{FF2B5EF4-FFF2-40B4-BE49-F238E27FC236}">
                <a16:creationId xmlns:a16="http://schemas.microsoft.com/office/drawing/2014/main" id="{7463AD93-0D5F-D141-98E1-8F97202D5473}"/>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15" name="TextBox 14">
            <a:extLst>
              <a:ext uri="{FF2B5EF4-FFF2-40B4-BE49-F238E27FC236}">
                <a16:creationId xmlns:a16="http://schemas.microsoft.com/office/drawing/2014/main" id="{7C1805AB-F937-BB42-9DD0-B14AC69A91B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08DEE851-1F49-6345-8072-72784A7EF3F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44790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9FE7C-E361-EBEC-9417-BB1B52DC9FD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4755B19-4D1A-7528-8224-F70C8313D5D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C6F99DF-AF81-5320-44B7-7821A799DD8E}"/>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5" name="Fußzeilenplatzhalter 4">
            <a:extLst>
              <a:ext uri="{FF2B5EF4-FFF2-40B4-BE49-F238E27FC236}">
                <a16:creationId xmlns:a16="http://schemas.microsoft.com/office/drawing/2014/main" id="{6230FF61-5C07-747F-20CF-B8DE2C9EDE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B61FED-B598-A437-0A54-D75DD09AAF79}"/>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4072224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Quote slide - Light Blue">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35" name="Rectangle 34">
            <a:extLst>
              <a:ext uri="{FF2B5EF4-FFF2-40B4-BE49-F238E27FC236}">
                <a16:creationId xmlns:a16="http://schemas.microsoft.com/office/drawing/2014/main" id="{03222646-8EC8-EF43-AB87-0FAB8C3CF236}"/>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333570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AEEEC7C7-55B2-554F-9538-613F77C9715B}"/>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30AA3768-D7C0-5040-BAE8-05A99243DE7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508657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4D96C42C-F68B-A847-AC2D-215C73EF2A5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A5B28967-CF9D-DA47-9317-D9A86F6E9CC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38731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poi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6940248" y="4856073"/>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38055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0" y="0"/>
            <a:ext cx="6621272" cy="6858000"/>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9586" y="1364535"/>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9586" y="554959"/>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325319" y="5790205"/>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6" name="Picture 25" descr="Chart, pie chart&#10;&#10;Description automatically generated">
            <a:extLst>
              <a:ext uri="{FF2B5EF4-FFF2-40B4-BE49-F238E27FC236}">
                <a16:creationId xmlns:a16="http://schemas.microsoft.com/office/drawing/2014/main" id="{8F18683B-2D4E-8A41-AA0E-9ABD6B9E2775}"/>
              </a:ext>
            </a:extLst>
          </p:cNvPr>
          <p:cNvPicPr/>
          <p:nvPr userDrawn="1"/>
        </p:nvPicPr>
        <p:blipFill rotWithShape="1">
          <a:blip r:embed="rId3" cstate="screen">
            <a:extLst>
              <a:ext uri="{28A0092B-C50C-407E-A947-70E740481C1C}">
                <a14:useLocalDpi xmlns:a14="http://schemas.microsoft.com/office/drawing/2010/main"/>
              </a:ext>
            </a:extLst>
          </a:blip>
          <a:srcRect l="-5959" t="25873" r="5611" b="6031"/>
          <a:stretch/>
        </p:blipFill>
        <p:spPr>
          <a:xfrm flipH="1" flipV="1">
            <a:off x="3968334" y="0"/>
            <a:ext cx="5356985" cy="6857999"/>
          </a:xfrm>
          <a:prstGeom prst="rect">
            <a:avLst/>
          </a:prstGeom>
        </p:spPr>
      </p:pic>
      <p:pic>
        <p:nvPicPr>
          <p:cNvPr id="27" name="Picture 26" descr="A picture containing text, electronics&#10;&#10;Description automatically generated">
            <a:extLst>
              <a:ext uri="{FF2B5EF4-FFF2-40B4-BE49-F238E27FC236}">
                <a16:creationId xmlns:a16="http://schemas.microsoft.com/office/drawing/2014/main" id="{77E67EAE-F669-2F4E-B5BA-57F625337118}"/>
              </a:ext>
            </a:extLst>
          </p:cNvPr>
          <p:cNvPicPr/>
          <p:nvPr userDrawn="1"/>
        </p:nvPicPr>
        <p:blipFill rotWithShape="1">
          <a:blip r:embed="rId4" cstate="screen">
            <a:extLst>
              <a:ext uri="{28A0092B-C50C-407E-A947-70E740481C1C}">
                <a14:useLocalDpi xmlns:a14="http://schemas.microsoft.com/office/drawing/2010/main"/>
              </a:ext>
            </a:extLst>
          </a:blip>
          <a:srcRect l="8547" t="9997" r="2886" b="9997"/>
          <a:stretch/>
        </p:blipFill>
        <p:spPr>
          <a:xfrm>
            <a:off x="4027095" y="-1"/>
            <a:ext cx="4206236" cy="6858000"/>
          </a:xfrm>
          <a:prstGeom prst="rect">
            <a:avLst/>
          </a:prstGeom>
        </p:spPr>
      </p:pic>
      <p:pic>
        <p:nvPicPr>
          <p:cNvPr id="28" name="Picture 27" descr="Text&#10;&#10;Description automatically generated">
            <a:extLst>
              <a:ext uri="{FF2B5EF4-FFF2-40B4-BE49-F238E27FC236}">
                <a16:creationId xmlns:a16="http://schemas.microsoft.com/office/drawing/2014/main" id="{1B6DDEB8-EF05-344C-8D0E-269BD207F319}"/>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93288" y="458938"/>
            <a:ext cx="4885792" cy="1967107"/>
          </a:xfrm>
          <a:prstGeom prst="rect">
            <a:avLst/>
          </a:prstGeom>
        </p:spPr>
      </p:pic>
    </p:spTree>
    <p:extLst>
      <p:ext uri="{BB962C8B-B14F-4D97-AF65-F5344CB8AC3E}">
        <p14:creationId xmlns:p14="http://schemas.microsoft.com/office/powerpoint/2010/main" val="53819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159DC-B82C-F8A1-1040-6F275830FEE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643DBAE-4296-609A-90A6-6B83726D73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E87801C-4AFD-37B1-2D0B-0667F0012166}"/>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5" name="Fußzeilenplatzhalter 4">
            <a:extLst>
              <a:ext uri="{FF2B5EF4-FFF2-40B4-BE49-F238E27FC236}">
                <a16:creationId xmlns:a16="http://schemas.microsoft.com/office/drawing/2014/main" id="{F4510308-D960-61AB-CDA8-1FA25CE2CF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C786132-9B71-5DBB-5980-F622C7D3A970}"/>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15243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BDEEE-6D0F-FEB2-E94F-349397C681C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2DFAB76-5975-E59A-DF4E-F9A535F0653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46A2567-B98A-83F3-251F-47F28F9749C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8790372-3280-2CCB-62D3-C8C0A0631AB6}"/>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6" name="Fußzeilenplatzhalter 5">
            <a:extLst>
              <a:ext uri="{FF2B5EF4-FFF2-40B4-BE49-F238E27FC236}">
                <a16:creationId xmlns:a16="http://schemas.microsoft.com/office/drawing/2014/main" id="{90FF3E94-9726-6F1C-76FE-FE1A6A8071B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CEE133C-445A-15FD-BBC6-FB89CE9AC05B}"/>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299232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02763-F32E-7C3D-5045-5CA6193EE9D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194A66A-6180-D960-3934-2434DFD87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63ADDE1-79E3-CB7C-22FC-394CC3E233F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A6FCA0C-C16F-56F8-3068-C5BDF96174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58C1975-9CD7-BC9E-E888-A2414BD93B0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E0930FE-A987-1CB7-5E29-7F6D5CCE8B21}"/>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8" name="Fußzeilenplatzhalter 7">
            <a:extLst>
              <a:ext uri="{FF2B5EF4-FFF2-40B4-BE49-F238E27FC236}">
                <a16:creationId xmlns:a16="http://schemas.microsoft.com/office/drawing/2014/main" id="{21D67FE1-7EFC-03CD-3C54-0BD55434289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35DB350-A98C-219C-0E19-B023F19F3D4B}"/>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156679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A9847-18C3-2C6F-2623-BB564BBDA1B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583EB96-6A3D-4B31-349B-9656882A9E4F}"/>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4" name="Fußzeilenplatzhalter 3">
            <a:extLst>
              <a:ext uri="{FF2B5EF4-FFF2-40B4-BE49-F238E27FC236}">
                <a16:creationId xmlns:a16="http://schemas.microsoft.com/office/drawing/2014/main" id="{2CF98F00-32D6-3D09-0816-577CB614636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1B1C058-50E9-5B69-B5A3-1FB3768F8885}"/>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206183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699083-1F7F-0E74-4161-BFC61971C799}"/>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3" name="Fußzeilenplatzhalter 2">
            <a:extLst>
              <a:ext uri="{FF2B5EF4-FFF2-40B4-BE49-F238E27FC236}">
                <a16:creationId xmlns:a16="http://schemas.microsoft.com/office/drawing/2014/main" id="{51726E05-65A4-DC56-8950-E0E2C969B01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28BF102-09C4-11BA-B981-BB7FC824827F}"/>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21074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15635-FD09-AF80-6EBC-772B643F71E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13D3194-F618-9B46-61D8-DEAECB0C5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4E32C7-FA51-E9E7-6051-9E22D7917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C0DB581-92B5-CFA3-98EB-6F4EE91DD677}"/>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6" name="Fußzeilenplatzhalter 5">
            <a:extLst>
              <a:ext uri="{FF2B5EF4-FFF2-40B4-BE49-F238E27FC236}">
                <a16:creationId xmlns:a16="http://schemas.microsoft.com/office/drawing/2014/main" id="{399B52DB-1DE1-E8A2-5A23-16EDA25FE0B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F615BCE-9260-DFFC-8A34-B0E0D311B068}"/>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225382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10C0E-EA07-4A61-7475-E78A23EF5DF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C74A524-E852-B70E-7BD7-E1A168C5C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48ADB48-7886-7491-A17D-DE381A72F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85F6109-101C-7AC0-EB9E-4CBCF18F33B9}"/>
              </a:ext>
            </a:extLst>
          </p:cNvPr>
          <p:cNvSpPr>
            <a:spLocks noGrp="1"/>
          </p:cNvSpPr>
          <p:nvPr>
            <p:ph type="dt" sz="half" idx="10"/>
          </p:nvPr>
        </p:nvSpPr>
        <p:spPr/>
        <p:txBody>
          <a:bodyPr/>
          <a:lstStyle/>
          <a:p>
            <a:fld id="{A69031C6-1156-44D5-A184-C1E0475D8597}" type="datetimeFigureOut">
              <a:rPr lang="de-DE" smtClean="0"/>
              <a:t>14.11.2022</a:t>
            </a:fld>
            <a:endParaRPr lang="de-DE"/>
          </a:p>
        </p:txBody>
      </p:sp>
      <p:sp>
        <p:nvSpPr>
          <p:cNvPr id="6" name="Fußzeilenplatzhalter 5">
            <a:extLst>
              <a:ext uri="{FF2B5EF4-FFF2-40B4-BE49-F238E27FC236}">
                <a16:creationId xmlns:a16="http://schemas.microsoft.com/office/drawing/2014/main" id="{19D0F06D-9FB8-823D-E642-5876EA2B059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AA83DCF-3B45-4160-576F-033928C91259}"/>
              </a:ext>
            </a:extLst>
          </p:cNvPr>
          <p:cNvSpPr>
            <a:spLocks noGrp="1"/>
          </p:cNvSpPr>
          <p:nvPr>
            <p:ph type="sldNum" sz="quarter" idx="12"/>
          </p:nvPr>
        </p:nvSpPr>
        <p:spPr/>
        <p:txBody>
          <a:bodyPr/>
          <a:lstStyle/>
          <a:p>
            <a:fld id="{3A997660-8859-47C1-8934-068C0DCC170F}" type="slidenum">
              <a:rPr lang="de-DE" smtClean="0"/>
              <a:t>‹#›</a:t>
            </a:fld>
            <a:endParaRPr lang="de-DE"/>
          </a:p>
        </p:txBody>
      </p:sp>
    </p:spTree>
    <p:extLst>
      <p:ext uri="{BB962C8B-B14F-4D97-AF65-F5344CB8AC3E}">
        <p14:creationId xmlns:p14="http://schemas.microsoft.com/office/powerpoint/2010/main" val="123756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D848521-DBDE-2D88-E3BC-8B22AF8C9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DA3CEBA-C28B-8DCD-4FB3-336AAE178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98DB87-9AB3-2A00-E044-1D0716769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031C6-1156-44D5-A184-C1E0475D8597}" type="datetimeFigureOut">
              <a:rPr lang="de-DE" smtClean="0"/>
              <a:t>14.11.2022</a:t>
            </a:fld>
            <a:endParaRPr lang="de-DE"/>
          </a:p>
        </p:txBody>
      </p:sp>
      <p:sp>
        <p:nvSpPr>
          <p:cNvPr id="5" name="Fußzeilenplatzhalter 4">
            <a:extLst>
              <a:ext uri="{FF2B5EF4-FFF2-40B4-BE49-F238E27FC236}">
                <a16:creationId xmlns:a16="http://schemas.microsoft.com/office/drawing/2014/main" id="{8DBFCB4D-B2EF-1C0B-A59E-18063917B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F7D900C-D991-A781-C944-217DD8DD8F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97660-8859-47C1-8934-068C0DCC170F}" type="slidenum">
              <a:rPr lang="de-DE" smtClean="0"/>
              <a:t>‹#›</a:t>
            </a:fld>
            <a:endParaRPr lang="de-DE"/>
          </a:p>
        </p:txBody>
      </p:sp>
    </p:spTree>
    <p:extLst>
      <p:ext uri="{BB962C8B-B14F-4D97-AF65-F5344CB8AC3E}">
        <p14:creationId xmlns:p14="http://schemas.microsoft.com/office/powerpoint/2010/main" val="1036193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ideo" Target="https://www.youtube.com/embed/vdne0cqU2C0?feature=oembed" TargetMode="External"/><Relationship Id="rId5" Type="http://schemas.openxmlformats.org/officeDocument/2006/relationships/image" Target="../media/image22.jpeg"/><Relationship Id="rId4" Type="http://schemas.openxmlformats.org/officeDocument/2006/relationships/hyperlink" Target="https://www.youtube.com/watch?v=vdne0cqU2C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forbes.com/sites/jimpurcell/2019/10/28/case-study-sap-shows-how-employee-wellbeing-boosts-the-bottom-line/?sh=74ff67d432a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insights.sap.com/workplace-wellness/" TargetMode="External"/><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insights.sap.com/workplace-wellness/" TargetMode="External"/><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www.forbes.com/sites/jimpurcell/2019/10/28/case-study-sap-shows-how-employee-wellbeing-boosts-the-bottom-line/?sh=74ff67d432a4ne/?sh=74ff67d432a4"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hyperlink" Target="https://www.forbes.com/sites/jimpurcell/2019/10/28/case-study-sap-shows-how-employee-wellbeing-boosts-the-bottom-line/?sh=74ff67d432a4" TargetMode="External"/><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video" Target="https://www.youtube.com/embed/JZ5CW5qsktM?feature=oembed" TargetMode="External"/><Relationship Id="rId5" Type="http://schemas.openxmlformats.org/officeDocument/2006/relationships/image" Target="../media/image44.jpeg"/><Relationship Id="rId4" Type="http://schemas.openxmlformats.org/officeDocument/2006/relationships/hyperlink" Target="https://www.youtube.com/watch?v=JZ5CW5qsk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https://www.techtimeout.co.uk/take-a-minute/a-beginners-guide-to-workplace-digital-wellbeing/" TargetMode="External"/><Relationship Id="rId2" Type="http://schemas.openxmlformats.org/officeDocument/2006/relationships/image" Target="../media/image47.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hyperlink" Target="https://www.cipd.ie/news-resources/practical-guidance/factsheets/hr-policies" TargetMode="Externa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hyperlink" Target="http://www.linkedin.com/company/digital-crossroads-programme" TargetMode="External"/><Relationship Id="rId2" Type="http://schemas.openxmlformats.org/officeDocument/2006/relationships/hyperlink" Target="http://www.digitalcrossroads.eu/" TargetMode="External"/><Relationship Id="rId1" Type="http://schemas.openxmlformats.org/officeDocument/2006/relationships/slideLayout" Target="../slideLayouts/slideLayout14.xml"/><Relationship Id="rId4" Type="http://schemas.openxmlformats.org/officeDocument/2006/relationships/hyperlink" Target="http://www.facebook.com/DigitalCrossroadsEUProgramme"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linkedin.com/company/digital-crossroads-programme" TargetMode="External"/><Relationship Id="rId2" Type="http://schemas.openxmlformats.org/officeDocument/2006/relationships/hyperlink" Target="http://www.digitalcrossroads.eu/" TargetMode="External"/><Relationship Id="rId1" Type="http://schemas.openxmlformats.org/officeDocument/2006/relationships/slideLayout" Target="../slideLayouts/slideLayout24.xml"/><Relationship Id="rId4" Type="http://schemas.openxmlformats.org/officeDocument/2006/relationships/hyperlink" Target="http://www.facebook.com/DigitalCrossroadsEUProgramm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video" Target="https://www.youtube.com/embed/4c_xYLwOx-g?feature=oembed" TargetMode="External"/><Relationship Id="rId5" Type="http://schemas.openxmlformats.org/officeDocument/2006/relationships/image" Target="../media/image14.jpeg"/><Relationship Id="rId4" Type="http://schemas.openxmlformats.org/officeDocument/2006/relationships/hyperlink" Target="https://www.youtube.com/watch?v=4c_xYLwOx-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278506" y="1902972"/>
            <a:ext cx="8379719" cy="2240980"/>
          </a:xfrm>
        </p:spPr>
        <p:txBody>
          <a:bodyPr/>
          <a:lstStyle/>
          <a:p>
            <a:r>
              <a:rPr lang="en-US" sz="4800" dirty="0"/>
              <a:t>Modul 4:</a:t>
            </a:r>
          </a:p>
          <a:p>
            <a:r>
              <a:rPr lang="en-US" sz="4800" dirty="0" err="1">
                <a:solidFill>
                  <a:schemeClr val="bg1"/>
                </a:solidFill>
              </a:rPr>
              <a:t>Ihr</a:t>
            </a:r>
            <a:r>
              <a:rPr lang="en-US" sz="4800" dirty="0">
                <a:solidFill>
                  <a:schemeClr val="bg1"/>
                </a:solidFill>
              </a:rPr>
              <a:t> </a:t>
            </a:r>
            <a:r>
              <a:rPr lang="en-US" sz="4800" dirty="0" err="1">
                <a:solidFill>
                  <a:schemeClr val="bg1"/>
                </a:solidFill>
              </a:rPr>
              <a:t>digitales</a:t>
            </a:r>
            <a:r>
              <a:rPr lang="en-US" sz="4800" dirty="0">
                <a:solidFill>
                  <a:schemeClr val="bg1"/>
                </a:solidFill>
              </a:rPr>
              <a:t> </a:t>
            </a:r>
            <a:r>
              <a:rPr lang="en-US" sz="4800" dirty="0" err="1">
                <a:solidFill>
                  <a:schemeClr val="bg1"/>
                </a:solidFill>
              </a:rPr>
              <a:t>Arbeitspensum</a:t>
            </a:r>
            <a:r>
              <a:rPr lang="en-US" sz="4800" dirty="0">
                <a:solidFill>
                  <a:schemeClr val="bg1"/>
                </a:solidFill>
              </a:rPr>
              <a:t> </a:t>
            </a:r>
            <a:r>
              <a:rPr lang="en-US" sz="4800" dirty="0" err="1">
                <a:solidFill>
                  <a:schemeClr val="bg1"/>
                </a:solidFill>
              </a:rPr>
              <a:t>verwalten</a:t>
            </a:r>
            <a:endParaRPr lang="en-US" sz="4800"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278506" y="949031"/>
            <a:ext cx="5278651" cy="697353"/>
          </a:xfrm>
        </p:spPr>
        <p:txBody>
          <a:bodyPr/>
          <a:lstStyle/>
          <a:p>
            <a:r>
              <a:rPr lang="en-US" dirty="0"/>
              <a:t>Digitaler Scheideweg</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476362" y="1512205"/>
            <a:ext cx="5105122" cy="5475235"/>
          </a:xfrm>
        </p:spPr>
        <p:txBody>
          <a:bodyPr>
            <a:normAutofit lnSpcReduction="10000"/>
          </a:bodyPr>
          <a:lstStyle/>
          <a:p>
            <a:r>
              <a:rPr lang="en-GB" sz="2200" dirty="0" err="1"/>
              <a:t>Ihre</a:t>
            </a:r>
            <a:r>
              <a:rPr lang="en-GB" sz="2200" dirty="0"/>
              <a:t> </a:t>
            </a:r>
            <a:r>
              <a:rPr lang="en-GB" sz="2200" dirty="0" err="1"/>
              <a:t>Angestellten</a:t>
            </a:r>
            <a:r>
              <a:rPr lang="en-GB" sz="2200" dirty="0"/>
              <a:t> haben bestimmte Arbeitszeiten, die sie jede Woche einhalten müssen. Dies wird sich zwar je nach Unternehmen ändern, aber Flexibilität ist wichtig, wenn es darum geht, die Vereinbarkeit von Beruf und Familie zu verbessern.</a:t>
            </a:r>
          </a:p>
          <a:p>
            <a:r>
              <a:rPr lang="en-GB" sz="2200" dirty="0"/>
              <a:t>Eine </a:t>
            </a:r>
            <a:r>
              <a:rPr lang="en-GB" sz="2200" dirty="0" err="1"/>
              <a:t>kurze</a:t>
            </a:r>
            <a:r>
              <a:rPr lang="en-GB" sz="2200" dirty="0"/>
              <a:t> SMS oder E-Mail mag zwar nicht nach viel Zeit klingen, die außerhalb der normalen </a:t>
            </a:r>
            <a:r>
              <a:rPr lang="en-GB" sz="2200" dirty="0" err="1"/>
              <a:t>Arbeitszeiten</a:t>
            </a:r>
            <a:r>
              <a:rPr lang="en-GB" sz="2200" dirty="0"/>
              <a:t> </a:t>
            </a:r>
            <a:r>
              <a:rPr lang="en-GB" sz="2200" dirty="0" err="1"/>
              <a:t>erbracht</a:t>
            </a:r>
            <a:r>
              <a:rPr lang="en-GB" sz="2200" dirty="0"/>
              <a:t> wird, doch Untersuchungen zeigen, dass sich die Zeit, die </a:t>
            </a:r>
            <a:r>
              <a:rPr lang="en-GB" sz="2200" dirty="0" err="1"/>
              <a:t>Angestellten</a:t>
            </a:r>
            <a:r>
              <a:rPr lang="en-GB" sz="2200" dirty="0"/>
              <a:t> mit der Kommunikation außerhalb der Arbeitszeiten verbringen, summieren kann. </a:t>
            </a:r>
          </a:p>
          <a:p>
            <a:r>
              <a:rPr lang="en-GB" sz="2200" dirty="0"/>
              <a:t>Diese Zeit kann die Qualität der persönlichen Zeit mit der Familie beeinträchtigen und auch für den Einzelnen sehr belastend sein.</a:t>
            </a:r>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GB" sz="2800" dirty="0"/>
              <a:t>Regulierung der Arbeitszeiten</a:t>
            </a:r>
          </a:p>
          <a:p>
            <a:endParaRPr lang="en-GB" dirty="0"/>
          </a:p>
        </p:txBody>
      </p:sp>
      <p:pic>
        <p:nvPicPr>
          <p:cNvPr id="8" name="Picture Placeholder 7">
            <a:extLst>
              <a:ext uri="{FF2B5EF4-FFF2-40B4-BE49-F238E27FC236}">
                <a16:creationId xmlns:a16="http://schemas.microsoft.com/office/drawing/2014/main" id="{7701F8F7-93E5-DDF1-0F1A-76B8F01C748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21226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fontScale="92500" lnSpcReduction="10000"/>
          </a:bodyPr>
          <a:lstStyle/>
          <a:p>
            <a:r>
              <a:rPr lang="en-GB" sz="2200" dirty="0"/>
              <a:t>Wie können wir also dafür sorgen, dass die </a:t>
            </a:r>
            <a:r>
              <a:rPr lang="en-GB" sz="2200" dirty="0" err="1"/>
              <a:t>Angestellten</a:t>
            </a:r>
            <a:r>
              <a:rPr lang="en-GB" sz="2200" dirty="0"/>
              <a:t> ihre Arbeitszeiten einhalten und ein positives Umfeld für eine bessere Work-Life-Balance schaffen?</a:t>
            </a:r>
          </a:p>
          <a:p>
            <a:r>
              <a:rPr lang="en-GB" sz="2200" dirty="0"/>
              <a:t>Erstens ist es wichtig, jegliche Form von Unklarheit zu beseitigen. Vergewissern Sie sich, dass alle Arbeitnehmer wissen, wie viele Stunden sie pro Woche arbeiten und welche Arbeiten sie in der Woche erledigen sollen.</a:t>
            </a:r>
          </a:p>
          <a:p>
            <a:r>
              <a:rPr lang="en-GB" sz="2200" dirty="0"/>
              <a:t>Wenn Ihr Unternehmen die Arbeitszeiten der </a:t>
            </a:r>
            <a:r>
              <a:rPr lang="en-GB" sz="2200" dirty="0" err="1"/>
              <a:t>Angestellten</a:t>
            </a:r>
            <a:r>
              <a:rPr lang="en-GB" sz="2200" dirty="0"/>
              <a:t> erfasst, versuchen Sie herauszufinden, wann die </a:t>
            </a:r>
            <a:r>
              <a:rPr lang="en-GB" sz="2200" dirty="0" err="1"/>
              <a:t>Mitarbeitende</a:t>
            </a:r>
            <a:r>
              <a:rPr lang="en-GB" sz="2200" dirty="0"/>
              <a:t> arbeiten und wann sie nicht arbeiten sollten. Sind </a:t>
            </a:r>
            <a:r>
              <a:rPr lang="en-GB" sz="2200" dirty="0" err="1"/>
              <a:t>einige</a:t>
            </a:r>
            <a:r>
              <a:rPr lang="en-GB" sz="2200" dirty="0"/>
              <a:t> </a:t>
            </a:r>
            <a:r>
              <a:rPr lang="en-GB" sz="2200" dirty="0" err="1"/>
              <a:t>Mitarbeitende</a:t>
            </a:r>
            <a:r>
              <a:rPr lang="en-GB" sz="2200" dirty="0"/>
              <a:t> begierig darauf, außerhalb der normalen Arbeitszeiten auf eine E-Mail oder SMS zu antworten? Manchmal ist es notwendig, die </a:t>
            </a:r>
            <a:r>
              <a:rPr lang="en-GB" sz="2200" dirty="0" err="1"/>
              <a:t>Angestellte</a:t>
            </a:r>
            <a:r>
              <a:rPr lang="en-GB" sz="2200" dirty="0"/>
              <a:t> zu ermutigen, abzuschalten, und sicherzustellen, dass sie verstehen, was von ihnen erwartet wird.</a:t>
            </a:r>
          </a:p>
          <a:p>
            <a:endParaRPr lang="en-GB" sz="2200" dirty="0"/>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1165424"/>
          </a:xfrm>
        </p:spPr>
        <p:txBody>
          <a:bodyPr>
            <a:normAutofit/>
          </a:bodyPr>
          <a:lstStyle/>
          <a:p>
            <a:r>
              <a:rPr lang="en-GB" sz="2800" dirty="0"/>
              <a:t>Verringerung der Unklarheit unter den Arbeitnehmern</a:t>
            </a:r>
          </a:p>
          <a:p>
            <a:endParaRPr lang="en-GB" dirty="0"/>
          </a:p>
        </p:txBody>
      </p:sp>
      <p:pic>
        <p:nvPicPr>
          <p:cNvPr id="7" name="Picture Placeholder 6">
            <a:extLst>
              <a:ext uri="{FF2B5EF4-FFF2-40B4-BE49-F238E27FC236}">
                <a16:creationId xmlns:a16="http://schemas.microsoft.com/office/drawing/2014/main" id="{B6537CC1-1282-20F6-2EAB-F68E0DC6EDE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49" b="149"/>
          <a:stretch>
            <a:fillRect/>
          </a:stretch>
        </p:blipFill>
        <p:spPr/>
      </p:pic>
    </p:spTree>
    <p:extLst>
      <p:ext uri="{BB962C8B-B14F-4D97-AF65-F5344CB8AC3E}">
        <p14:creationId xmlns:p14="http://schemas.microsoft.com/office/powerpoint/2010/main" val="71149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9582" y="1561366"/>
            <a:ext cx="5682480" cy="5475235"/>
          </a:xfrm>
        </p:spPr>
        <p:txBody>
          <a:bodyPr>
            <a:normAutofit/>
          </a:bodyPr>
          <a:lstStyle/>
          <a:p>
            <a:r>
              <a:rPr lang="en-GB" sz="2200" dirty="0"/>
              <a:t>Sprechen Sie </a:t>
            </a:r>
            <a:r>
              <a:rPr lang="en-GB" sz="2200" dirty="0" err="1"/>
              <a:t>Mitarbeitende</a:t>
            </a:r>
            <a:r>
              <a:rPr lang="en-GB" sz="2200" dirty="0"/>
              <a:t> an, die mehr als die zugewiesene Arbeitszeit arbeiten, und prüfen Sie, ob ihre Bedürfnisse erfüllt werden. Brauchen sie Ratschläge, wie sie etwas tun können? Ist die Anzahl der Stunden, die sie für die Arbeit aufwenden, sinnvoll? Benötigen sie zusätzliche Ressourcen, um sicherzustellen, dass sie ihr Bestes geben können?</a:t>
            </a:r>
          </a:p>
          <a:p>
            <a:r>
              <a:rPr lang="en-GB" sz="2200" dirty="0"/>
              <a:t>Fokusgruppen können auch für die </a:t>
            </a:r>
            <a:r>
              <a:rPr lang="en-GB" sz="2200" dirty="0" err="1"/>
              <a:t>Mitarbeitende</a:t>
            </a:r>
            <a:r>
              <a:rPr lang="en-GB" sz="2200" dirty="0"/>
              <a:t> von Vorteil sein. Manchmal möchten die </a:t>
            </a:r>
            <a:r>
              <a:rPr lang="en-GB" sz="2200" dirty="0" err="1"/>
              <a:t>Angestellte</a:t>
            </a:r>
            <a:r>
              <a:rPr lang="en-GB" sz="2200" dirty="0"/>
              <a:t> etwas, das sie stört, nicht alleine ansprechen, aber in einer Gruppe können sie über potenzielle Probleme sprechen oder darüber, was sie von </a:t>
            </a:r>
            <a:r>
              <a:rPr lang="en-GB" sz="2200" dirty="0" err="1"/>
              <a:t>ihrem</a:t>
            </a:r>
            <a:r>
              <a:rPr lang="en-GB" sz="2200" dirty="0"/>
              <a:t> </a:t>
            </a:r>
            <a:r>
              <a:rPr lang="en-GB" sz="2200" dirty="0" err="1"/>
              <a:t>Arbeitgeber:innen</a:t>
            </a:r>
            <a:r>
              <a:rPr lang="en-GB" sz="2200" dirty="0"/>
              <a:t> brauchen könnten. Diese Gespräche können virtuell oder persönlich stattfinden.</a:t>
            </a:r>
          </a:p>
          <a:p>
            <a:endParaRPr lang="en-GB" sz="2200" dirty="0"/>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fontScale="92500"/>
          </a:bodyPr>
          <a:lstStyle/>
          <a:p>
            <a:r>
              <a:rPr lang="en-GB" sz="2800" dirty="0"/>
              <a:t>Regelmäßig auf die </a:t>
            </a:r>
            <a:r>
              <a:rPr lang="en-GB" sz="2800" dirty="0" err="1"/>
              <a:t>Mitarbeitende</a:t>
            </a:r>
            <a:r>
              <a:rPr lang="en-GB" sz="2800" dirty="0"/>
              <a:t> zugehen und sie treffen</a:t>
            </a:r>
          </a:p>
          <a:p>
            <a:endParaRPr lang="en-GB" dirty="0"/>
          </a:p>
        </p:txBody>
      </p:sp>
      <p:pic>
        <p:nvPicPr>
          <p:cNvPr id="6" name="Picture Placeholder 5">
            <a:extLst>
              <a:ext uri="{FF2B5EF4-FFF2-40B4-BE49-F238E27FC236}">
                <a16:creationId xmlns:a16="http://schemas.microsoft.com/office/drawing/2014/main" id="{D9BC6388-71DD-1F77-DA63-19A72AEAD16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33" r="23233"/>
          <a:stretch>
            <a:fillRect/>
          </a:stretch>
        </p:blipFill>
        <p:spPr/>
      </p:pic>
    </p:spTree>
    <p:extLst>
      <p:ext uri="{BB962C8B-B14F-4D97-AF65-F5344CB8AC3E}">
        <p14:creationId xmlns:p14="http://schemas.microsoft.com/office/powerpoint/2010/main" val="385709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fontScale="92500"/>
          </a:bodyPr>
          <a:lstStyle/>
          <a:p>
            <a:r>
              <a:rPr lang="en-GB" sz="2200" dirty="0"/>
              <a:t>Die Kultur am Arbeitsplatz ist ein komplexes Konzept, aber eine übereinstimmende Feststellung ist, dass die Kultur einer Organisation oft von den Menschen an der Spitze ausgeht, d. h. die Führungskräfte der Organisation geben oft das Beispiel, dem die </a:t>
            </a:r>
            <a:r>
              <a:rPr lang="en-GB" sz="2200" dirty="0" err="1"/>
              <a:t>Angestellte</a:t>
            </a:r>
            <a:r>
              <a:rPr lang="en-GB" sz="2200" dirty="0"/>
              <a:t> folgen.</a:t>
            </a:r>
          </a:p>
          <a:p>
            <a:endParaRPr lang="en-GB" sz="2200" dirty="0"/>
          </a:p>
          <a:p>
            <a:r>
              <a:rPr lang="en-GB" sz="2200" dirty="0" err="1"/>
              <a:t>Wenn</a:t>
            </a:r>
            <a:r>
              <a:rPr lang="en-GB" sz="2200" dirty="0"/>
              <a:t> </a:t>
            </a:r>
            <a:r>
              <a:rPr lang="en-GB" sz="2200" dirty="0" err="1"/>
              <a:t>Arbeitnehmende</a:t>
            </a:r>
            <a:r>
              <a:rPr lang="en-GB" sz="2200" dirty="0"/>
              <a:t> </a:t>
            </a:r>
            <a:r>
              <a:rPr lang="en-GB" sz="2200" dirty="0" err="1"/>
              <a:t>außerhalb</a:t>
            </a:r>
            <a:r>
              <a:rPr lang="en-GB" sz="2200" dirty="0"/>
              <a:t> der Arbeitszeit Mitteilungen erhalten, haben sie vielleicht das Gefühl, dass es normal ist, sofort zu antworten.</a:t>
            </a:r>
          </a:p>
          <a:p>
            <a:endParaRPr lang="en-GB" sz="2200" dirty="0"/>
          </a:p>
          <a:p>
            <a:r>
              <a:rPr lang="en-GB" sz="2200" dirty="0"/>
              <a:t>Versuchen Sie, </a:t>
            </a:r>
            <a:r>
              <a:rPr lang="en-GB" sz="2200" dirty="0" err="1"/>
              <a:t>Ihre</a:t>
            </a:r>
            <a:r>
              <a:rPr lang="en-GB" sz="2200" dirty="0"/>
              <a:t> </a:t>
            </a:r>
            <a:r>
              <a:rPr lang="en-GB" sz="2200" dirty="0" err="1"/>
              <a:t>Mitarbeitenden</a:t>
            </a:r>
            <a:r>
              <a:rPr lang="en-GB" sz="2200" dirty="0"/>
              <a:t> außerhalb der Arbeitszeit nicht zu benachrichtigen und ihnen das Recht zu geben, die Verbindung zu unterbrechen. Mehr über das Recht auf Unterbrechung der Verbindung finden Sie in Modul 1 und 3. </a:t>
            </a:r>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GB" sz="2800" dirty="0"/>
              <a:t>Ermutigung zu einer Kultur des Abschaltens</a:t>
            </a:r>
          </a:p>
          <a:p>
            <a:endParaRPr lang="en-GB" dirty="0"/>
          </a:p>
        </p:txBody>
      </p:sp>
      <p:pic>
        <p:nvPicPr>
          <p:cNvPr id="6" name="Picture Placeholder 5">
            <a:extLst>
              <a:ext uri="{FF2B5EF4-FFF2-40B4-BE49-F238E27FC236}">
                <a16:creationId xmlns:a16="http://schemas.microsoft.com/office/drawing/2014/main" id="{B14C0673-A079-ECD2-5D2E-9AA713510A1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110264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0CB501-DA81-D80A-423F-0E506CCB193C}"/>
              </a:ext>
            </a:extLst>
          </p:cNvPr>
          <p:cNvSpPr>
            <a:spLocks noGrp="1"/>
          </p:cNvSpPr>
          <p:nvPr>
            <p:ph type="body" sz="quarter" idx="18"/>
          </p:nvPr>
        </p:nvSpPr>
        <p:spPr>
          <a:xfrm>
            <a:off x="234818" y="1586889"/>
            <a:ext cx="6063366" cy="4292915"/>
          </a:xfrm>
        </p:spPr>
        <p:txBody>
          <a:bodyPr>
            <a:normAutofit fontScale="92500"/>
          </a:bodyPr>
          <a:lstStyle/>
          <a:p>
            <a:pPr algn="ctr"/>
            <a:r>
              <a:rPr lang="en-US" sz="2200" b="1" dirty="0">
                <a:solidFill>
                  <a:schemeClr val="bg1"/>
                </a:solidFill>
              </a:rPr>
              <a:t>Denken Sie zurück an März 2020</a:t>
            </a:r>
          </a:p>
          <a:p>
            <a:pPr algn="ctr"/>
            <a:endParaRPr lang="en-US" sz="2200" b="1" dirty="0">
              <a:solidFill>
                <a:schemeClr val="bg1"/>
              </a:solidFill>
            </a:endParaRPr>
          </a:p>
          <a:p>
            <a:pPr algn="ctr"/>
            <a:r>
              <a:rPr lang="en-US" sz="2200" dirty="0">
                <a:solidFill>
                  <a:schemeClr val="bg1"/>
                </a:solidFill>
              </a:rPr>
              <a:t>Wie hat sich die Umstellung auf virtuelle Lehrveranstaltungen auf Ihr Arbeitsleben ausgewirkt?</a:t>
            </a:r>
          </a:p>
          <a:p>
            <a:pPr algn="ctr"/>
            <a:r>
              <a:rPr lang="en-US" sz="2200" dirty="0"/>
              <a:t>Denken Sie über die folgenden Dinge nach:</a:t>
            </a:r>
          </a:p>
          <a:p>
            <a:pPr algn="ctr"/>
            <a:endParaRPr lang="en-US" sz="2200" dirty="0">
              <a:solidFill>
                <a:schemeClr val="bg1"/>
              </a:solidFill>
            </a:endParaRPr>
          </a:p>
          <a:p>
            <a:r>
              <a:rPr lang="en-US" dirty="0">
                <a:effectLst/>
                <a:ea typeface="Abril Fatface" charset="0"/>
                <a:cs typeface="Abril Fatface" charset="0"/>
              </a:rPr>
              <a:t>Hatten Sie Schwierigkeiten, sich an die neuen Veränderungen anzupassen?</a:t>
            </a:r>
          </a:p>
          <a:p>
            <a:r>
              <a:rPr lang="en-US" dirty="0">
                <a:ea typeface="Abril Fatface" charset="0"/>
                <a:cs typeface="Abril Fatface" charset="0"/>
              </a:rPr>
              <a:t>Wenn ja, welche Schwierigkeiten hatten Sie?</a:t>
            </a:r>
            <a:endParaRPr lang="en-US" dirty="0">
              <a:effectLst/>
              <a:ea typeface="Abril Fatface" charset="0"/>
              <a:cs typeface="Abril Fatface" charset="0"/>
            </a:endParaRPr>
          </a:p>
          <a:p>
            <a:r>
              <a:rPr lang="en-US" dirty="0">
                <a:effectLst/>
                <a:ea typeface="Abril Fatface" charset="0"/>
                <a:cs typeface="Abril Fatface" charset="0"/>
              </a:rPr>
              <a:t>Was hat </a:t>
            </a:r>
            <a:r>
              <a:rPr lang="en-US" dirty="0">
                <a:ea typeface="Abril Fatface" charset="0"/>
                <a:cs typeface="Abril Fatface" charset="0"/>
              </a:rPr>
              <a:t>Ihre Organisation gut gemacht?</a:t>
            </a:r>
          </a:p>
          <a:p>
            <a:r>
              <a:rPr lang="en-US" dirty="0">
                <a:ea typeface="Abril Fatface" charset="0"/>
                <a:cs typeface="Abril Fatface" charset="0"/>
              </a:rPr>
              <a:t>Was würden Sie jetzt anders machen?</a:t>
            </a:r>
            <a:endParaRPr lang="en-US" sz="2400" dirty="0">
              <a:solidFill>
                <a:schemeClr val="bg1"/>
              </a:solidFill>
              <a:effectLst/>
              <a:ea typeface="Abril Fatface" charset="0"/>
              <a:cs typeface="Abril Fatface" charset="0"/>
            </a:endParaRPr>
          </a:p>
          <a:p>
            <a:endParaRPr lang="en-IE" dirty="0"/>
          </a:p>
        </p:txBody>
      </p:sp>
      <p:sp>
        <p:nvSpPr>
          <p:cNvPr id="6" name="Text Placeholder 5">
            <a:extLst>
              <a:ext uri="{FF2B5EF4-FFF2-40B4-BE49-F238E27FC236}">
                <a16:creationId xmlns:a16="http://schemas.microsoft.com/office/drawing/2014/main" id="{1CE61817-CF87-B6C0-633A-4B4DFCDCEC65}"/>
              </a:ext>
            </a:extLst>
          </p:cNvPr>
          <p:cNvSpPr>
            <a:spLocks noGrp="1"/>
          </p:cNvSpPr>
          <p:nvPr>
            <p:ph type="body" sz="quarter" idx="16"/>
          </p:nvPr>
        </p:nvSpPr>
        <p:spPr/>
        <p:txBody>
          <a:bodyPr>
            <a:normAutofit lnSpcReduction="10000"/>
          </a:bodyPr>
          <a:lstStyle/>
          <a:p>
            <a:r>
              <a:rPr lang="en-IE" dirty="0"/>
              <a:t>Reflexionsübung</a:t>
            </a:r>
          </a:p>
        </p:txBody>
      </p:sp>
      <p:pic>
        <p:nvPicPr>
          <p:cNvPr id="8" name="Picture Placeholder 7">
            <a:extLst>
              <a:ext uri="{FF2B5EF4-FFF2-40B4-BE49-F238E27FC236}">
                <a16:creationId xmlns:a16="http://schemas.microsoft.com/office/drawing/2014/main" id="{B48E3D62-980D-601B-1307-5931097DC8A7}"/>
              </a:ext>
            </a:extLst>
          </p:cNvPr>
          <p:cNvPicPr>
            <a:picLocks noGrp="1" noChangeAspect="1"/>
          </p:cNvPicPr>
          <p:nvPr>
            <p:ph type="pic" sz="quarter" idx="10"/>
          </p:nvPr>
        </p:nvPicPr>
        <p:blipFill>
          <a:blip r:embed="rId3"/>
          <a:srcRect t="12530" b="12530"/>
          <a:stretch>
            <a:fillRect/>
          </a:stretch>
        </p:blipFill>
        <p:spPr>
          <a:prstGeom prst="rect">
            <a:avLst/>
          </a:prstGeom>
        </p:spPr>
      </p:pic>
      <p:sp>
        <p:nvSpPr>
          <p:cNvPr id="9" name="Thought Bubble: Cloud 8">
            <a:extLst>
              <a:ext uri="{FF2B5EF4-FFF2-40B4-BE49-F238E27FC236}">
                <a16:creationId xmlns:a16="http://schemas.microsoft.com/office/drawing/2014/main" id="{BAF3974A-B845-64DE-4CA6-BA9BBC91F8B8}"/>
              </a:ext>
            </a:extLst>
          </p:cNvPr>
          <p:cNvSpPr/>
          <p:nvPr/>
        </p:nvSpPr>
        <p:spPr>
          <a:xfrm>
            <a:off x="5137606" y="161801"/>
            <a:ext cx="1160578" cy="1063392"/>
          </a:xfrm>
          <a:prstGeom prst="cloudCallout">
            <a:avLst>
              <a:gd name="adj1" fmla="val -69682"/>
              <a:gd name="adj2" fmla="val 65940"/>
            </a:avLst>
          </a:prstGeom>
          <a:solidFill>
            <a:schemeClr val="bg1"/>
          </a:solidFill>
          <a:ln w="19050">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668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D6F21E0-9C8C-41F0-9693-9AFC3476C9C7}"/>
              </a:ext>
            </a:extLst>
          </p:cNvPr>
          <p:cNvSpPr>
            <a:spLocks noGrp="1"/>
          </p:cNvSpPr>
          <p:nvPr>
            <p:ph type="body" sz="quarter" idx="16"/>
          </p:nvPr>
        </p:nvSpPr>
        <p:spPr>
          <a:xfrm>
            <a:off x="704602" y="2226171"/>
            <a:ext cx="6610597" cy="1202829"/>
          </a:xfrm>
        </p:spPr>
        <p:txBody>
          <a:bodyPr>
            <a:noAutofit/>
          </a:bodyPr>
          <a:lstStyle/>
          <a:p>
            <a:r>
              <a:rPr lang="en-GB" dirty="0"/>
              <a:t>Schaffung eines förderlichen Umfelds für die </a:t>
            </a:r>
            <a:r>
              <a:rPr lang="en-GB" dirty="0" err="1"/>
              <a:t>Angestellten</a:t>
            </a:r>
            <a:endParaRPr lang="en-GB" dirty="0"/>
          </a:p>
        </p:txBody>
      </p:sp>
      <p:sp>
        <p:nvSpPr>
          <p:cNvPr id="9" name="Text Placeholder 8">
            <a:extLst>
              <a:ext uri="{FF2B5EF4-FFF2-40B4-BE49-F238E27FC236}">
                <a16:creationId xmlns:a16="http://schemas.microsoft.com/office/drawing/2014/main" id="{C75AA3D1-E6AF-4F27-8573-BB382AEA97B5}"/>
              </a:ext>
            </a:extLst>
          </p:cNvPr>
          <p:cNvSpPr>
            <a:spLocks noGrp="1"/>
          </p:cNvSpPr>
          <p:nvPr>
            <p:ph type="body" sz="quarter" idx="17"/>
          </p:nvPr>
        </p:nvSpPr>
        <p:spPr/>
        <p:txBody>
          <a:bodyPr>
            <a:normAutofit fontScale="85000" lnSpcReduction="20000"/>
          </a:bodyPr>
          <a:lstStyle/>
          <a:p>
            <a:r>
              <a:rPr lang="en-US" dirty="0"/>
              <a:t>02</a:t>
            </a:r>
            <a:endParaRPr lang="en-IE" dirty="0"/>
          </a:p>
        </p:txBody>
      </p:sp>
    </p:spTree>
    <p:extLst>
      <p:ext uri="{BB962C8B-B14F-4D97-AF65-F5344CB8AC3E}">
        <p14:creationId xmlns:p14="http://schemas.microsoft.com/office/powerpoint/2010/main" val="4208434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lnSpcReduction="10000"/>
          </a:bodyPr>
          <a:lstStyle/>
          <a:p>
            <a:r>
              <a:rPr lang="en-IE" sz="2200" dirty="0"/>
              <a:t>Es gibt verschiedene Möglichkeiten, </a:t>
            </a:r>
            <a:r>
              <a:rPr lang="en-IE" sz="2200" dirty="0" err="1"/>
              <a:t>wie</a:t>
            </a:r>
            <a:r>
              <a:rPr lang="en-IE" sz="2200" dirty="0"/>
              <a:t> </a:t>
            </a:r>
            <a:r>
              <a:rPr lang="en-IE" sz="2200" dirty="0" err="1"/>
              <a:t>Manager:innen</a:t>
            </a:r>
            <a:r>
              <a:rPr lang="en-IE" sz="2200" dirty="0"/>
              <a:t> ein positives Unterstützungsnetzwerk in ihrer Organisation schaffen können. Manchmal kann die Unterstützung aus internen Quellen der Organisation kommen, manchmal gibt es Ressourcen, die </a:t>
            </a:r>
            <a:r>
              <a:rPr lang="en-IE" sz="2200" dirty="0" err="1"/>
              <a:t>Arbeitnehmende</a:t>
            </a:r>
            <a:r>
              <a:rPr lang="en-IE" sz="2200" dirty="0"/>
              <a:t> und </a:t>
            </a:r>
            <a:r>
              <a:rPr lang="en-IE" sz="2200" dirty="0" err="1"/>
              <a:t>Arbeitgeber:innen</a:t>
            </a:r>
            <a:r>
              <a:rPr lang="en-IE" sz="2200" dirty="0"/>
              <a:t> nutzen können, um ein unterstützendes Netzwerk zu schaffen.</a:t>
            </a:r>
          </a:p>
          <a:p>
            <a:endParaRPr lang="en-IE" sz="2200" dirty="0"/>
          </a:p>
          <a:p>
            <a:r>
              <a:rPr lang="en-IE" sz="2200" dirty="0"/>
              <a:t>Programme zur Unterstützung der </a:t>
            </a:r>
            <a:r>
              <a:rPr lang="en-IE" sz="2200" dirty="0" err="1"/>
              <a:t>Mitarbeitende</a:t>
            </a:r>
            <a:endParaRPr lang="en-IE" sz="2200" dirty="0"/>
          </a:p>
          <a:p>
            <a:r>
              <a:rPr lang="en-IE" sz="2200" dirty="0"/>
              <a:t>Erste-Hilfe-Kräfte für psychische Gesundheit</a:t>
            </a:r>
          </a:p>
          <a:p>
            <a:r>
              <a:rPr lang="en-IE" sz="2200" dirty="0"/>
              <a:t>Eine unterstützende Führungskraft sein</a:t>
            </a:r>
          </a:p>
          <a:p>
            <a:r>
              <a:rPr lang="en-IE" sz="2200" dirty="0"/>
              <a:t>Stärkung der Widerstandsfähigkeit von </a:t>
            </a:r>
            <a:r>
              <a:rPr lang="en-IE" sz="2200" dirty="0" err="1"/>
              <a:t>Angestellte</a:t>
            </a:r>
            <a:endParaRPr lang="en-IE" sz="2200" dirty="0"/>
          </a:p>
          <a:p>
            <a:endParaRPr lang="en-IE" sz="2200" dirty="0"/>
          </a:p>
          <a:p>
            <a:endParaRPr lang="en-IE" sz="2200" dirty="0"/>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547576"/>
          </a:xfrm>
        </p:spPr>
        <p:txBody>
          <a:bodyPr>
            <a:normAutofit fontScale="92500"/>
          </a:bodyPr>
          <a:lstStyle/>
          <a:p>
            <a:r>
              <a:rPr lang="en-IE" sz="2800" dirty="0"/>
              <a:t>Aufbau eines Unterstützungsnetzes</a:t>
            </a:r>
          </a:p>
        </p:txBody>
      </p:sp>
      <p:pic>
        <p:nvPicPr>
          <p:cNvPr id="2" name="Picture Placeholder 1">
            <a:extLst>
              <a:ext uri="{FF2B5EF4-FFF2-40B4-BE49-F238E27FC236}">
                <a16:creationId xmlns:a16="http://schemas.microsoft.com/office/drawing/2014/main" id="{3C504FB6-AF81-95A5-50F6-E35254153BE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98216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8D3D3C9D-68FD-7ADB-263E-434B3B7373E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191039" y="1499191"/>
            <a:ext cx="5571268" cy="4886606"/>
          </a:xfrm>
        </p:spPr>
        <p:txBody>
          <a:bodyPr>
            <a:normAutofit fontScale="92500"/>
          </a:bodyPr>
          <a:lstStyle/>
          <a:p>
            <a:r>
              <a:rPr lang="en-IE" dirty="0"/>
              <a:t>Es gibt viele verschiedene Möglichkeiten, wie Unternehmen ein Unterstützungsnetz für ihre Mitarbeiter schaffen können. Einer der gängigsten Wege ist ein Unterstützungsprogramm für </a:t>
            </a:r>
            <a:r>
              <a:rPr lang="en-IE" dirty="0" err="1"/>
              <a:t>Angestellte</a:t>
            </a:r>
            <a:r>
              <a:rPr lang="en-IE" dirty="0"/>
              <a:t> (EAP).</a:t>
            </a:r>
          </a:p>
          <a:p>
            <a:r>
              <a:rPr lang="en-IE" dirty="0"/>
              <a:t>EAPs sind ein vertraulicher Dienst am Arbeitsplatz, der </a:t>
            </a:r>
            <a:r>
              <a:rPr lang="en-US" dirty="0"/>
              <a:t>Arbeitnehmern bei der Bewältigung von Stress im Berufsleben, Familienangelegenheiten, finanziellen Sorgen, Beziehungsproblemen und sogar bei Drogen- oder rechtlichen Problemen hilft.</a:t>
            </a:r>
          </a:p>
          <a:p>
            <a:r>
              <a:rPr lang="en-US" dirty="0"/>
              <a:t>In der Regel können sich die </a:t>
            </a:r>
            <a:r>
              <a:rPr lang="en-US" dirty="0" err="1"/>
              <a:t>Mitarbeitende</a:t>
            </a:r>
            <a:r>
              <a:rPr lang="en-US" dirty="0"/>
              <a:t> rund um die Uhr an die EAP wenden, um ihre Probleme in ihrem eigenen Tempo zu besprechen.</a:t>
            </a:r>
            <a:endParaRPr lang="en-IE" dirty="0"/>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a:xfrm>
            <a:off x="1379575" y="472204"/>
            <a:ext cx="5105120" cy="792130"/>
          </a:xfrm>
        </p:spPr>
        <p:txBody>
          <a:bodyPr>
            <a:normAutofit lnSpcReduction="10000"/>
          </a:bodyPr>
          <a:lstStyle/>
          <a:p>
            <a:r>
              <a:rPr lang="en-IE" sz="2800" dirty="0"/>
              <a:t>Hilfsprogramme für </a:t>
            </a:r>
            <a:r>
              <a:rPr lang="en-IE" sz="2800" dirty="0" err="1"/>
              <a:t>Mitarbeitende</a:t>
            </a:r>
            <a:endParaRPr lang="en-IE" sz="2800" dirty="0"/>
          </a:p>
        </p:txBody>
      </p:sp>
    </p:spTree>
    <p:extLst>
      <p:ext uri="{BB962C8B-B14F-4D97-AF65-F5344CB8AC3E}">
        <p14:creationId xmlns:p14="http://schemas.microsoft.com/office/powerpoint/2010/main" val="378617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429000"/>
            <a:ext cx="5029134" cy="2404690"/>
          </a:xfrm>
        </p:spPr>
        <p:txBody>
          <a:bodyPr>
            <a:normAutofit fontScale="92500" lnSpcReduction="10000"/>
          </a:bodyPr>
          <a:lstStyle/>
          <a:p>
            <a:pPr marL="0"/>
            <a:r>
              <a:rPr lang="en-IE" dirty="0">
                <a:solidFill>
                  <a:srgbClr val="002060"/>
                </a:solidFill>
              </a:rPr>
              <a:t>Sehen Sie sich das folgende YouTube-Video an, um Ihre Lernergebnisse zu verbessern. In diesem Video wird untersucht, was ein Arbeitnehmer tun kann, wenn ein Unternehmen ein EAP eingerichtet hat.</a:t>
            </a:r>
          </a:p>
          <a:p>
            <a:pPr marL="0"/>
            <a:r>
              <a:rPr lang="en-IE" dirty="0">
                <a:solidFill>
                  <a:srgbClr val="09446A"/>
                </a:solidFill>
                <a:hlinkClick r:id="rId4">
                  <a:extLst>
                    <a:ext uri="{A12FA001-AC4F-418D-AE19-62706E023703}">
                      <ahyp:hlinkClr xmlns:ahyp="http://schemas.microsoft.com/office/drawing/2018/hyperlinkcolor" val="tx"/>
                    </a:ext>
                  </a:extLst>
                </a:hlinkClick>
              </a:rPr>
              <a:t>https://www.youtube.com/watch?v=vdne0cqU2C0</a:t>
            </a:r>
            <a:endParaRPr lang="en-IE" dirty="0">
              <a:solidFill>
                <a:srgbClr val="09446A"/>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933041"/>
            <a:ext cx="5113283" cy="1808541"/>
          </a:xfrm>
        </p:spPr>
        <p:txBody>
          <a:bodyPr>
            <a:normAutofit fontScale="55000" lnSpcReduction="20000"/>
          </a:bodyPr>
          <a:lstStyle/>
          <a:p>
            <a:r>
              <a:rPr lang="en-IE" sz="5100" dirty="0"/>
              <a:t>WATCH</a:t>
            </a:r>
          </a:p>
          <a:p>
            <a:endParaRPr lang="en-IE" dirty="0"/>
          </a:p>
          <a:p>
            <a:r>
              <a:rPr lang="en-US" sz="4600" dirty="0"/>
              <a:t>Wie funktioniert das </a:t>
            </a:r>
            <a:r>
              <a:rPr lang="en-US" sz="4600" dirty="0" err="1"/>
              <a:t>Unterstützungsprogramm</a:t>
            </a:r>
            <a:r>
              <a:rPr lang="en-US" sz="4600" dirty="0"/>
              <a:t> für </a:t>
            </a:r>
            <a:r>
              <a:rPr lang="en-US" sz="4600" dirty="0" err="1"/>
              <a:t>Angestellte</a:t>
            </a:r>
            <a:r>
              <a:rPr lang="en-US" sz="4600" dirty="0"/>
              <a:t> eigentlich?</a:t>
            </a:r>
            <a:endParaRPr lang="en-IE" sz="4600" dirty="0"/>
          </a:p>
        </p:txBody>
      </p:sp>
      <p:pic>
        <p:nvPicPr>
          <p:cNvPr id="2" name="Online Media 1" title="How does the Employee Assistance Program actually work? | Fürstenberg Institut">
            <a:hlinkClick r:id="" action="ppaction://media"/>
            <a:extLst>
              <a:ext uri="{FF2B5EF4-FFF2-40B4-BE49-F238E27FC236}">
                <a16:creationId xmlns:a16="http://schemas.microsoft.com/office/drawing/2014/main" id="{79DC94B7-A588-6306-6D7C-F3A3EA071A93}"/>
              </a:ext>
            </a:extLst>
          </p:cNvPr>
          <p:cNvPicPr>
            <a:picLocks noRot="1" noChangeAspect="1"/>
          </p:cNvPicPr>
          <p:nvPr>
            <a:videoFile r:link="rId1"/>
          </p:nvPr>
        </p:nvPicPr>
        <p:blipFill>
          <a:blip r:embed="rId5"/>
          <a:stretch>
            <a:fillRect/>
          </a:stretch>
        </p:blipFill>
        <p:spPr>
          <a:xfrm>
            <a:off x="7061200" y="1203325"/>
            <a:ext cx="5160306" cy="3913188"/>
          </a:xfrm>
          <a:prstGeom prst="rect">
            <a:avLst/>
          </a:prstGeom>
        </p:spPr>
      </p:pic>
    </p:spTree>
    <p:extLst>
      <p:ext uri="{BB962C8B-B14F-4D97-AF65-F5344CB8AC3E}">
        <p14:creationId xmlns:p14="http://schemas.microsoft.com/office/powerpoint/2010/main" val="17142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IE" sz="2200" dirty="0"/>
              <a:t>Es gibt bereits Beispiele dafür, wie Organisationen eingreifen können, um das psychische Wohlbefinden ihrer Mitarbeiter zu fördern. </a:t>
            </a:r>
            <a:r>
              <a:rPr lang="en-IE" sz="2200" dirty="0" err="1"/>
              <a:t>Erste</a:t>
            </a:r>
            <a:r>
              <a:rPr lang="en-IE" sz="2200" dirty="0"/>
              <a:t> </a:t>
            </a:r>
            <a:r>
              <a:rPr lang="en-IE" sz="2200" dirty="0" err="1"/>
              <a:t>Hilfe</a:t>
            </a:r>
            <a:r>
              <a:rPr lang="en-IE" sz="2200" dirty="0"/>
              <a:t> für </a:t>
            </a:r>
            <a:r>
              <a:rPr lang="en-IE" sz="2200" dirty="0" err="1"/>
              <a:t>psychische</a:t>
            </a:r>
            <a:r>
              <a:rPr lang="en-IE" sz="2200" dirty="0"/>
              <a:t> Gesundheit ist ein Schulungsprogramm, das </a:t>
            </a:r>
            <a:r>
              <a:rPr lang="en-IE" sz="2200" dirty="0" err="1"/>
              <a:t>Angestellte</a:t>
            </a:r>
            <a:r>
              <a:rPr lang="en-IE" sz="2200" dirty="0"/>
              <a:t> einige </a:t>
            </a:r>
            <a:r>
              <a:rPr lang="en-US" sz="2200" dirty="0"/>
              <a:t>grundlegende Kenntnisse </a:t>
            </a:r>
            <a:r>
              <a:rPr lang="en-IE" sz="2200" dirty="0"/>
              <a:t>vermittelt</a:t>
            </a:r>
            <a:r>
              <a:rPr lang="en-US" sz="2200" dirty="0"/>
              <a:t>, um frühe Symptome von psychischen Problemen und psychischen Krisen zu erkennen. </a:t>
            </a:r>
          </a:p>
          <a:p>
            <a:endParaRPr lang="en-US" sz="2200" dirty="0"/>
          </a:p>
          <a:p>
            <a:r>
              <a:rPr lang="en-US" sz="2200" dirty="0"/>
              <a:t>Auf den nächsten Seiten werden wir uns das </a:t>
            </a:r>
            <a:r>
              <a:rPr lang="en-GB" sz="2200" dirty="0"/>
              <a:t>Unternehmen SAP und die </a:t>
            </a:r>
            <a:r>
              <a:rPr lang="en-GB" sz="2200" dirty="0" err="1"/>
              <a:t>Maßnahmen</a:t>
            </a:r>
            <a:r>
              <a:rPr lang="en-GB" sz="2200" dirty="0"/>
              <a:t>, um das </a:t>
            </a:r>
            <a:r>
              <a:rPr lang="en-GB" sz="2200" dirty="0" err="1"/>
              <a:t>psychische</a:t>
            </a:r>
            <a:r>
              <a:rPr lang="en-GB" sz="2200" dirty="0"/>
              <a:t> </a:t>
            </a:r>
            <a:r>
              <a:rPr lang="en-GB" sz="2200" dirty="0" err="1"/>
              <a:t>Wohlbefinden</a:t>
            </a:r>
            <a:r>
              <a:rPr lang="en-GB" sz="2200" dirty="0"/>
              <a:t> seiner </a:t>
            </a:r>
            <a:r>
              <a:rPr lang="en-GB" sz="2200" dirty="0" err="1"/>
              <a:t>Mitarbeitenden</a:t>
            </a:r>
            <a:r>
              <a:rPr lang="en-GB" sz="2200" dirty="0"/>
              <a:t> </a:t>
            </a:r>
            <a:r>
              <a:rPr lang="en-GB" sz="2200" dirty="0" err="1"/>
              <a:t>zu</a:t>
            </a:r>
            <a:r>
              <a:rPr lang="en-GB" sz="2200" dirty="0"/>
              <a:t> </a:t>
            </a:r>
            <a:r>
              <a:rPr lang="en-GB" sz="2200" dirty="0" err="1"/>
              <a:t>fördern</a:t>
            </a:r>
            <a:r>
              <a:rPr lang="en-GB" sz="2200" dirty="0"/>
              <a:t>, genauer ansehen.</a:t>
            </a:r>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GB" sz="2800" dirty="0"/>
              <a:t>Erste-Hilfe-Kräfte für psychische Gesundheit</a:t>
            </a:r>
          </a:p>
          <a:p>
            <a:endParaRPr lang="en-GB" dirty="0"/>
          </a:p>
        </p:txBody>
      </p:sp>
      <p:pic>
        <p:nvPicPr>
          <p:cNvPr id="2" name="Picture Placeholder 1">
            <a:extLst>
              <a:ext uri="{FF2B5EF4-FFF2-40B4-BE49-F238E27FC236}">
                <a16:creationId xmlns:a16="http://schemas.microsoft.com/office/drawing/2014/main" id="{D26CCDDA-05E4-4A4F-DBBE-E8E13365FE6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7528" r="17528"/>
          <a:stretch>
            <a:fillRect/>
          </a:stretch>
        </p:blipFill>
        <p:spPr/>
      </p:pic>
      <p:sp>
        <p:nvSpPr>
          <p:cNvPr id="6" name="TextBox 5">
            <a:extLst>
              <a:ext uri="{FF2B5EF4-FFF2-40B4-BE49-F238E27FC236}">
                <a16:creationId xmlns:a16="http://schemas.microsoft.com/office/drawing/2014/main" id="{405054A0-D62F-E819-72F8-F59E5E54047C}"/>
              </a:ext>
            </a:extLst>
          </p:cNvPr>
          <p:cNvSpPr txBox="1"/>
          <p:nvPr/>
        </p:nvSpPr>
        <p:spPr>
          <a:xfrm>
            <a:off x="5926547" y="6488668"/>
            <a:ext cx="2583712" cy="400110"/>
          </a:xfrm>
          <a:prstGeom prst="rect">
            <a:avLst/>
          </a:prstGeom>
          <a:noFill/>
        </p:spPr>
        <p:txBody>
          <a:bodyPr wrap="square" rtlCol="0">
            <a:spAutoFit/>
          </a:bodyPr>
          <a:lstStyle/>
          <a:p>
            <a:r>
              <a:rPr lang="en-IE" sz="2000" dirty="0">
                <a:solidFill>
                  <a:schemeClr val="bg1"/>
                </a:solidFill>
                <a:hlinkClick r:id="rId4">
                  <a:extLst>
                    <a:ext uri="{A12FA001-AC4F-418D-AE19-62706E023703}">
                      <ahyp:hlinkClr xmlns:ahyp="http://schemas.microsoft.com/office/drawing/2018/hyperlinkcolor" val="tx"/>
                    </a:ext>
                  </a:extLst>
                </a:hlinkClick>
              </a:rPr>
              <a:t>Quelle</a:t>
            </a:r>
            <a:endParaRPr lang="en-IE" dirty="0">
              <a:solidFill>
                <a:schemeClr val="bg1"/>
              </a:solidFill>
            </a:endParaRPr>
          </a:p>
        </p:txBody>
      </p:sp>
    </p:spTree>
    <p:extLst>
      <p:ext uri="{BB962C8B-B14F-4D97-AF65-F5344CB8AC3E}">
        <p14:creationId xmlns:p14="http://schemas.microsoft.com/office/powerpoint/2010/main" val="112279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B1C0F5E-7743-E345-9945-94F2B3CA18F2}"/>
              </a:ext>
            </a:extLst>
          </p:cNvPr>
          <p:cNvSpPr>
            <a:spLocks noGrp="1"/>
          </p:cNvSpPr>
          <p:nvPr>
            <p:ph type="body" sz="quarter" idx="18"/>
          </p:nvPr>
        </p:nvSpPr>
        <p:spPr>
          <a:xfrm>
            <a:off x="956478" y="1733356"/>
            <a:ext cx="4754535" cy="4329677"/>
          </a:xfrm>
        </p:spPr>
        <p:txBody>
          <a:bodyPr>
            <a:normAutofit lnSpcReduction="10000"/>
          </a:bodyPr>
          <a:lstStyle/>
          <a:p>
            <a:pPr marL="0"/>
            <a:r>
              <a:rPr lang="en-US" dirty="0"/>
              <a:t>In diesem Modul erfahren Sie, wie Sie die Arbeitsbelastung </a:t>
            </a:r>
            <a:r>
              <a:rPr lang="en-US" dirty="0" err="1"/>
              <a:t>Ihrer</a:t>
            </a:r>
            <a:r>
              <a:rPr lang="en-US" dirty="0"/>
              <a:t> </a:t>
            </a:r>
            <a:r>
              <a:rPr lang="en-US" dirty="0" err="1"/>
              <a:t>Mitarbeiternden</a:t>
            </a:r>
            <a:r>
              <a:rPr lang="en-US" dirty="0"/>
              <a:t> steuern können, um sicherzustellen, dass sie nicht an Burnout leiden. Sie werden auch lernen, wie Sie ein unterstützendes Umfeld für </a:t>
            </a:r>
            <a:r>
              <a:rPr lang="en-US" dirty="0" err="1"/>
              <a:t>Ihre</a:t>
            </a:r>
            <a:r>
              <a:rPr lang="en-US" dirty="0"/>
              <a:t> </a:t>
            </a:r>
            <a:r>
              <a:rPr lang="en-US" dirty="0" err="1"/>
              <a:t>Angestellten</a:t>
            </a:r>
            <a:r>
              <a:rPr lang="en-US" dirty="0"/>
              <a:t> schaffen und wie Sie Risikofaktoren bei Mitarbeitern erkennen können, um bei Bedarf eingreifen zu können. Schließlich lernen Sie auch, wie Sie einen Aktionsplan und </a:t>
            </a:r>
            <a:r>
              <a:rPr lang="en-US" dirty="0" err="1"/>
              <a:t>Richtlinien</a:t>
            </a:r>
            <a:r>
              <a:rPr lang="en-US" dirty="0"/>
              <a:t> für das </a:t>
            </a:r>
            <a:r>
              <a:rPr lang="en-US" dirty="0" err="1"/>
              <a:t>Wohlbefinden</a:t>
            </a:r>
            <a:r>
              <a:rPr lang="en-US" dirty="0"/>
              <a:t> erstellen können.</a:t>
            </a:r>
          </a:p>
          <a:p>
            <a:pPr marL="0"/>
            <a:endParaRPr lang="en-US" dirty="0"/>
          </a:p>
          <a:p>
            <a:pPr marL="0"/>
            <a:endParaRPr lang="en-US" dirty="0"/>
          </a:p>
        </p:txBody>
      </p:sp>
      <p:sp>
        <p:nvSpPr>
          <p:cNvPr id="16" name="Text Placeholder 15">
            <a:extLst>
              <a:ext uri="{FF2B5EF4-FFF2-40B4-BE49-F238E27FC236}">
                <a16:creationId xmlns:a16="http://schemas.microsoft.com/office/drawing/2014/main" id="{52A7E4F1-943C-2B4E-9BCD-F4872B0E1A2F}"/>
              </a:ext>
            </a:extLst>
          </p:cNvPr>
          <p:cNvSpPr>
            <a:spLocks noGrp="1"/>
          </p:cNvSpPr>
          <p:nvPr>
            <p:ph type="body" sz="quarter" idx="16"/>
          </p:nvPr>
        </p:nvSpPr>
        <p:spPr/>
        <p:txBody>
          <a:bodyPr/>
          <a:lstStyle/>
          <a:p>
            <a:r>
              <a:rPr lang="en-US" dirty="0"/>
              <a:t>Modul 4 Überblick</a:t>
            </a:r>
          </a:p>
        </p:txBody>
      </p:sp>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40248" y="565043"/>
            <a:ext cx="5251752" cy="822373"/>
          </a:xfrm>
        </p:spPr>
        <p:txBody>
          <a:bodyPr/>
          <a:lstStyle/>
          <a:p>
            <a:r>
              <a:rPr lang="en-US" dirty="0" err="1"/>
              <a:t>Arbeitsbelastung</a:t>
            </a:r>
            <a:r>
              <a:rPr lang="en-US" dirty="0"/>
              <a:t> </a:t>
            </a:r>
            <a:r>
              <a:rPr lang="en-US" dirty="0" err="1"/>
              <a:t>Ihrer</a:t>
            </a:r>
            <a:r>
              <a:rPr lang="en-US" dirty="0"/>
              <a:t> </a:t>
            </a:r>
            <a:r>
              <a:rPr lang="en-US" dirty="0" err="1"/>
              <a:t>Mitarbeitenden</a:t>
            </a:r>
            <a:r>
              <a:rPr lang="en-US" dirty="0"/>
              <a:t> </a:t>
            </a:r>
            <a:r>
              <a:rPr lang="en-US" dirty="0" err="1"/>
              <a:t>verwalten</a:t>
            </a:r>
            <a:endParaRPr lang="en-US" dirty="0"/>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40248" y="1902153"/>
            <a:ext cx="4754535" cy="822373"/>
          </a:xfrm>
        </p:spPr>
        <p:txBody>
          <a:bodyPr/>
          <a:lstStyle/>
          <a:p>
            <a:r>
              <a:rPr lang="en-GB" dirty="0"/>
              <a:t>Ein </a:t>
            </a:r>
            <a:r>
              <a:rPr lang="en-GB" dirty="0" err="1"/>
              <a:t>förderliches</a:t>
            </a:r>
            <a:r>
              <a:rPr lang="en-GB" dirty="0"/>
              <a:t> Umfelds für </a:t>
            </a:r>
            <a:r>
              <a:rPr lang="en-GB" dirty="0" err="1"/>
              <a:t>Arbeitnehmende</a:t>
            </a:r>
            <a:r>
              <a:rPr lang="en-GB" dirty="0"/>
              <a:t> </a:t>
            </a:r>
            <a:r>
              <a:rPr lang="en-GB" dirty="0" err="1"/>
              <a:t>schaffen</a:t>
            </a:r>
            <a:endParaRPr lang="en-GB" dirty="0"/>
          </a:p>
          <a:p>
            <a:endParaRPr lang="en-US" dirty="0"/>
          </a:p>
        </p:txBody>
      </p:sp>
      <p:sp>
        <p:nvSpPr>
          <p:cNvPr id="21" name="Text Placeholder 20">
            <a:extLst>
              <a:ext uri="{FF2B5EF4-FFF2-40B4-BE49-F238E27FC236}">
                <a16:creationId xmlns:a16="http://schemas.microsoft.com/office/drawing/2014/main" id="{26F080BC-DC74-EB43-8DFA-6A8C1EDBECDD}"/>
              </a:ext>
            </a:extLst>
          </p:cNvPr>
          <p:cNvSpPr>
            <a:spLocks noGrp="1"/>
          </p:cNvSpPr>
          <p:nvPr>
            <p:ph type="body" sz="quarter" idx="22"/>
          </p:nvPr>
        </p:nvSpPr>
        <p:spPr>
          <a:xfrm>
            <a:off x="6940248" y="2699433"/>
            <a:ext cx="4754535" cy="822373"/>
          </a:xfrm>
        </p:spPr>
        <p:txBody>
          <a:bodyPr/>
          <a:lstStyle/>
          <a:p>
            <a:r>
              <a:rPr lang="en-US" dirty="0" err="1"/>
              <a:t>Risikofaktoren</a:t>
            </a:r>
            <a:r>
              <a:rPr lang="en-US" dirty="0"/>
              <a:t> </a:t>
            </a:r>
            <a:r>
              <a:rPr lang="en-US" dirty="0" err="1"/>
              <a:t>bei</a:t>
            </a:r>
            <a:r>
              <a:rPr lang="en-US" dirty="0"/>
              <a:t> </a:t>
            </a:r>
            <a:r>
              <a:rPr lang="en-US" dirty="0" err="1"/>
              <a:t>Arbeitnehmenden</a:t>
            </a:r>
            <a:r>
              <a:rPr lang="en-US" dirty="0"/>
              <a:t> </a:t>
            </a:r>
            <a:r>
              <a:rPr lang="en-US" dirty="0" err="1"/>
              <a:t>reduzieren</a:t>
            </a:r>
            <a:endParaRPr lang="en-US" dirty="0"/>
          </a:p>
        </p:txBody>
      </p:sp>
      <p:sp>
        <p:nvSpPr>
          <p:cNvPr id="23" name="Text Placeholder 22">
            <a:extLst>
              <a:ext uri="{FF2B5EF4-FFF2-40B4-BE49-F238E27FC236}">
                <a16:creationId xmlns:a16="http://schemas.microsoft.com/office/drawing/2014/main" id="{C5EDC5C1-7813-6A47-873A-E493BF1268E6}"/>
              </a:ext>
            </a:extLst>
          </p:cNvPr>
          <p:cNvSpPr>
            <a:spLocks noGrp="1"/>
          </p:cNvSpPr>
          <p:nvPr>
            <p:ph type="body" sz="quarter" idx="24"/>
          </p:nvPr>
        </p:nvSpPr>
        <p:spPr>
          <a:xfrm>
            <a:off x="6940248" y="3921575"/>
            <a:ext cx="4754535" cy="822373"/>
          </a:xfrm>
        </p:spPr>
        <p:txBody>
          <a:bodyPr/>
          <a:lstStyle/>
          <a:p>
            <a:r>
              <a:rPr lang="en-US" dirty="0"/>
              <a:t>Erstellung eines Aktionsplans, einschließlich </a:t>
            </a:r>
            <a:r>
              <a:rPr lang="en-US" dirty="0" err="1"/>
              <a:t>einer</a:t>
            </a:r>
            <a:r>
              <a:rPr lang="en-US" dirty="0"/>
              <a:t> </a:t>
            </a:r>
            <a:r>
              <a:rPr lang="en-US" dirty="0" err="1"/>
              <a:t>Richtlinie</a:t>
            </a:r>
            <a:r>
              <a:rPr lang="en-US" dirty="0"/>
              <a:t> </a:t>
            </a:r>
            <a:r>
              <a:rPr lang="en-US" dirty="0" err="1"/>
              <a:t>zum</a:t>
            </a:r>
            <a:r>
              <a:rPr lang="en-US" dirty="0"/>
              <a:t> </a:t>
            </a:r>
            <a:r>
              <a:rPr lang="en-US" dirty="0" err="1"/>
              <a:t>Wohlbefinden</a:t>
            </a:r>
            <a:endParaRPr lang="en-US" dirty="0"/>
          </a:p>
          <a:p>
            <a:endParaRPr lang="en-US" dirty="0"/>
          </a:p>
        </p:txBody>
      </p:sp>
      <p:sp>
        <p:nvSpPr>
          <p:cNvPr id="25" name="Text Placeholder 24">
            <a:extLst>
              <a:ext uri="{FF2B5EF4-FFF2-40B4-BE49-F238E27FC236}">
                <a16:creationId xmlns:a16="http://schemas.microsoft.com/office/drawing/2014/main" id="{8A3D212E-DA8E-3243-940F-2428164941DC}"/>
              </a:ext>
            </a:extLst>
          </p:cNvPr>
          <p:cNvSpPr>
            <a:spLocks noGrp="1"/>
          </p:cNvSpPr>
          <p:nvPr>
            <p:ph type="body" sz="quarter" idx="4294967295"/>
          </p:nvPr>
        </p:nvSpPr>
        <p:spPr>
          <a:xfrm>
            <a:off x="6926393" y="5004804"/>
            <a:ext cx="4754535" cy="822373"/>
          </a:xfrm>
        </p:spPr>
        <p:txBody>
          <a:bodyPr/>
          <a:lstStyle/>
          <a:p>
            <a:pPr marL="0" indent="0">
              <a:buNone/>
            </a:pPr>
            <a:r>
              <a:rPr lang="en-US" sz="2200" dirty="0">
                <a:solidFill>
                  <a:srgbClr val="09446A"/>
                </a:solidFill>
              </a:rPr>
              <a:t>Übungen und zusätzliche Ressourcen</a:t>
            </a:r>
          </a:p>
          <a:p>
            <a:pPr marL="0" indent="0">
              <a:buNone/>
            </a:pPr>
            <a:endParaRPr lang="en-US" dirty="0"/>
          </a:p>
        </p:txBody>
      </p:sp>
      <p:sp>
        <p:nvSpPr>
          <p:cNvPr id="4" name="Text Placeholder 3">
            <a:extLst>
              <a:ext uri="{FF2B5EF4-FFF2-40B4-BE49-F238E27FC236}">
                <a16:creationId xmlns:a16="http://schemas.microsoft.com/office/drawing/2014/main" id="{DA8A9400-1417-9049-9C6C-C30C7D60DC1C}"/>
              </a:ext>
            </a:extLst>
          </p:cNvPr>
          <p:cNvSpPr>
            <a:spLocks noGrp="1"/>
          </p:cNvSpPr>
          <p:nvPr>
            <p:ph type="body" sz="quarter" idx="15"/>
          </p:nvPr>
        </p:nvSpPr>
        <p:spPr/>
        <p:txBody>
          <a:bodyPr/>
          <a:lstStyle/>
          <a:p>
            <a:r>
              <a:rPr lang="en-US" dirty="0"/>
              <a:t>1</a:t>
            </a:r>
          </a:p>
        </p:txBody>
      </p:sp>
      <p:sp>
        <p:nvSpPr>
          <p:cNvPr id="18" name="Text Placeholder 17">
            <a:extLst>
              <a:ext uri="{FF2B5EF4-FFF2-40B4-BE49-F238E27FC236}">
                <a16:creationId xmlns:a16="http://schemas.microsoft.com/office/drawing/2014/main" id="{69ADDA10-1D8C-7549-9232-76D13BC69B71}"/>
              </a:ext>
            </a:extLst>
          </p:cNvPr>
          <p:cNvSpPr>
            <a:spLocks noGrp="1"/>
          </p:cNvSpPr>
          <p:nvPr>
            <p:ph type="body" sz="quarter" idx="19"/>
          </p:nvPr>
        </p:nvSpPr>
        <p:spPr/>
        <p:txBody>
          <a:bodyPr/>
          <a:lstStyle/>
          <a:p>
            <a:r>
              <a:rPr lang="en-US" dirty="0"/>
              <a:t>2</a:t>
            </a:r>
          </a:p>
        </p:txBody>
      </p:sp>
      <p:sp>
        <p:nvSpPr>
          <p:cNvPr id="20" name="Text Placeholder 19">
            <a:extLst>
              <a:ext uri="{FF2B5EF4-FFF2-40B4-BE49-F238E27FC236}">
                <a16:creationId xmlns:a16="http://schemas.microsoft.com/office/drawing/2014/main" id="{7A3E6AA6-A95B-3341-A1D4-54F399B994E0}"/>
              </a:ext>
            </a:extLst>
          </p:cNvPr>
          <p:cNvSpPr>
            <a:spLocks noGrp="1"/>
          </p:cNvSpPr>
          <p:nvPr>
            <p:ph type="body" sz="quarter" idx="21"/>
          </p:nvPr>
        </p:nvSpPr>
        <p:spPr/>
        <p:txBody>
          <a:bodyPr/>
          <a:lstStyle/>
          <a:p>
            <a:r>
              <a:rPr lang="en-US" dirty="0"/>
              <a:t>3</a:t>
            </a:r>
          </a:p>
        </p:txBody>
      </p:sp>
      <p:sp>
        <p:nvSpPr>
          <p:cNvPr id="22" name="Text Placeholder 21">
            <a:extLst>
              <a:ext uri="{FF2B5EF4-FFF2-40B4-BE49-F238E27FC236}">
                <a16:creationId xmlns:a16="http://schemas.microsoft.com/office/drawing/2014/main" id="{4FFEEA72-7428-1044-BED7-929E4C3B0FA6}"/>
              </a:ext>
            </a:extLst>
          </p:cNvPr>
          <p:cNvSpPr>
            <a:spLocks noGrp="1"/>
          </p:cNvSpPr>
          <p:nvPr>
            <p:ph type="body" sz="quarter" idx="23"/>
          </p:nvPr>
        </p:nvSpPr>
        <p:spPr/>
        <p:txBody>
          <a:bodyPr/>
          <a:lstStyle/>
          <a:p>
            <a:r>
              <a:rPr lang="en-US" dirty="0"/>
              <a:t>4</a:t>
            </a:r>
          </a:p>
        </p:txBody>
      </p:sp>
      <p:sp>
        <p:nvSpPr>
          <p:cNvPr id="24" name="Text Placeholder 23">
            <a:extLst>
              <a:ext uri="{FF2B5EF4-FFF2-40B4-BE49-F238E27FC236}">
                <a16:creationId xmlns:a16="http://schemas.microsoft.com/office/drawing/2014/main" id="{5D538C9E-2E75-224E-8306-49B4C56F4862}"/>
              </a:ext>
            </a:extLst>
          </p:cNvPr>
          <p:cNvSpPr>
            <a:spLocks noGrp="1"/>
          </p:cNvSpPr>
          <p:nvPr>
            <p:ph type="body" sz="quarter" idx="25"/>
          </p:nvPr>
        </p:nvSpPr>
        <p:spPr/>
        <p:txBody>
          <a:bodyPr/>
          <a:lstStyle/>
          <a:p>
            <a:r>
              <a:rPr lang="en-US" dirty="0"/>
              <a:t>5</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ECCCAD7-E1F8-78F6-74FF-42A21F4A73C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275907" y="1859842"/>
            <a:ext cx="5401339" cy="4998157"/>
          </a:xfrm>
        </p:spPr>
        <p:txBody>
          <a:bodyPr>
            <a:normAutofit fontScale="92500" lnSpcReduction="10000"/>
          </a:bodyPr>
          <a:lstStyle/>
          <a:p>
            <a:r>
              <a:rPr lang="en-US" sz="2200" dirty="0"/>
              <a:t>SAP ist ein multinationales </a:t>
            </a:r>
            <a:r>
              <a:rPr lang="en-US" sz="2200" dirty="0" err="1"/>
              <a:t>Softwareunternehmen</a:t>
            </a:r>
            <a:r>
              <a:rPr lang="en-US" sz="2200" dirty="0"/>
              <a:t>, das Unternehmenslösungen für die Verwaltung von Geschäftsabläufen und Kundenbeziehungen anbietet. Das Unternehmen ist in über 180 Ländern tätig und hat über 4000 </a:t>
            </a:r>
            <a:r>
              <a:rPr lang="en-US" sz="2200" dirty="0" err="1"/>
              <a:t>Kund:innen</a:t>
            </a:r>
            <a:r>
              <a:rPr lang="en-US" sz="2200" dirty="0"/>
              <a:t>.</a:t>
            </a:r>
          </a:p>
          <a:p>
            <a:r>
              <a:rPr lang="en-US" sz="2200" dirty="0"/>
              <a:t>SAP </a:t>
            </a:r>
            <a:r>
              <a:rPr lang="en-US" sz="2200" dirty="0" err="1"/>
              <a:t>erkannte</a:t>
            </a:r>
            <a:r>
              <a:rPr lang="en-US" sz="2200" dirty="0"/>
              <a:t>, dass das Wohlergehen der </a:t>
            </a:r>
            <a:r>
              <a:rPr lang="en-US" sz="2200" dirty="0" err="1"/>
              <a:t>Angestellten</a:t>
            </a:r>
            <a:r>
              <a:rPr lang="en-US" sz="2200" dirty="0"/>
              <a:t> ein Schlüsselfaktor für den Erfolg des </a:t>
            </a:r>
            <a:r>
              <a:rPr lang="en-US" sz="2200" dirty="0" err="1"/>
              <a:t>Unternehmens</a:t>
            </a:r>
            <a:r>
              <a:rPr lang="en-US" sz="2200" dirty="0"/>
              <a:t> sein würde, und war der Ansicht, dass das </a:t>
            </a:r>
            <a:r>
              <a:rPr lang="en-IE" sz="2200" dirty="0"/>
              <a:t>Unternehmen </a:t>
            </a:r>
            <a:r>
              <a:rPr lang="en-US" sz="2200" dirty="0"/>
              <a:t>und die </a:t>
            </a:r>
            <a:r>
              <a:rPr lang="en-US" sz="2200" dirty="0" err="1"/>
              <a:t>Mitarbeitenden</a:t>
            </a:r>
            <a:r>
              <a:rPr lang="en-US" sz="2200" dirty="0"/>
              <a:t> die Sichtweise auf die psychische Gesundheit ändern, die mit dem psychischen Wohlbefinden verbundenen Stigmata </a:t>
            </a:r>
            <a:r>
              <a:rPr lang="en-IE" sz="2200" dirty="0"/>
              <a:t>beseitigen </a:t>
            </a:r>
            <a:r>
              <a:rPr lang="en-US" sz="2200" dirty="0"/>
              <a:t>und ein Unterstützungssystem für die </a:t>
            </a:r>
            <a:r>
              <a:rPr lang="en-US" sz="2200" dirty="0" err="1"/>
              <a:t>Mitarbeitenden</a:t>
            </a:r>
            <a:r>
              <a:rPr lang="en-US" sz="2200" dirty="0"/>
              <a:t> schaffen mussten. </a:t>
            </a:r>
          </a:p>
          <a:p>
            <a:r>
              <a:rPr lang="en-US" sz="2200" dirty="0"/>
              <a:t>SAP war der Ansicht, dass sie sich für die Gesundheit und Lebensqualität </a:t>
            </a:r>
            <a:r>
              <a:rPr lang="en-US" sz="2200" dirty="0" err="1"/>
              <a:t>ihrer</a:t>
            </a:r>
            <a:r>
              <a:rPr lang="en-US" sz="2200" dirty="0"/>
              <a:t> </a:t>
            </a:r>
            <a:r>
              <a:rPr lang="en-US" sz="2200" dirty="0" err="1"/>
              <a:t>Angestellten</a:t>
            </a:r>
            <a:r>
              <a:rPr lang="en-US" sz="2200" dirty="0"/>
              <a:t> engagieren und entsprechende Planungs- und Messverfahren einführen müssten.</a:t>
            </a:r>
            <a:endParaRPr lang="en-IE" sz="2200" dirty="0"/>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a:xfrm>
            <a:off x="1379575" y="472203"/>
            <a:ext cx="4931330" cy="809231"/>
          </a:xfrm>
        </p:spPr>
        <p:txBody>
          <a:bodyPr>
            <a:noAutofit/>
          </a:bodyPr>
          <a:lstStyle/>
          <a:p>
            <a:r>
              <a:rPr lang="en-IE" sz="2800" dirty="0"/>
              <a:t>FALLSTUDIE - SAP</a:t>
            </a:r>
          </a:p>
        </p:txBody>
      </p:sp>
      <p:sp>
        <p:nvSpPr>
          <p:cNvPr id="2" name="Rectangle 1">
            <a:extLst>
              <a:ext uri="{FF2B5EF4-FFF2-40B4-BE49-F238E27FC236}">
                <a16:creationId xmlns:a16="http://schemas.microsoft.com/office/drawing/2014/main" id="{CB6F326D-D264-F623-D043-9150259E92BE}"/>
              </a:ext>
            </a:extLst>
          </p:cNvPr>
          <p:cNvSpPr/>
          <p:nvPr/>
        </p:nvSpPr>
        <p:spPr>
          <a:xfrm rot="5400000">
            <a:off x="-763269" y="763265"/>
            <a:ext cx="2636878" cy="1110345"/>
          </a:xfrm>
          <a:prstGeom prst="rect">
            <a:avLst/>
          </a:prstGeom>
          <a:solidFill>
            <a:srgbClr val="094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3C2B5640-7805-650C-EFCC-D7416D432DD1}"/>
              </a:ext>
            </a:extLst>
          </p:cNvPr>
          <p:cNvSpPr txBox="1"/>
          <p:nvPr/>
        </p:nvSpPr>
        <p:spPr>
          <a:xfrm rot="16200000">
            <a:off x="-730345" y="943430"/>
            <a:ext cx="2455593" cy="646331"/>
          </a:xfrm>
          <a:prstGeom prst="rect">
            <a:avLst/>
          </a:prstGeom>
          <a:noFill/>
        </p:spPr>
        <p:txBody>
          <a:bodyPr wrap="square" rtlCol="0">
            <a:spAutoFit/>
          </a:bodyPr>
          <a:lstStyle/>
          <a:p>
            <a:r>
              <a:rPr lang="en-IE" sz="3600" dirty="0">
                <a:solidFill>
                  <a:srgbClr val="A2E6FD"/>
                </a:solidFill>
              </a:rPr>
              <a:t>FALLSTUDIE</a:t>
            </a:r>
          </a:p>
        </p:txBody>
      </p:sp>
      <p:sp>
        <p:nvSpPr>
          <p:cNvPr id="7" name="TextBox 6">
            <a:extLst>
              <a:ext uri="{FF2B5EF4-FFF2-40B4-BE49-F238E27FC236}">
                <a16:creationId xmlns:a16="http://schemas.microsoft.com/office/drawing/2014/main" id="{2ED82C1B-53F9-EEC3-B236-5BD757BEF9EC}"/>
              </a:ext>
            </a:extLst>
          </p:cNvPr>
          <p:cNvSpPr txBox="1"/>
          <p:nvPr/>
        </p:nvSpPr>
        <p:spPr>
          <a:xfrm>
            <a:off x="5926547" y="6488668"/>
            <a:ext cx="2583712" cy="400110"/>
          </a:xfrm>
          <a:prstGeom prst="rect">
            <a:avLst/>
          </a:prstGeom>
          <a:noFill/>
        </p:spPr>
        <p:txBody>
          <a:bodyPr wrap="square" rtlCol="0">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Quelle</a:t>
            </a:r>
            <a:endParaRPr lang="en-IE" dirty="0">
              <a:solidFill>
                <a:schemeClr val="bg1"/>
              </a:solidFill>
            </a:endParaRPr>
          </a:p>
        </p:txBody>
      </p:sp>
    </p:spTree>
    <p:extLst>
      <p:ext uri="{BB962C8B-B14F-4D97-AF65-F5344CB8AC3E}">
        <p14:creationId xmlns:p14="http://schemas.microsoft.com/office/powerpoint/2010/main" val="2471836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lnSpcReduction="10000"/>
          </a:bodyPr>
          <a:lstStyle/>
          <a:p>
            <a:r>
              <a:rPr lang="en-US" sz="2200" dirty="0"/>
              <a:t>SAP erkannte, dass die </a:t>
            </a:r>
            <a:r>
              <a:rPr lang="en-US" sz="2200" dirty="0" err="1"/>
              <a:t>eigenen</a:t>
            </a:r>
            <a:r>
              <a:rPr lang="en-US" sz="2200" dirty="0"/>
              <a:t> </a:t>
            </a:r>
            <a:r>
              <a:rPr lang="en-US" sz="2200" dirty="0" err="1"/>
              <a:t>Angestellten</a:t>
            </a:r>
            <a:r>
              <a:rPr lang="en-US" sz="2200" dirty="0"/>
              <a:t> ein wichtiger Teil ihres eigenen Wohlbefindens und des Unterstützungsnetzes für das Wohlbefinden </a:t>
            </a:r>
            <a:r>
              <a:rPr lang="en-US" sz="2200" dirty="0" err="1"/>
              <a:t>ihrer</a:t>
            </a:r>
            <a:r>
              <a:rPr lang="en-US" sz="2200" dirty="0"/>
              <a:t> </a:t>
            </a:r>
            <a:r>
              <a:rPr lang="en-US" sz="2200" dirty="0" err="1"/>
              <a:t>Kolleg:innen</a:t>
            </a:r>
            <a:r>
              <a:rPr lang="en-US" sz="2200" dirty="0"/>
              <a:t> werden könnten, und ging daher eine Partnerschaft </a:t>
            </a:r>
            <a:r>
              <a:rPr lang="en-US" sz="2200" dirty="0" err="1"/>
              <a:t>mit</a:t>
            </a:r>
            <a:r>
              <a:rPr lang="en-US" sz="2200" dirty="0"/>
              <a:t> </a:t>
            </a:r>
            <a:r>
              <a:rPr lang="en-IE" sz="2200" dirty="0" err="1"/>
              <a:t>Erste</a:t>
            </a:r>
            <a:r>
              <a:rPr lang="en-IE" sz="2200" dirty="0"/>
              <a:t> </a:t>
            </a:r>
            <a:r>
              <a:rPr lang="en-IE" sz="2200" dirty="0" err="1"/>
              <a:t>Hilfe</a:t>
            </a:r>
            <a:r>
              <a:rPr lang="en-IE" sz="2200" dirty="0"/>
              <a:t> für </a:t>
            </a:r>
            <a:r>
              <a:rPr lang="en-IE" sz="2200" dirty="0" err="1"/>
              <a:t>psychische</a:t>
            </a:r>
            <a:r>
              <a:rPr lang="en-IE" sz="2200" dirty="0"/>
              <a:t> Gesundheit </a:t>
            </a:r>
            <a:r>
              <a:rPr lang="en-US" sz="2200" dirty="0" err="1"/>
              <a:t>ein</a:t>
            </a:r>
            <a:r>
              <a:rPr lang="en-US" sz="2200" dirty="0"/>
              <a:t>. Diese Lösung bestand aus </a:t>
            </a:r>
            <a:r>
              <a:rPr lang="en-US" sz="2200" dirty="0" err="1"/>
              <a:t>freiwilligen</a:t>
            </a:r>
            <a:r>
              <a:rPr lang="en-US" sz="2200" dirty="0"/>
              <a:t> </a:t>
            </a:r>
            <a:r>
              <a:rPr lang="en-US" sz="2200" dirty="0" err="1"/>
              <a:t>Angestellten</a:t>
            </a:r>
            <a:r>
              <a:rPr lang="en-US" sz="2200" dirty="0"/>
              <a:t>, die die notwendige Ausbildung erhielten, um zuzuhören und zu verstehen, was </a:t>
            </a:r>
            <a:r>
              <a:rPr lang="en-US" sz="2200" dirty="0" err="1"/>
              <a:t>ihre</a:t>
            </a:r>
            <a:r>
              <a:rPr lang="en-US" sz="2200" dirty="0"/>
              <a:t> </a:t>
            </a:r>
            <a:r>
              <a:rPr lang="en-US" sz="2200" dirty="0" err="1"/>
              <a:t>Kolleg:innen</a:t>
            </a:r>
            <a:r>
              <a:rPr lang="en-US" sz="2200" dirty="0"/>
              <a:t> ihnen sagten.</a:t>
            </a:r>
          </a:p>
          <a:p>
            <a:endParaRPr lang="en-US" sz="2200" dirty="0"/>
          </a:p>
          <a:p>
            <a:r>
              <a:rPr lang="en-US" sz="2200" dirty="0"/>
              <a:t>Wenn </a:t>
            </a:r>
            <a:r>
              <a:rPr lang="en-US" sz="2200" dirty="0" err="1"/>
              <a:t>ein</a:t>
            </a:r>
            <a:r>
              <a:rPr lang="en-US" sz="2200" dirty="0"/>
              <a:t> </a:t>
            </a:r>
            <a:r>
              <a:rPr lang="en-US" sz="2200" dirty="0" err="1"/>
              <a:t>Mitarbeitender</a:t>
            </a:r>
            <a:r>
              <a:rPr lang="en-US" sz="2200" dirty="0"/>
              <a:t> merkt, dass er mit seiner psychischen Gesundheit, seinem Wohlbefinden oder seinem Stressniveau zu kämpfen hat, kann er sich an einen der </a:t>
            </a:r>
            <a:r>
              <a:rPr lang="en-IE" sz="2200" dirty="0" err="1"/>
              <a:t>Erste</a:t>
            </a:r>
            <a:r>
              <a:rPr lang="en-IE" sz="2200" dirty="0"/>
              <a:t> </a:t>
            </a:r>
            <a:r>
              <a:rPr lang="en-IE" sz="2200" dirty="0" err="1"/>
              <a:t>Hilfe</a:t>
            </a:r>
            <a:r>
              <a:rPr lang="en-IE" sz="2200" dirty="0"/>
              <a:t> für </a:t>
            </a:r>
            <a:r>
              <a:rPr lang="en-IE" sz="2200" dirty="0" err="1"/>
              <a:t>psychische</a:t>
            </a:r>
            <a:r>
              <a:rPr lang="en-IE" sz="2200" dirty="0"/>
              <a:t> Gesundheit </a:t>
            </a:r>
            <a:r>
              <a:rPr lang="en-US" sz="2200" dirty="0" err="1"/>
              <a:t>wenden</a:t>
            </a:r>
            <a:r>
              <a:rPr lang="en-US" sz="2200" dirty="0"/>
              <a:t> und Hilfe für sein Problem erhalten.</a:t>
            </a:r>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fontScale="77500" lnSpcReduction="20000"/>
          </a:bodyPr>
          <a:lstStyle/>
          <a:p>
            <a:r>
              <a:rPr lang="en-US" sz="2800" dirty="0"/>
              <a:t>Aufbau eines Unterstützungsnetzes mit dem </a:t>
            </a:r>
            <a:r>
              <a:rPr lang="en-US" sz="2800" dirty="0" err="1"/>
              <a:t>Programm "</a:t>
            </a:r>
            <a:r>
              <a:rPr lang="en-US" sz="2800" dirty="0"/>
              <a:t>Mental Health First Aiders</a:t>
            </a:r>
            <a:endParaRPr lang="en-GB" dirty="0"/>
          </a:p>
        </p:txBody>
      </p:sp>
      <p:pic>
        <p:nvPicPr>
          <p:cNvPr id="2" name="Picture Placeholder 1">
            <a:extLst>
              <a:ext uri="{FF2B5EF4-FFF2-40B4-BE49-F238E27FC236}">
                <a16:creationId xmlns:a16="http://schemas.microsoft.com/office/drawing/2014/main" id="{17BC305F-9BA5-38C2-C17E-F3DD7BF3AC6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33" r="23233"/>
          <a:stretch>
            <a:fillRect/>
          </a:stretch>
        </p:blipFill>
        <p:spPr/>
      </p:pic>
      <p:sp>
        <p:nvSpPr>
          <p:cNvPr id="6" name="Rectangle 5">
            <a:extLst>
              <a:ext uri="{FF2B5EF4-FFF2-40B4-BE49-F238E27FC236}">
                <a16:creationId xmlns:a16="http://schemas.microsoft.com/office/drawing/2014/main" id="{3D098920-C467-158C-9BC1-459D4DE9D7AA}"/>
              </a:ext>
            </a:extLst>
          </p:cNvPr>
          <p:cNvSpPr/>
          <p:nvPr/>
        </p:nvSpPr>
        <p:spPr>
          <a:xfrm rot="5400000">
            <a:off x="-749577" y="749576"/>
            <a:ext cx="2636878" cy="1137723"/>
          </a:xfrm>
          <a:prstGeom prst="rect">
            <a:avLst/>
          </a:prstGeom>
          <a:solidFill>
            <a:srgbClr val="17A7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DA76D51A-9D22-953E-9A24-194A46320728}"/>
              </a:ext>
            </a:extLst>
          </p:cNvPr>
          <p:cNvSpPr txBox="1"/>
          <p:nvPr/>
        </p:nvSpPr>
        <p:spPr>
          <a:xfrm rot="16200000">
            <a:off x="-730345" y="943430"/>
            <a:ext cx="2455593" cy="646331"/>
          </a:xfrm>
          <a:prstGeom prst="rect">
            <a:avLst/>
          </a:prstGeom>
          <a:solidFill>
            <a:srgbClr val="17A7CE"/>
          </a:solidFill>
        </p:spPr>
        <p:txBody>
          <a:bodyPr wrap="square" rtlCol="0">
            <a:spAutoFit/>
          </a:bodyPr>
          <a:lstStyle/>
          <a:p>
            <a:r>
              <a:rPr lang="en-IE" sz="3600" dirty="0">
                <a:solidFill>
                  <a:srgbClr val="09446A"/>
                </a:solidFill>
              </a:rPr>
              <a:t>FALLSTUDIE</a:t>
            </a:r>
          </a:p>
        </p:txBody>
      </p:sp>
    </p:spTree>
    <p:extLst>
      <p:ext uri="{BB962C8B-B14F-4D97-AF65-F5344CB8AC3E}">
        <p14:creationId xmlns:p14="http://schemas.microsoft.com/office/powerpoint/2010/main" val="287221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292C7BC-2CDD-BFB2-ED09-EF3C4F04434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33" r="23233"/>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275907" y="1859842"/>
            <a:ext cx="5401339" cy="4998157"/>
          </a:xfrm>
        </p:spPr>
        <p:txBody>
          <a:bodyPr>
            <a:normAutofit fontScale="92500"/>
          </a:bodyPr>
          <a:lstStyle/>
          <a:p>
            <a:r>
              <a:rPr lang="en-US" sz="2200" dirty="0">
                <a:effectLst/>
                <a:latin typeface="Calibri" panose="020F0502020204030204" pitchFamily="34" charset="0"/>
                <a:ea typeface="Calibri" panose="020F0502020204030204" pitchFamily="34" charset="0"/>
                <a:cs typeface="Calibri" panose="020F0502020204030204" pitchFamily="34" charset="0"/>
              </a:rPr>
              <a:t>SAP hat mehrere HR-Technologien entwickelt, die das Wohlbefinden der </a:t>
            </a:r>
            <a:r>
              <a:rPr lang="en-US" sz="2200" dirty="0" err="1">
                <a:effectLst/>
                <a:latin typeface="Calibri" panose="020F0502020204030204" pitchFamily="34" charset="0"/>
                <a:ea typeface="Calibri" panose="020F0502020204030204" pitchFamily="34" charset="0"/>
                <a:cs typeface="Calibri" panose="020F0502020204030204" pitchFamily="34" charset="0"/>
              </a:rPr>
              <a:t>Angestellten</a:t>
            </a:r>
            <a:r>
              <a:rPr lang="en-US" sz="2200" dirty="0">
                <a:effectLst/>
                <a:latin typeface="Calibri" panose="020F0502020204030204" pitchFamily="34" charset="0"/>
                <a:ea typeface="Calibri" panose="020F0502020204030204" pitchFamily="34" charset="0"/>
                <a:cs typeface="Calibri" panose="020F0502020204030204" pitchFamily="34" charset="0"/>
              </a:rPr>
              <a:t> fördern und es ihnen ermöglichen, besser zu arbeiten. Intelligente, datengesteuerte Lösungen ermöglichen es den HR-Teams, körperliche Probleme wie ergonomische Beschwerden oder Ermüdung sowie geistig-emotionale Probleme wie Überlastung oder Ängste der </a:t>
            </a:r>
            <a:r>
              <a:rPr lang="en-US" sz="2200" dirty="0" err="1">
                <a:effectLst/>
                <a:latin typeface="Calibri" panose="020F0502020204030204" pitchFamily="34" charset="0"/>
                <a:ea typeface="Calibri" panose="020F0502020204030204" pitchFamily="34" charset="0"/>
                <a:cs typeface="Calibri" panose="020F0502020204030204" pitchFamily="34" charset="0"/>
              </a:rPr>
              <a:t>Mitarbeitenden</a:t>
            </a:r>
            <a:r>
              <a:rPr lang="en-US" sz="2200" dirty="0">
                <a:effectLst/>
                <a:latin typeface="Calibri" panose="020F0502020204030204" pitchFamily="34" charset="0"/>
                <a:ea typeface="Calibri" panose="020F0502020204030204" pitchFamily="34" charset="0"/>
                <a:cs typeface="Calibri" panose="020F0502020204030204" pitchFamily="34" charset="0"/>
              </a:rPr>
              <a:t> zu erkennen und zu behandeln.</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Calibri" panose="020F0502020204030204" pitchFamily="34" charset="0"/>
                <a:ea typeface="Calibri" panose="020F0502020204030204" pitchFamily="34" charset="0"/>
                <a:cs typeface="Calibri" panose="020F0502020204030204" pitchFamily="34" charset="0"/>
              </a:rPr>
              <a:t> </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Calibri" panose="020F0502020204030204" pitchFamily="34" charset="0"/>
                <a:ea typeface="Calibri" panose="020F0502020204030204" pitchFamily="34" charset="0"/>
                <a:cs typeface="Calibri" panose="020F0502020204030204" pitchFamily="34" charset="0"/>
              </a:rPr>
              <a:t>In ähnlicher Weise stellte SAP fest, dass tragbare Technologien, die spielerische Umsetzung von Wellness-Zielen und -Meilensteinen sowie Fitness- und Wellness-Apps ein hohes Maß an Engagement für nützliche Technologien für das psychische Wohlbefinden ermöglichen.</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a:xfrm>
            <a:off x="1379575" y="472203"/>
            <a:ext cx="4931330" cy="809231"/>
          </a:xfrm>
        </p:spPr>
        <p:txBody>
          <a:bodyPr>
            <a:noAutofit/>
          </a:bodyPr>
          <a:lstStyle/>
          <a:p>
            <a:r>
              <a:rPr lang="en-US" sz="2800" dirty="0"/>
              <a:t>Einsatz digitaler Technologie zur Förderung des Wohlbefindens der </a:t>
            </a:r>
            <a:r>
              <a:rPr lang="en-US" sz="2800" dirty="0" err="1"/>
              <a:t>Mitarbeitenden</a:t>
            </a:r>
            <a:endParaRPr lang="en-IE" sz="2800" dirty="0"/>
          </a:p>
        </p:txBody>
      </p:sp>
      <p:sp>
        <p:nvSpPr>
          <p:cNvPr id="2" name="Rectangle 1">
            <a:extLst>
              <a:ext uri="{FF2B5EF4-FFF2-40B4-BE49-F238E27FC236}">
                <a16:creationId xmlns:a16="http://schemas.microsoft.com/office/drawing/2014/main" id="{CB6F326D-D264-F623-D043-9150259E92BE}"/>
              </a:ext>
            </a:extLst>
          </p:cNvPr>
          <p:cNvSpPr/>
          <p:nvPr/>
        </p:nvSpPr>
        <p:spPr>
          <a:xfrm rot="5400000">
            <a:off x="-763940" y="749971"/>
            <a:ext cx="2636878" cy="1108997"/>
          </a:xfrm>
          <a:prstGeom prst="rect">
            <a:avLst/>
          </a:prstGeom>
          <a:solidFill>
            <a:srgbClr val="094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3C2B5640-7805-650C-EFCC-D7416D432DD1}"/>
              </a:ext>
            </a:extLst>
          </p:cNvPr>
          <p:cNvSpPr txBox="1"/>
          <p:nvPr/>
        </p:nvSpPr>
        <p:spPr>
          <a:xfrm rot="16200000">
            <a:off x="-730345" y="943430"/>
            <a:ext cx="2455593" cy="646331"/>
          </a:xfrm>
          <a:prstGeom prst="rect">
            <a:avLst/>
          </a:prstGeom>
          <a:noFill/>
        </p:spPr>
        <p:txBody>
          <a:bodyPr wrap="square" rtlCol="0">
            <a:spAutoFit/>
          </a:bodyPr>
          <a:lstStyle/>
          <a:p>
            <a:r>
              <a:rPr lang="en-IE" sz="3600" dirty="0">
                <a:solidFill>
                  <a:srgbClr val="A2E6FD"/>
                </a:solidFill>
              </a:rPr>
              <a:t>FALLSTUDIE</a:t>
            </a:r>
          </a:p>
        </p:txBody>
      </p:sp>
      <p:sp>
        <p:nvSpPr>
          <p:cNvPr id="7" name="TextBox 6">
            <a:extLst>
              <a:ext uri="{FF2B5EF4-FFF2-40B4-BE49-F238E27FC236}">
                <a16:creationId xmlns:a16="http://schemas.microsoft.com/office/drawing/2014/main" id="{A3F4B2CF-0096-1A74-F041-E02EEB78D852}"/>
              </a:ext>
            </a:extLst>
          </p:cNvPr>
          <p:cNvSpPr txBox="1"/>
          <p:nvPr/>
        </p:nvSpPr>
        <p:spPr>
          <a:xfrm>
            <a:off x="5926547" y="6488668"/>
            <a:ext cx="2583712" cy="400110"/>
          </a:xfrm>
          <a:prstGeom prst="rect">
            <a:avLst/>
          </a:prstGeom>
          <a:noFill/>
        </p:spPr>
        <p:txBody>
          <a:bodyPr wrap="square" rtlCol="0">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Quelle</a:t>
            </a:r>
            <a:endParaRPr lang="en-IE" dirty="0">
              <a:solidFill>
                <a:schemeClr val="bg1"/>
              </a:solidFill>
            </a:endParaRPr>
          </a:p>
        </p:txBody>
      </p:sp>
    </p:spTree>
    <p:extLst>
      <p:ext uri="{BB962C8B-B14F-4D97-AF65-F5344CB8AC3E}">
        <p14:creationId xmlns:p14="http://schemas.microsoft.com/office/powerpoint/2010/main" val="382091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564146"/>
            <a:ext cx="5579853" cy="5390403"/>
          </a:xfrm>
        </p:spPr>
        <p:txBody>
          <a:bodyPr>
            <a:normAutofit fontScale="92500" lnSpcReduction="10000"/>
          </a:bodyPr>
          <a:lstStyle/>
          <a:p>
            <a:r>
              <a:rPr lang="en-US" sz="2200" dirty="0">
                <a:effectLst/>
                <a:latin typeface="Calibri" panose="020F0502020204030204" pitchFamily="34" charset="0"/>
                <a:ea typeface="Calibri" panose="020F0502020204030204" pitchFamily="34" charset="0"/>
                <a:cs typeface="Calibri" panose="020F0502020204030204" pitchFamily="34" charset="0"/>
              </a:rPr>
              <a:t>SAP verfügt über eine Reihe weiterer Ressourcen, die </a:t>
            </a:r>
            <a:r>
              <a:rPr lang="en-US" sz="2200" dirty="0" err="1">
                <a:effectLst/>
                <a:latin typeface="Calibri" panose="020F0502020204030204" pitchFamily="34" charset="0"/>
                <a:ea typeface="Calibri" panose="020F0502020204030204" pitchFamily="34" charset="0"/>
                <a:cs typeface="Calibri" panose="020F0502020204030204" pitchFamily="34" charset="0"/>
              </a:rPr>
              <a:t>die</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Mitarbeitenden</a:t>
            </a:r>
            <a:r>
              <a:rPr lang="en-US" sz="2200" dirty="0">
                <a:effectLst/>
                <a:latin typeface="Calibri" panose="020F0502020204030204" pitchFamily="34" charset="0"/>
                <a:ea typeface="Calibri" panose="020F0502020204030204" pitchFamily="34" charset="0"/>
                <a:cs typeface="Calibri" panose="020F0502020204030204" pitchFamily="34" charset="0"/>
              </a:rPr>
              <a:t> nutzen können, wenn es um ihre Gesundheit geht. Neben den Ersthelfern für psychische Gesundheit ermutigt SAP ihre Mitarbeiter auch, </a:t>
            </a:r>
            <a:r>
              <a:rPr lang="en-US" sz="2200" dirty="0" err="1">
                <a:effectLst/>
                <a:latin typeface="Calibri" panose="020F0502020204030204" pitchFamily="34" charset="0"/>
                <a:ea typeface="Calibri" panose="020F0502020204030204" pitchFamily="34" charset="0"/>
                <a:cs typeface="Calibri" panose="020F0502020204030204" pitchFamily="34" charset="0"/>
              </a:rPr>
              <a:t>ihr</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t>Unterstützungsprogramm</a:t>
            </a:r>
            <a:r>
              <a:rPr lang="en-US" sz="2400" dirty="0"/>
              <a:t> für </a:t>
            </a:r>
            <a:r>
              <a:rPr lang="en-US" sz="2400" dirty="0" err="1"/>
              <a:t>Angestellte</a:t>
            </a:r>
            <a:r>
              <a:rPr lang="en-US" sz="2200" dirty="0">
                <a:effectLst/>
                <a:latin typeface="Calibri" panose="020F0502020204030204" pitchFamily="34" charset="0"/>
                <a:ea typeface="Calibri" panose="020F0502020204030204" pitchFamily="34" charset="0"/>
                <a:cs typeface="Calibri" panose="020F0502020204030204" pitchFamily="34" charset="0"/>
              </a:rPr>
              <a:t> (EAP) zu nutzen.  Außerdem hat SAP Achtsamkeitskurse eingerichtet, die virtuell in der Gruppe oder allein besucht werden können, um das Wohlbefinden der Mitarbeiter zu fördern. </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Calibri" panose="020F0502020204030204" pitchFamily="34" charset="0"/>
                <a:ea typeface="Calibri" panose="020F0502020204030204" pitchFamily="34" charset="0"/>
                <a:cs typeface="Calibri" panose="020F0502020204030204" pitchFamily="34" charset="0"/>
              </a:rPr>
              <a:t>Der Ansatz von SAP kann als "ganzheitlicher Ansatz" betrachtet werden. Das Unternehmen fördert eine gesunde Arbeitsplatzkultur durch Sensibilisierungskampagnen für Gesundheit und Wohlbefinden, durch Erfolgsgeschichten von </a:t>
            </a:r>
            <a:r>
              <a:rPr lang="en-US" sz="2200" dirty="0" err="1">
                <a:effectLst/>
                <a:latin typeface="Calibri" panose="020F0502020204030204" pitchFamily="34" charset="0"/>
                <a:ea typeface="Calibri" panose="020F0502020204030204" pitchFamily="34" charset="0"/>
                <a:cs typeface="Calibri" panose="020F0502020204030204" pitchFamily="34" charset="0"/>
              </a:rPr>
              <a:t>Angestellten</a:t>
            </a:r>
            <a:r>
              <a:rPr lang="en-US" sz="2200" dirty="0">
                <a:effectLst/>
                <a:latin typeface="Calibri" panose="020F0502020204030204" pitchFamily="34" charset="0"/>
                <a:ea typeface="Calibri" panose="020F0502020204030204" pitchFamily="34" charset="0"/>
                <a:cs typeface="Calibri" panose="020F0502020204030204" pitchFamily="34" charset="0"/>
              </a:rPr>
              <a:t> und durch die Vorstellung lokaler SAP-Initiativen auf der ganzen Welt. Das Netzwerk von Gesundheitsbotschaftern bietet Unterstützung für das Wohlbefinden der </a:t>
            </a:r>
            <a:r>
              <a:rPr lang="en-US" sz="2200" dirty="0" err="1">
                <a:effectLst/>
                <a:latin typeface="Calibri" panose="020F0502020204030204" pitchFamily="34" charset="0"/>
                <a:ea typeface="Calibri" panose="020F0502020204030204" pitchFamily="34" charset="0"/>
                <a:cs typeface="Calibri" panose="020F0502020204030204" pitchFamily="34" charset="0"/>
              </a:rPr>
              <a:t>Angestellten</a:t>
            </a:r>
            <a:r>
              <a:rPr lang="en-US" sz="2200" dirty="0">
                <a:effectLst/>
                <a:latin typeface="Calibri" panose="020F0502020204030204" pitchFamily="34" charset="0"/>
                <a:ea typeface="Calibri" panose="020F0502020204030204" pitchFamily="34" charset="0"/>
                <a:cs typeface="Calibri" panose="020F0502020204030204" pitchFamily="34" charset="0"/>
              </a:rPr>
              <a:t> und den Austausch von Best Practices innerhalb des Unternehmens und deckt 90 % der weltweiten Belegschaft ab.</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fontScale="92500"/>
          </a:bodyPr>
          <a:lstStyle/>
          <a:p>
            <a:r>
              <a:rPr lang="en-US" sz="2800" dirty="0"/>
              <a:t>Andere Maßnahmen zur Steigerung des Wohlbefindens der </a:t>
            </a:r>
            <a:r>
              <a:rPr lang="en-US" sz="2800" dirty="0" err="1"/>
              <a:t>Angestellten</a:t>
            </a:r>
            <a:endParaRPr lang="en-GB" dirty="0"/>
          </a:p>
        </p:txBody>
      </p:sp>
      <p:sp>
        <p:nvSpPr>
          <p:cNvPr id="6" name="Rectangle 5">
            <a:extLst>
              <a:ext uri="{FF2B5EF4-FFF2-40B4-BE49-F238E27FC236}">
                <a16:creationId xmlns:a16="http://schemas.microsoft.com/office/drawing/2014/main" id="{3D098920-C467-158C-9BC1-459D4DE9D7AA}"/>
              </a:ext>
            </a:extLst>
          </p:cNvPr>
          <p:cNvSpPr/>
          <p:nvPr/>
        </p:nvSpPr>
        <p:spPr>
          <a:xfrm rot="5400000">
            <a:off x="-765906" y="733249"/>
            <a:ext cx="2636878" cy="1170380"/>
          </a:xfrm>
          <a:prstGeom prst="rect">
            <a:avLst/>
          </a:prstGeom>
          <a:solidFill>
            <a:srgbClr val="17A7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DA76D51A-9D22-953E-9A24-194A46320728}"/>
              </a:ext>
            </a:extLst>
          </p:cNvPr>
          <p:cNvSpPr txBox="1"/>
          <p:nvPr/>
        </p:nvSpPr>
        <p:spPr>
          <a:xfrm rot="16200000">
            <a:off x="-730345" y="943430"/>
            <a:ext cx="2455593" cy="646331"/>
          </a:xfrm>
          <a:prstGeom prst="rect">
            <a:avLst/>
          </a:prstGeom>
          <a:solidFill>
            <a:srgbClr val="17A7CE"/>
          </a:solidFill>
        </p:spPr>
        <p:txBody>
          <a:bodyPr wrap="square" rtlCol="0">
            <a:spAutoFit/>
          </a:bodyPr>
          <a:lstStyle/>
          <a:p>
            <a:r>
              <a:rPr lang="en-IE" sz="3600" dirty="0">
                <a:solidFill>
                  <a:srgbClr val="09446A"/>
                </a:solidFill>
              </a:rPr>
              <a:t>FALLSTUDIE</a:t>
            </a:r>
          </a:p>
        </p:txBody>
      </p:sp>
      <p:sp>
        <p:nvSpPr>
          <p:cNvPr id="8" name="TextBox 7">
            <a:extLst>
              <a:ext uri="{FF2B5EF4-FFF2-40B4-BE49-F238E27FC236}">
                <a16:creationId xmlns:a16="http://schemas.microsoft.com/office/drawing/2014/main" id="{B9E63DFB-6625-2013-E924-5FF1ABE71B9E}"/>
              </a:ext>
            </a:extLst>
          </p:cNvPr>
          <p:cNvSpPr txBox="1"/>
          <p:nvPr/>
        </p:nvSpPr>
        <p:spPr>
          <a:xfrm>
            <a:off x="5926547" y="6488668"/>
            <a:ext cx="2583712" cy="400110"/>
          </a:xfrm>
          <a:prstGeom prst="rect">
            <a:avLst/>
          </a:prstGeom>
          <a:noFill/>
        </p:spPr>
        <p:txBody>
          <a:bodyPr wrap="square" rtlCol="0">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Quelle</a:t>
            </a:r>
            <a:endParaRPr lang="en-IE" dirty="0">
              <a:solidFill>
                <a:schemeClr val="bg1"/>
              </a:solidFill>
            </a:endParaRPr>
          </a:p>
        </p:txBody>
      </p:sp>
      <p:pic>
        <p:nvPicPr>
          <p:cNvPr id="11" name="Picture Placeholder 10">
            <a:extLst>
              <a:ext uri="{FF2B5EF4-FFF2-40B4-BE49-F238E27FC236}">
                <a16:creationId xmlns:a16="http://schemas.microsoft.com/office/drawing/2014/main" id="{547C889D-08CB-970D-149D-40E49AECE49B}"/>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12" r="23212"/>
          <a:stretch>
            <a:fillRect/>
          </a:stretch>
        </p:blipFill>
        <p:spPr/>
      </p:pic>
    </p:spTree>
    <p:extLst>
      <p:ext uri="{BB962C8B-B14F-4D97-AF65-F5344CB8AC3E}">
        <p14:creationId xmlns:p14="http://schemas.microsoft.com/office/powerpoint/2010/main" val="2267758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FE3663F-6CC2-EFBF-740A-DECD51F245F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5489" r="25489"/>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275907" y="1645450"/>
            <a:ext cx="5401339" cy="4998157"/>
          </a:xfrm>
        </p:spPr>
        <p:txBody>
          <a:bodyPr>
            <a:normAutofit fontScale="92500" lnSpcReduction="10000"/>
          </a:bodyPr>
          <a:lstStyle/>
          <a:p>
            <a:r>
              <a:rPr lang="en-US" sz="2200" dirty="0">
                <a:effectLst/>
                <a:latin typeface="Calibri" panose="020F0502020204030204" pitchFamily="34" charset="0"/>
                <a:ea typeface="Calibri" panose="020F0502020204030204" pitchFamily="34" charset="0"/>
                <a:cs typeface="Calibri" panose="020F0502020204030204" pitchFamily="34" charset="0"/>
              </a:rPr>
              <a:t>Die Teilnehmer der MHFA-Schulung erwerben grundlegende Kenntnisse, um frühe Symptome von psychischen Problemen und psychischen Krisen zu erkennen. Zum Beispiel Depression, Burn-out, Suizidalität, Angst, Psychose oder Drogenmissbrauch. Sie lernen, ihre Beobachtungen respektvoll anzusprechen, den Betroffenen offen und empathisch zuzuhören, mit ihnen zu kommunizieren und sie zu professioneller Unterstützung zu führen.</a:t>
            </a:r>
          </a:p>
          <a:p>
            <a:r>
              <a:rPr lang="en-IE" sz="2200" dirty="0" err="1"/>
              <a:t>Erste</a:t>
            </a:r>
            <a:r>
              <a:rPr lang="en-IE" sz="2200" dirty="0"/>
              <a:t> </a:t>
            </a:r>
            <a:r>
              <a:rPr lang="en-IE" sz="2200" dirty="0" err="1"/>
              <a:t>Hilfe</a:t>
            </a:r>
            <a:r>
              <a:rPr lang="en-IE" sz="2200" dirty="0"/>
              <a:t> für </a:t>
            </a:r>
            <a:r>
              <a:rPr lang="en-IE" sz="2200" dirty="0" err="1"/>
              <a:t>psychische</a:t>
            </a:r>
            <a:r>
              <a:rPr lang="en-IE" sz="2200" dirty="0"/>
              <a:t> Gesundheit </a:t>
            </a:r>
            <a:r>
              <a:rPr lang="en-US" sz="2200" dirty="0" err="1">
                <a:effectLst/>
                <a:latin typeface="Calibri" panose="020F0502020204030204" pitchFamily="34" charset="0"/>
                <a:ea typeface="Calibri" panose="020F0502020204030204" pitchFamily="34" charset="0"/>
                <a:cs typeface="Calibri" panose="020F0502020204030204" pitchFamily="34" charset="0"/>
              </a:rPr>
              <a:t>folgen</a:t>
            </a:r>
            <a:r>
              <a:rPr lang="en-US" sz="2200" dirty="0">
                <a:effectLst/>
                <a:latin typeface="Calibri" panose="020F0502020204030204" pitchFamily="34" charset="0"/>
                <a:ea typeface="Calibri" panose="020F0502020204030204" pitchFamily="34" charset="0"/>
                <a:cs typeface="Calibri" panose="020F0502020204030204" pitchFamily="34" charset="0"/>
              </a:rPr>
              <a:t> bei der Unterstützung </a:t>
            </a:r>
            <a:r>
              <a:rPr lang="en-US" sz="2200" dirty="0" err="1">
                <a:effectLst/>
                <a:latin typeface="Calibri" panose="020F0502020204030204" pitchFamily="34" charset="0"/>
                <a:ea typeface="Calibri" panose="020F0502020204030204" pitchFamily="34" charset="0"/>
                <a:cs typeface="Calibri" panose="020F0502020204030204" pitchFamily="34" charset="0"/>
              </a:rPr>
              <a:t>ihrer</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Angestellten</a:t>
            </a:r>
            <a:r>
              <a:rPr lang="en-US" sz="2200" dirty="0">
                <a:effectLst/>
                <a:latin typeface="Calibri" panose="020F0502020204030204" pitchFamily="34" charset="0"/>
                <a:ea typeface="Calibri" panose="020F0502020204030204" pitchFamily="34" charset="0"/>
                <a:cs typeface="Calibri" panose="020F0502020204030204" pitchFamily="34" charset="0"/>
              </a:rPr>
              <a:t> auch einer bestimmten Struktur, die ROGER genannt wird. ROGER steht für Reagieren, offenes und unvoreingenommenes Zuhören und Kommunizieren, allgemeine Unterstützung und Information, Ermutigung, professionelle Hilfe in Anspruch zu nehmen, und </a:t>
            </a:r>
            <a:r>
              <a:rPr lang="en-US" sz="2200" dirty="0" err="1">
                <a:effectLst/>
                <a:latin typeface="Calibri" panose="020F0502020204030204" pitchFamily="34" charset="0"/>
                <a:ea typeface="Calibri" panose="020F0502020204030204" pitchFamily="34" charset="0"/>
                <a:cs typeface="Calibri" panose="020F0502020204030204" pitchFamily="34" charset="0"/>
              </a:rPr>
              <a:t>Mobilisierung von </a:t>
            </a:r>
            <a:r>
              <a:rPr lang="en-US" sz="2200" dirty="0">
                <a:effectLst/>
                <a:latin typeface="Calibri" panose="020F0502020204030204" pitchFamily="34" charset="0"/>
                <a:ea typeface="Calibri" panose="020F0502020204030204" pitchFamily="34" charset="0"/>
                <a:cs typeface="Calibri" panose="020F0502020204030204" pitchFamily="34" charset="0"/>
              </a:rPr>
              <a:t>Ressourcen.</a:t>
            </a:r>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a:xfrm>
            <a:off x="1283813" y="214393"/>
            <a:ext cx="4931330" cy="809231"/>
          </a:xfrm>
        </p:spPr>
        <p:txBody>
          <a:bodyPr>
            <a:noAutofit/>
          </a:bodyPr>
          <a:lstStyle/>
          <a:p>
            <a:r>
              <a:rPr lang="en-US" sz="2800" dirty="0"/>
              <a:t>Ergebnisse des Ansatzes der </a:t>
            </a:r>
            <a:r>
              <a:rPr lang="en-IE" sz="2800" dirty="0" err="1"/>
              <a:t>Erste</a:t>
            </a:r>
            <a:r>
              <a:rPr lang="en-IE" sz="2800" dirty="0"/>
              <a:t> </a:t>
            </a:r>
            <a:r>
              <a:rPr lang="en-IE" sz="2800" dirty="0" err="1"/>
              <a:t>Hilfe</a:t>
            </a:r>
            <a:r>
              <a:rPr lang="en-IE" sz="2800" dirty="0"/>
              <a:t> für </a:t>
            </a:r>
            <a:r>
              <a:rPr lang="en-IE" sz="2800" dirty="0" err="1"/>
              <a:t>psychische</a:t>
            </a:r>
            <a:r>
              <a:rPr lang="en-IE" sz="2800" dirty="0"/>
              <a:t> Gesundheit </a:t>
            </a:r>
          </a:p>
        </p:txBody>
      </p:sp>
      <p:sp>
        <p:nvSpPr>
          <p:cNvPr id="2" name="Rectangle 1">
            <a:extLst>
              <a:ext uri="{FF2B5EF4-FFF2-40B4-BE49-F238E27FC236}">
                <a16:creationId xmlns:a16="http://schemas.microsoft.com/office/drawing/2014/main" id="{CB6F326D-D264-F623-D043-9150259E92BE}"/>
              </a:ext>
            </a:extLst>
          </p:cNvPr>
          <p:cNvSpPr/>
          <p:nvPr/>
        </p:nvSpPr>
        <p:spPr>
          <a:xfrm rot="5400000">
            <a:off x="-759987" y="767893"/>
            <a:ext cx="2636878" cy="1101090"/>
          </a:xfrm>
          <a:prstGeom prst="rect">
            <a:avLst/>
          </a:prstGeom>
          <a:solidFill>
            <a:srgbClr val="094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3C2B5640-7805-650C-EFCC-D7416D432DD1}"/>
              </a:ext>
            </a:extLst>
          </p:cNvPr>
          <p:cNvSpPr txBox="1"/>
          <p:nvPr/>
        </p:nvSpPr>
        <p:spPr>
          <a:xfrm rot="16200000">
            <a:off x="-730345" y="943430"/>
            <a:ext cx="2455593" cy="646331"/>
          </a:xfrm>
          <a:prstGeom prst="rect">
            <a:avLst/>
          </a:prstGeom>
          <a:noFill/>
        </p:spPr>
        <p:txBody>
          <a:bodyPr wrap="square" rtlCol="0">
            <a:spAutoFit/>
          </a:bodyPr>
          <a:lstStyle/>
          <a:p>
            <a:r>
              <a:rPr lang="en-IE" sz="3600" dirty="0">
                <a:solidFill>
                  <a:srgbClr val="A2E6FD"/>
                </a:solidFill>
              </a:rPr>
              <a:t>FALLSTUDIE</a:t>
            </a:r>
          </a:p>
        </p:txBody>
      </p:sp>
      <p:sp>
        <p:nvSpPr>
          <p:cNvPr id="7" name="TextBox 6">
            <a:extLst>
              <a:ext uri="{FF2B5EF4-FFF2-40B4-BE49-F238E27FC236}">
                <a16:creationId xmlns:a16="http://schemas.microsoft.com/office/drawing/2014/main" id="{59EA3086-172E-3BE1-85B8-BF3E13F8EB1F}"/>
              </a:ext>
            </a:extLst>
          </p:cNvPr>
          <p:cNvSpPr txBox="1"/>
          <p:nvPr/>
        </p:nvSpPr>
        <p:spPr>
          <a:xfrm>
            <a:off x="5926547" y="6488668"/>
            <a:ext cx="2583712" cy="400110"/>
          </a:xfrm>
          <a:prstGeom prst="rect">
            <a:avLst/>
          </a:prstGeom>
          <a:noFill/>
        </p:spPr>
        <p:txBody>
          <a:bodyPr wrap="square" rtlCol="0">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Quelle</a:t>
            </a:r>
            <a:endParaRPr lang="en-IE" dirty="0">
              <a:solidFill>
                <a:schemeClr val="bg1"/>
              </a:solidFill>
            </a:endParaRPr>
          </a:p>
        </p:txBody>
      </p:sp>
    </p:spTree>
    <p:extLst>
      <p:ext uri="{BB962C8B-B14F-4D97-AF65-F5344CB8AC3E}">
        <p14:creationId xmlns:p14="http://schemas.microsoft.com/office/powerpoint/2010/main" val="1723664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fontScale="92500" lnSpcReduction="20000"/>
          </a:bodyPr>
          <a:lstStyle/>
          <a:p>
            <a:r>
              <a:rPr lang="en-IE" sz="2000" dirty="0"/>
              <a:t>Es gibt mehrere Möglichkeiten, wie Sie als Führungskraft das Wohlbefinden </a:t>
            </a:r>
            <a:r>
              <a:rPr lang="en-IE" sz="2000" dirty="0" err="1"/>
              <a:t>Ihrer</a:t>
            </a:r>
            <a:r>
              <a:rPr lang="en-IE" sz="2000" dirty="0"/>
              <a:t> </a:t>
            </a:r>
            <a:r>
              <a:rPr lang="en-IE" sz="2000" dirty="0" err="1"/>
              <a:t>Angestellten</a:t>
            </a:r>
            <a:r>
              <a:rPr lang="en-IE" sz="2000" dirty="0"/>
              <a:t> verbessern können. Die drei wichtigsten Möglichkeiten sind</a:t>
            </a:r>
          </a:p>
          <a:p>
            <a:r>
              <a:rPr lang="en-IE" sz="2000" dirty="0"/>
              <a:t>1. </a:t>
            </a:r>
            <a:r>
              <a:rPr lang="en-US" sz="2000" dirty="0"/>
              <a:t>Wissen, was </a:t>
            </a:r>
            <a:r>
              <a:rPr lang="en-US" sz="2000" dirty="0" err="1"/>
              <a:t>Ihre</a:t>
            </a:r>
            <a:r>
              <a:rPr lang="en-US" sz="2000" dirty="0"/>
              <a:t> </a:t>
            </a:r>
            <a:r>
              <a:rPr lang="en-US" sz="2000" dirty="0" err="1"/>
              <a:t>Mitarbeitenden</a:t>
            </a:r>
            <a:r>
              <a:rPr lang="en-US" sz="2000" dirty="0"/>
              <a:t> anstreben. Finden Sie heraus, welche Ziele sie haben, und helfen Sie ihnen, diese zu erreichen. Dazu kann es gehören, Strategien zu entwickeln, die ihnen helfen, ihre Ziele zu erreichen, und dafür zu sorgen, dass sie alles haben, was sie brauchen, um sie zu erreichen.</a:t>
            </a:r>
          </a:p>
          <a:p>
            <a:r>
              <a:rPr lang="en-IE" sz="2000" dirty="0"/>
              <a:t>2. Gehen Sie mit gutem Beispiel voran. Oft folgen die Mitarbeiter dem Beispiel ihres Vorgesetzten. Versuchen Sie, Ihr Recht auf Abschalten zu üben, und stellen Sie sicher, dass Sie ansprechbar und bereit sind, den </a:t>
            </a:r>
            <a:r>
              <a:rPr lang="en-IE" sz="2000" dirty="0" err="1"/>
              <a:t>Mitarbeitenden</a:t>
            </a:r>
            <a:r>
              <a:rPr lang="en-IE" sz="2000" dirty="0"/>
              <a:t> zu helfen.</a:t>
            </a:r>
          </a:p>
          <a:p>
            <a:r>
              <a:rPr lang="en-IE" sz="2000" dirty="0"/>
              <a:t>3. </a:t>
            </a:r>
            <a:r>
              <a:rPr lang="en-US" sz="2000" dirty="0"/>
              <a:t>Informieren Sie </a:t>
            </a:r>
            <a:r>
              <a:rPr lang="en-US" sz="2000" dirty="0" err="1"/>
              <a:t>Ihre</a:t>
            </a:r>
            <a:r>
              <a:rPr lang="en-US" sz="2000" dirty="0"/>
              <a:t> </a:t>
            </a:r>
            <a:r>
              <a:rPr lang="en-US" sz="2000" dirty="0" err="1"/>
              <a:t>Angestellten</a:t>
            </a:r>
            <a:r>
              <a:rPr lang="en-US" sz="2000" dirty="0"/>
              <a:t> über ihre Möglichkeiten. Stellen Sie sicher, dass Ihr Team weiß, welche Ressourcen ihm zur Verfügung stehen. Benötigen sie zusätzliche Schulungen, Unterstützung oder Hilfe von anderen Arbeitnehmern? Stellen Sie sicher, dass alle </a:t>
            </a:r>
            <a:r>
              <a:rPr lang="en-US" sz="2000" dirty="0" err="1"/>
              <a:t>Mitarbeitenden</a:t>
            </a:r>
            <a:r>
              <a:rPr lang="en-US" sz="2000" dirty="0"/>
              <a:t> </a:t>
            </a:r>
            <a:r>
              <a:rPr lang="en-US" sz="2000" dirty="0" err="1"/>
              <a:t>wissen</a:t>
            </a:r>
            <a:r>
              <a:rPr lang="en-US" sz="2000" dirty="0"/>
              <a:t>, wo sie um Hilfe bitten können.</a:t>
            </a:r>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GB" sz="2800" dirty="0" err="1"/>
              <a:t>Ein:e</a:t>
            </a:r>
            <a:r>
              <a:rPr lang="en-GB" sz="2800" dirty="0"/>
              <a:t> </a:t>
            </a:r>
            <a:r>
              <a:rPr lang="en-GB" sz="2800" dirty="0" err="1"/>
              <a:t>unterstützende:r</a:t>
            </a:r>
            <a:r>
              <a:rPr lang="en-GB" sz="2800" dirty="0"/>
              <a:t> </a:t>
            </a:r>
            <a:r>
              <a:rPr lang="en-GB" sz="2800" dirty="0" err="1"/>
              <a:t>Manager:in</a:t>
            </a:r>
            <a:r>
              <a:rPr lang="en-GB" sz="2800" dirty="0"/>
              <a:t> sein</a:t>
            </a:r>
          </a:p>
          <a:p>
            <a:endParaRPr lang="en-GB" dirty="0"/>
          </a:p>
        </p:txBody>
      </p:sp>
      <p:pic>
        <p:nvPicPr>
          <p:cNvPr id="2" name="Picture Placeholder 1">
            <a:extLst>
              <a:ext uri="{FF2B5EF4-FFF2-40B4-BE49-F238E27FC236}">
                <a16:creationId xmlns:a16="http://schemas.microsoft.com/office/drawing/2014/main" id="{82BFB7B7-9587-8A7B-C75A-1FBDA2DE274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555472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239849" y="1446043"/>
            <a:ext cx="5438361" cy="5987143"/>
          </a:xfrm>
        </p:spPr>
        <p:txBody>
          <a:bodyPr>
            <a:normAutofit lnSpcReduction="10000"/>
          </a:bodyPr>
          <a:lstStyle/>
          <a:p>
            <a:r>
              <a:rPr lang="en-US" sz="2200" dirty="0"/>
              <a:t>Resilienz kann als die Fähigkeit gesehen werden, sich schnell von einem traumatischen Ereignis oder Stressor zu erholen und anzupassen. Mit anderen Worten, sie ist eine Art innere Stärke.</a:t>
            </a:r>
          </a:p>
          <a:p>
            <a:r>
              <a:rPr lang="en-US" sz="2200" dirty="0"/>
              <a:t>Resilienz am Arbeitsplatz kann Menschen helfen, sich von schwierigen Erfahrungen zu erholen. Sie kann auch ihr Wachstum und ihre Entwicklung fördern.</a:t>
            </a:r>
          </a:p>
          <a:p>
            <a:r>
              <a:rPr lang="en-US" sz="2200" dirty="0"/>
              <a:t>Resilienz wirkt sich direkt darauf aus, wie wahrscheinlich es ist, </a:t>
            </a:r>
            <a:r>
              <a:rPr lang="en-US" sz="2200" dirty="0" err="1"/>
              <a:t>dass</a:t>
            </a:r>
            <a:r>
              <a:rPr lang="en-US" sz="2200" dirty="0"/>
              <a:t> </a:t>
            </a:r>
            <a:r>
              <a:rPr lang="en-US" sz="2200" dirty="0" err="1"/>
              <a:t>Angestellten</a:t>
            </a:r>
            <a:r>
              <a:rPr lang="en-US" sz="2200" dirty="0"/>
              <a:t> unter Burnout und Stress am Arbeitsplatz leiden. Untersuchungen zeigen, dass Menschen mit geringer Resilienz viermal häufiger an Burnout oder arbeitsplatzbezogenem Stress leiden. Resilienz steht auch in Zusammenhang mit erhöhtem Arbeitsengagement, Arbeitszufriedenheit und organisatorischem Engagement.</a:t>
            </a:r>
            <a:endParaRPr lang="en-IE" sz="2200" dirty="0"/>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p:txBody>
          <a:bodyPr>
            <a:normAutofit lnSpcReduction="10000"/>
          </a:bodyPr>
          <a:lstStyle/>
          <a:p>
            <a:r>
              <a:rPr lang="en-IE" dirty="0"/>
              <a:t>Was ist Resilienz?</a:t>
            </a:r>
          </a:p>
        </p:txBody>
      </p:sp>
      <p:pic>
        <p:nvPicPr>
          <p:cNvPr id="8" name="Picture Placeholder 7">
            <a:extLst>
              <a:ext uri="{FF2B5EF4-FFF2-40B4-BE49-F238E27FC236}">
                <a16:creationId xmlns:a16="http://schemas.microsoft.com/office/drawing/2014/main" id="{716C1CC6-24B7-B957-6C7A-DAA4B16A6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939062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IE" sz="2200" dirty="0"/>
              <a:t>Es gibt viele Möglichkeiten, die Resilienz von </a:t>
            </a:r>
            <a:r>
              <a:rPr lang="en-IE" sz="2200" dirty="0" err="1"/>
              <a:t>Arbeitnehmenden</a:t>
            </a:r>
            <a:r>
              <a:rPr lang="en-IE" sz="2200" dirty="0"/>
              <a:t> zu erhöhen. Die vier Möglichkeiten, die wir uns auf den nächsten Folien ansehen werden, sind:</a:t>
            </a:r>
          </a:p>
          <a:p>
            <a:pPr marL="228600" indent="-457200">
              <a:buAutoNum type="arabicPeriod"/>
            </a:pPr>
            <a:r>
              <a:rPr lang="en-IE" sz="2200" dirty="0"/>
              <a:t>Achten Sie auf Ihre Gesundheit</a:t>
            </a:r>
          </a:p>
          <a:p>
            <a:pPr marL="228600" indent="-457200">
              <a:buAutoNum type="arabicPeriod"/>
            </a:pPr>
            <a:r>
              <a:rPr lang="en-IE" sz="2200" dirty="0"/>
              <a:t>Entspannungstechniken anwenden</a:t>
            </a:r>
          </a:p>
          <a:p>
            <a:pPr marL="228600" indent="-457200">
              <a:buAutoNum type="arabicPeriod"/>
            </a:pPr>
            <a:r>
              <a:rPr lang="en-IE" sz="2200" dirty="0"/>
              <a:t>Verbunden werden</a:t>
            </a:r>
          </a:p>
          <a:p>
            <a:pPr marL="228600" indent="-457200">
              <a:buAutoNum type="arabicPeriod"/>
            </a:pPr>
            <a:r>
              <a:rPr lang="en-IE" sz="2200" dirty="0"/>
              <a:t>Üben Sie, Bedrohungen als Herausforderungen zu betrachten</a:t>
            </a:r>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GB" sz="2800" dirty="0"/>
              <a:t>Wie man die Resilienz von </a:t>
            </a:r>
            <a:r>
              <a:rPr lang="en-GB" sz="2800" dirty="0" err="1"/>
              <a:t>Arbeitnehmenden</a:t>
            </a:r>
            <a:r>
              <a:rPr lang="en-GB" sz="2800" dirty="0"/>
              <a:t> </a:t>
            </a:r>
            <a:r>
              <a:rPr lang="en-GB" sz="2800" dirty="0" err="1"/>
              <a:t>erhöht</a:t>
            </a:r>
            <a:endParaRPr lang="en-GB" dirty="0"/>
          </a:p>
        </p:txBody>
      </p:sp>
      <p:pic>
        <p:nvPicPr>
          <p:cNvPr id="2" name="Picture Placeholder 1">
            <a:extLst>
              <a:ext uri="{FF2B5EF4-FFF2-40B4-BE49-F238E27FC236}">
                <a16:creationId xmlns:a16="http://schemas.microsoft.com/office/drawing/2014/main" id="{CE588C26-4789-510B-9A82-A6D82EE2C92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14716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9CDD1AF-CD1B-9D5A-DFC4-321BB3373F7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191039" y="1859843"/>
            <a:ext cx="5558104" cy="4525954"/>
          </a:xfrm>
        </p:spPr>
        <p:txBody>
          <a:bodyPr>
            <a:normAutofit fontScale="92500" lnSpcReduction="10000"/>
          </a:bodyPr>
          <a:lstStyle/>
          <a:p>
            <a:r>
              <a:rPr lang="en-US" dirty="0"/>
              <a:t>Untersuchungen haben ergeben, dass Arbeitnehmer, die ausreichend schlafen, 4,2-mal wahrscheinlicher widerstandsfähig sind.</a:t>
            </a:r>
          </a:p>
          <a:p>
            <a:r>
              <a:rPr lang="en-US" dirty="0" err="1"/>
              <a:t>Schlaf</a:t>
            </a:r>
            <a:r>
              <a:rPr lang="en-US" dirty="0"/>
              <a:t> ist jedoch nicht der einzige Aspekt, der Ihre körperliche Belastbarkeit beeinflusst. Um Ihr körperliches Wohlbefinden zu verbessern und Ihre Resilienz zu steigern, sollten Sie sich gesund ernähren, ausreichend Flüssigkeit zu sich nehmen und regelmäßig Sport treiben.</a:t>
            </a:r>
          </a:p>
          <a:p>
            <a:r>
              <a:rPr lang="en-US" dirty="0"/>
              <a:t>Die Beziehung zwischen körperlicher Gesundheit und Resilienz ist bidirektional. Während die körperliche Gesundheit die Resilienz fördert, kann die Resilienz auch zu einer besseren körperlichen Erholung führen.</a:t>
            </a:r>
            <a:endParaRPr lang="en-IE" dirty="0"/>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p:txBody>
          <a:bodyPr>
            <a:normAutofit fontScale="77500" lnSpcReduction="20000"/>
          </a:bodyPr>
          <a:lstStyle/>
          <a:p>
            <a:r>
              <a:rPr lang="en-IE" sz="3600" dirty="0"/>
              <a:t>Achten Sie auf Ihre Gesundheit</a:t>
            </a:r>
          </a:p>
          <a:p>
            <a:endParaRPr lang="en-IE" dirty="0"/>
          </a:p>
        </p:txBody>
      </p:sp>
    </p:spTree>
    <p:extLst>
      <p:ext uri="{BB962C8B-B14F-4D97-AF65-F5344CB8AC3E}">
        <p14:creationId xmlns:p14="http://schemas.microsoft.com/office/powerpoint/2010/main" val="2056057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fontScale="92500" lnSpcReduction="10000"/>
          </a:bodyPr>
          <a:lstStyle/>
          <a:p>
            <a:r>
              <a:rPr lang="en-US" dirty="0"/>
              <a:t>Ein Teil der Entwicklung von Resilienz besteht darin, den Geist zu trainieren, auch in stressigen Situationen entspannt zu bleiben. Probieren Sie diese Methoden aus, um Entspannung zu üben:</a:t>
            </a:r>
          </a:p>
          <a:p>
            <a:endParaRPr lang="en-US" dirty="0"/>
          </a:p>
          <a:p>
            <a:pPr marL="114300" indent="-342900">
              <a:buFont typeface="Arial" panose="020B0604020202020204" pitchFamily="34" charset="0"/>
              <a:buChar char="•"/>
            </a:pPr>
            <a:r>
              <a:rPr lang="en-US" dirty="0"/>
              <a:t>Verbringen Sie Zeit mit Freunden und Familie</a:t>
            </a:r>
          </a:p>
          <a:p>
            <a:pPr marL="114300" indent="-342900">
              <a:buFont typeface="Arial" panose="020B0604020202020204" pitchFamily="34" charset="0"/>
              <a:buChar char="•"/>
            </a:pPr>
            <a:r>
              <a:rPr lang="en-US" dirty="0"/>
              <a:t>Versuchen Sie Yoga oder Pilates</a:t>
            </a:r>
          </a:p>
          <a:p>
            <a:pPr marL="114300" indent="-342900">
              <a:buFont typeface="Arial" panose="020B0604020202020204" pitchFamily="34" charset="0"/>
              <a:buChar char="•"/>
            </a:pPr>
            <a:r>
              <a:rPr lang="en-US" dirty="0"/>
              <a:t>Finden Sie Aktivitäten oder Hobbys, die Ihnen helfen, sich zu entspannen, wie Malen, Gartenarbeit oder Kochen</a:t>
            </a:r>
          </a:p>
          <a:p>
            <a:pPr marL="114300" indent="-342900">
              <a:buFont typeface="Arial" panose="020B0604020202020204" pitchFamily="34" charset="0"/>
              <a:buChar char="•"/>
            </a:pPr>
            <a:r>
              <a:rPr lang="en-US" dirty="0"/>
              <a:t>Entspannungs- und Meditations-Apps ausprobieren</a:t>
            </a:r>
          </a:p>
          <a:p>
            <a:pPr marL="114300" indent="-342900">
              <a:buFont typeface="Arial" panose="020B0604020202020204" pitchFamily="34" charset="0"/>
              <a:buChar char="•"/>
            </a:pPr>
            <a:r>
              <a:rPr lang="en-US" dirty="0"/>
              <a:t>Achtsamkeit üben</a:t>
            </a:r>
          </a:p>
          <a:p>
            <a:pPr marL="114300" indent="-342900">
              <a:buFont typeface="Arial" panose="020B0604020202020204" pitchFamily="34" charset="0"/>
              <a:buChar char="•"/>
            </a:pPr>
            <a:r>
              <a:rPr lang="en-US" dirty="0"/>
              <a:t>Klassische Musik hören</a:t>
            </a:r>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IE" sz="2800" dirty="0"/>
              <a:t>Üben Sie Entspannungstechniken</a:t>
            </a:r>
          </a:p>
        </p:txBody>
      </p:sp>
      <p:pic>
        <p:nvPicPr>
          <p:cNvPr id="8" name="Picture Placeholder 7">
            <a:extLst>
              <a:ext uri="{FF2B5EF4-FFF2-40B4-BE49-F238E27FC236}">
                <a16:creationId xmlns:a16="http://schemas.microsoft.com/office/drawing/2014/main" id="{6FC2C0B8-B74E-89AD-3D6C-267E7558E5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172624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742C6-3C64-2549-A79E-AFF35FCF1C37}"/>
              </a:ext>
            </a:extLst>
          </p:cNvPr>
          <p:cNvSpPr>
            <a:spLocks noGrp="1"/>
          </p:cNvSpPr>
          <p:nvPr>
            <p:ph type="body" sz="quarter" idx="16"/>
          </p:nvPr>
        </p:nvSpPr>
        <p:spPr>
          <a:xfrm>
            <a:off x="854766" y="2375455"/>
            <a:ext cx="6569764" cy="1669774"/>
          </a:xfrm>
        </p:spPr>
        <p:txBody>
          <a:bodyPr>
            <a:normAutofit fontScale="92500"/>
          </a:bodyPr>
          <a:lstStyle/>
          <a:p>
            <a:r>
              <a:rPr lang="en-US" dirty="0" err="1"/>
              <a:t>Arbeitsbelastung</a:t>
            </a:r>
            <a:r>
              <a:rPr lang="en-US" dirty="0"/>
              <a:t> </a:t>
            </a:r>
            <a:r>
              <a:rPr lang="en-US" dirty="0" err="1"/>
              <a:t>Ihrer</a:t>
            </a:r>
            <a:r>
              <a:rPr lang="en-US" dirty="0"/>
              <a:t> </a:t>
            </a:r>
            <a:r>
              <a:rPr lang="en-US" dirty="0" err="1"/>
              <a:t>Mitarbeitenden</a:t>
            </a:r>
            <a:r>
              <a:rPr lang="en-US" dirty="0"/>
              <a:t> </a:t>
            </a:r>
            <a:r>
              <a:rPr lang="en-US" dirty="0" err="1"/>
              <a:t>verwalten</a:t>
            </a:r>
            <a:endParaRPr lang="en-US" dirty="0"/>
          </a:p>
          <a:p>
            <a:endParaRPr lang="en-US" dirty="0"/>
          </a:p>
        </p:txBody>
      </p:sp>
      <p:sp>
        <p:nvSpPr>
          <p:cNvPr id="3" name="Text Placeholder 2">
            <a:extLst>
              <a:ext uri="{FF2B5EF4-FFF2-40B4-BE49-F238E27FC236}">
                <a16:creationId xmlns:a16="http://schemas.microsoft.com/office/drawing/2014/main" id="{A5885B9B-C63A-A241-B446-DB4F0254D251}"/>
              </a:ext>
            </a:extLst>
          </p:cNvPr>
          <p:cNvSpPr>
            <a:spLocks noGrp="1"/>
          </p:cNvSpPr>
          <p:nvPr>
            <p:ph type="body" sz="quarter" idx="17"/>
          </p:nvPr>
        </p:nvSpPr>
        <p:spPr/>
        <p:txBody>
          <a:bodyPr>
            <a:normAutofit fontScale="85000" lnSpcReduction="20000"/>
          </a:bodyPr>
          <a:lstStyle/>
          <a:p>
            <a:endParaRPr lang="en-US"/>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7E66C462-B7AD-2714-C242-0749F65F01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14" b="8414"/>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164894" y="1913262"/>
            <a:ext cx="5416590" cy="5627914"/>
          </a:xfrm>
        </p:spPr>
        <p:txBody>
          <a:bodyPr>
            <a:normAutofit/>
          </a:bodyPr>
          <a:lstStyle/>
          <a:p>
            <a:r>
              <a:rPr lang="en-US" sz="2000" dirty="0"/>
              <a:t>Wie wir gesehen haben, kann das soziale Netz einer Person einen Puffer gegen Stress bilden und die Resilienz fördern. Soziale Unterstützung </a:t>
            </a:r>
            <a:r>
              <a:rPr lang="en-US" sz="2000" dirty="0" err="1"/>
              <a:t>hilft</a:t>
            </a:r>
            <a:r>
              <a:rPr lang="en-US" sz="2000" dirty="0"/>
              <a:t> Menschen bei der Stressbewältigung. Sie hilft auch, weil soziale Unterstützung den Menschen hilft, ihre Herausforderungen zu lösen und neue Möglichkeiten zu finden.</a:t>
            </a:r>
          </a:p>
          <a:p>
            <a:r>
              <a:rPr lang="en-US" sz="2000" dirty="0"/>
              <a:t>Ein Grund dafür, dass extrovertierte Menschen eher belastbar sind, ist, dass sie sich eher an andere wenden, wenn sie Hilfe brauchen.</a:t>
            </a:r>
          </a:p>
          <a:p>
            <a:r>
              <a:rPr lang="en-US" sz="2000" dirty="0"/>
              <a:t>Es ist auch wichtig, sowohl persönliche als auch berufliche Netzwerke aufzubauen, da diese eine Quelle der Beratung und Unterstützung in Zeiten von Stress sein können oder einfach nur eine nährende Beziehung bieten.</a:t>
            </a:r>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p:txBody>
          <a:bodyPr>
            <a:normAutofit/>
          </a:bodyPr>
          <a:lstStyle/>
          <a:p>
            <a:r>
              <a:rPr lang="en-IE" sz="2800" dirty="0"/>
              <a:t>Verbinden Sie sich</a:t>
            </a:r>
          </a:p>
        </p:txBody>
      </p:sp>
    </p:spTree>
    <p:extLst>
      <p:ext uri="{BB962C8B-B14F-4D97-AF65-F5344CB8AC3E}">
        <p14:creationId xmlns:p14="http://schemas.microsoft.com/office/powerpoint/2010/main" val="259026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lnSpcReduction="10000"/>
          </a:bodyPr>
          <a:lstStyle/>
          <a:p>
            <a:r>
              <a:rPr lang="de-DE" sz="2200" dirty="0"/>
              <a:t>Wenn wir etwas als Herausforderung sehen, können wir die Möglichkeit des Wachstums erkennen. Wir erkennen auch, dass wir die Ressourcen haben, um mit dieser Situation umzugehen. Diese Sichtweise führt zu einem Gefühl von Energie, Vorfreude und Aufregung. Diese Gefühle mobilisieren die Menschen zum Handeln und zur Problemlösung.</a:t>
            </a:r>
          </a:p>
          <a:p>
            <a:r>
              <a:rPr lang="de-DE" sz="2200" dirty="0"/>
              <a:t>Wenn wir hingegen etwas als Bedrohung sehen, kann es passieren, dass wir die Situation als </a:t>
            </a:r>
            <a:r>
              <a:rPr lang="de-DE" sz="2200" dirty="0" err="1"/>
              <a:t>unkontrollie</a:t>
            </a:r>
            <a:r>
              <a:rPr lang="de-DE" sz="2200" dirty="0"/>
              <a:t>, dass wir eine Kampf- oder Fluchtreaktion </a:t>
            </a:r>
            <a:r>
              <a:rPr lang="de-DE" sz="2200" dirty="0" err="1"/>
              <a:t>verbar</a:t>
            </a:r>
            <a:r>
              <a:rPr lang="de-DE" sz="2200" dirty="0"/>
              <a:t> empfinden. Dies kann dazu </a:t>
            </a:r>
            <a:r>
              <a:rPr lang="de-DE" sz="2200" dirty="0" err="1"/>
              <a:t>führenrspüren</a:t>
            </a:r>
            <a:r>
              <a:rPr lang="de-DE" sz="2200" dirty="0"/>
              <a:t>, oder wir können Gefühle der Angst, Besorgnis oder Wut entwickeln.</a:t>
            </a:r>
          </a:p>
          <a:p>
            <a:r>
              <a:rPr lang="de-DE" sz="2200" dirty="0"/>
              <a:t>Indem wir Bedrohungen als Herausforderung betrachten, können wir unsere Widerstandsfähigkeit und eine "Ich kann es schaffen"-Einstellung entwickeln.</a:t>
            </a:r>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fontScale="92500"/>
          </a:bodyPr>
          <a:lstStyle/>
          <a:p>
            <a:r>
              <a:rPr lang="de-DE" sz="2800" dirty="0"/>
              <a:t>Lernen Sie, Bedrohungen in Herausforderungen umzuformulieren</a:t>
            </a:r>
          </a:p>
        </p:txBody>
      </p:sp>
      <p:pic>
        <p:nvPicPr>
          <p:cNvPr id="2" name="Picture Placeholder 1">
            <a:extLst>
              <a:ext uri="{FF2B5EF4-FFF2-40B4-BE49-F238E27FC236}">
                <a16:creationId xmlns:a16="http://schemas.microsoft.com/office/drawing/2014/main" id="{CB95BB38-230B-2C1F-DF5C-AE806857607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316" r="23316"/>
          <a:stretch>
            <a:fillRect/>
          </a:stretch>
        </p:blipFill>
        <p:spPr/>
      </p:pic>
    </p:spTree>
    <p:extLst>
      <p:ext uri="{BB962C8B-B14F-4D97-AF65-F5344CB8AC3E}">
        <p14:creationId xmlns:p14="http://schemas.microsoft.com/office/powerpoint/2010/main" val="174740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97DCE-66BE-4F7F-B9B5-C4E6720F1BA5}"/>
              </a:ext>
            </a:extLst>
          </p:cNvPr>
          <p:cNvSpPr>
            <a:spLocks noGrp="1"/>
          </p:cNvSpPr>
          <p:nvPr>
            <p:ph type="body" sz="quarter" idx="16"/>
          </p:nvPr>
        </p:nvSpPr>
        <p:spPr>
          <a:xfrm>
            <a:off x="704603" y="2305878"/>
            <a:ext cx="6965028" cy="1719470"/>
          </a:xfrm>
        </p:spPr>
        <p:txBody>
          <a:bodyPr>
            <a:noAutofit/>
          </a:bodyPr>
          <a:lstStyle/>
          <a:p>
            <a:r>
              <a:rPr lang="en-US" sz="4400" dirty="0"/>
              <a:t>Burnout-</a:t>
            </a:r>
            <a:r>
              <a:rPr lang="en-US" sz="4400" dirty="0" err="1"/>
              <a:t>Symptome</a:t>
            </a:r>
            <a:r>
              <a:rPr lang="en-US" sz="4400" dirty="0"/>
              <a:t> </a:t>
            </a:r>
            <a:r>
              <a:rPr lang="en-US" sz="4400" dirty="0" err="1"/>
              <a:t>bei</a:t>
            </a:r>
            <a:r>
              <a:rPr lang="en-US" sz="4400" dirty="0"/>
              <a:t> </a:t>
            </a:r>
            <a:r>
              <a:rPr lang="en-US" sz="4400" dirty="0" err="1"/>
              <a:t>Mitarbeitenden</a:t>
            </a:r>
            <a:r>
              <a:rPr lang="en-US" sz="4400" dirty="0"/>
              <a:t> </a:t>
            </a:r>
            <a:r>
              <a:rPr lang="en-US" sz="4400" dirty="0" err="1"/>
              <a:t>erkennen</a:t>
            </a:r>
            <a:endParaRPr lang="en-US" sz="4400" dirty="0"/>
          </a:p>
        </p:txBody>
      </p:sp>
      <p:sp>
        <p:nvSpPr>
          <p:cNvPr id="5" name="Text Placeholder 4">
            <a:extLst>
              <a:ext uri="{FF2B5EF4-FFF2-40B4-BE49-F238E27FC236}">
                <a16:creationId xmlns:a16="http://schemas.microsoft.com/office/drawing/2014/main" id="{F4163F22-C7EA-4F2A-AFAF-B0D165B85997}"/>
              </a:ext>
            </a:extLst>
          </p:cNvPr>
          <p:cNvSpPr>
            <a:spLocks noGrp="1"/>
          </p:cNvSpPr>
          <p:nvPr>
            <p:ph type="body" sz="quarter" idx="17"/>
          </p:nvPr>
        </p:nvSpPr>
        <p:spPr/>
        <p:txBody>
          <a:bodyPr>
            <a:normAutofit fontScale="85000" lnSpcReduction="20000"/>
          </a:bodyPr>
          <a:lstStyle/>
          <a:p>
            <a:r>
              <a:rPr lang="en-US" dirty="0"/>
              <a:t>03</a:t>
            </a:r>
            <a:endParaRPr lang="en-IE" dirty="0"/>
          </a:p>
        </p:txBody>
      </p:sp>
    </p:spTree>
    <p:extLst>
      <p:ext uri="{BB962C8B-B14F-4D97-AF65-F5344CB8AC3E}">
        <p14:creationId xmlns:p14="http://schemas.microsoft.com/office/powerpoint/2010/main" val="2948133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9582" y="1718682"/>
            <a:ext cx="5682480" cy="5475235"/>
          </a:xfrm>
        </p:spPr>
        <p:txBody>
          <a:bodyPr>
            <a:normAutofit/>
          </a:bodyPr>
          <a:lstStyle/>
          <a:p>
            <a:r>
              <a:rPr lang="de-DE" sz="2200" dirty="0"/>
              <a:t>In den Modulen haben wir verschiedene Möglichkeiten zur Vorbeugung von Stress am Arbeitsplatz und zur Schaffung eines besseren Umfelds für die Angestellten erkundet.</a:t>
            </a:r>
          </a:p>
          <a:p>
            <a:r>
              <a:rPr lang="de-DE" sz="2200" dirty="0"/>
              <a:t>Es ist jedoch auch wichtig, dass Sie die Symptome von Burnout oder Stress am Arbeitsplatz erkennen können.</a:t>
            </a:r>
          </a:p>
          <a:p>
            <a:r>
              <a:rPr lang="de-DE" sz="2200" dirty="0"/>
              <a:t>Auf den nächsten Folien werden wir sieben verschiedene Symptome untersuchen, die bei Ihren Angestellten auftreten können und die Sie als </a:t>
            </a:r>
            <a:r>
              <a:rPr lang="de-DE" sz="2200" dirty="0" err="1"/>
              <a:t>Manager:inner</a:t>
            </a:r>
            <a:r>
              <a:rPr lang="de-DE" sz="2200" dirty="0"/>
              <a:t> erkennen können. Dies wiederum wird dazu beitragen, dass eine Intervention erfolgen kann, bevor der Mitarbeitender leidet, um sicherzustellen, dass seine Bedürfnisse bei der Arbeit erfüllt werden.</a:t>
            </a:r>
            <a:endParaRPr lang="en-GB" sz="2200" dirty="0"/>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GB" sz="2800" dirty="0"/>
              <a:t>Burnout </a:t>
            </a:r>
            <a:r>
              <a:rPr lang="en-GB" sz="2800" dirty="0" err="1"/>
              <a:t>bei</a:t>
            </a:r>
            <a:r>
              <a:rPr lang="en-GB" sz="2800" dirty="0"/>
              <a:t> </a:t>
            </a:r>
            <a:r>
              <a:rPr lang="en-GB" sz="2800" dirty="0" err="1"/>
              <a:t>Mitarbeitenden</a:t>
            </a:r>
            <a:r>
              <a:rPr lang="en-GB" sz="2800" dirty="0"/>
              <a:t> </a:t>
            </a:r>
            <a:r>
              <a:rPr lang="en-GB" sz="2800" dirty="0" err="1"/>
              <a:t>erkennen</a:t>
            </a:r>
            <a:endParaRPr lang="en-GB" sz="2800" dirty="0"/>
          </a:p>
          <a:p>
            <a:endParaRPr lang="en-GB" dirty="0"/>
          </a:p>
        </p:txBody>
      </p:sp>
      <p:pic>
        <p:nvPicPr>
          <p:cNvPr id="2" name="Picture Placeholder 1">
            <a:extLst>
              <a:ext uri="{FF2B5EF4-FFF2-40B4-BE49-F238E27FC236}">
                <a16:creationId xmlns:a16="http://schemas.microsoft.com/office/drawing/2014/main" id="{C4092D01-AE66-35E6-A884-E921A9A526A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4069194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de-DE" sz="2200" dirty="0"/>
              <a:t>Dies sind die sieben häufigsten Symptome von Stress und Burnout am Arbeitsplatz:</a:t>
            </a:r>
          </a:p>
          <a:p>
            <a:endParaRPr lang="de-DE" sz="2200" dirty="0"/>
          </a:p>
          <a:p>
            <a:pPr marL="228600" indent="-457200">
              <a:buFont typeface="+mj-lt"/>
              <a:buAutoNum type="arabicPeriod"/>
            </a:pPr>
            <a:r>
              <a:rPr lang="de-DE" sz="2200" dirty="0"/>
              <a:t>Emotionale, geistige und körperliche Erschöpfung</a:t>
            </a:r>
          </a:p>
          <a:p>
            <a:pPr marL="228600" indent="-457200">
              <a:buFont typeface="+mj-lt"/>
              <a:buAutoNum type="arabicPeriod"/>
            </a:pPr>
            <a:r>
              <a:rPr lang="de-DE" sz="2200" dirty="0"/>
              <a:t>Rückzug</a:t>
            </a:r>
          </a:p>
          <a:p>
            <a:pPr marL="228600" indent="-457200">
              <a:buFont typeface="+mj-lt"/>
              <a:buAutoNum type="arabicPeriod"/>
            </a:pPr>
            <a:r>
              <a:rPr lang="de-DE" sz="2200" dirty="0"/>
              <a:t>Erhöhte Abwesenheit vom Arbeitsplatz</a:t>
            </a:r>
          </a:p>
          <a:p>
            <a:pPr marL="228600" indent="-457200">
              <a:buFont typeface="+mj-lt"/>
              <a:buAutoNum type="arabicPeriod"/>
            </a:pPr>
            <a:r>
              <a:rPr lang="de-DE" sz="2200" dirty="0"/>
              <a:t>Isolation</a:t>
            </a:r>
          </a:p>
          <a:p>
            <a:pPr marL="228600" indent="-457200">
              <a:buFont typeface="+mj-lt"/>
              <a:buAutoNum type="arabicPeriod"/>
            </a:pPr>
            <a:r>
              <a:rPr lang="de-DE" sz="2200" dirty="0"/>
              <a:t>Höhere Empfindlichkeit gegenüber Feedback</a:t>
            </a:r>
          </a:p>
          <a:p>
            <a:pPr marL="228600" indent="-457200">
              <a:buFont typeface="+mj-lt"/>
              <a:buAutoNum type="arabicPeriod"/>
            </a:pPr>
            <a:r>
              <a:rPr lang="de-DE" sz="2200" dirty="0"/>
              <a:t>Auftreten von körperlichen Symptomen</a:t>
            </a:r>
          </a:p>
          <a:p>
            <a:pPr marL="228600" indent="-457200">
              <a:buFont typeface="+mj-lt"/>
              <a:buAutoNum type="arabicPeriod"/>
            </a:pPr>
            <a:r>
              <a:rPr lang="de-DE" sz="2200" dirty="0"/>
              <a:t>Geringere Produktivität</a:t>
            </a:r>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de-DE" sz="2800" dirty="0"/>
              <a:t>Die sieben häufigsten Symptome von Stress am Arbeitsplatz</a:t>
            </a:r>
          </a:p>
          <a:p>
            <a:endParaRPr lang="en-GB" dirty="0"/>
          </a:p>
        </p:txBody>
      </p:sp>
      <p:pic>
        <p:nvPicPr>
          <p:cNvPr id="2" name="Picture Placeholder 1">
            <a:extLst>
              <a:ext uri="{FF2B5EF4-FFF2-40B4-BE49-F238E27FC236}">
                <a16:creationId xmlns:a16="http://schemas.microsoft.com/office/drawing/2014/main" id="{300B3ACD-81A5-56FB-6E4F-7926475EE64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1520867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27174" y="1827540"/>
            <a:ext cx="5472487" cy="5475235"/>
          </a:xfrm>
        </p:spPr>
        <p:txBody>
          <a:bodyPr>
            <a:normAutofit/>
          </a:bodyPr>
          <a:lstStyle/>
          <a:p>
            <a:r>
              <a:rPr lang="de-DE" sz="2200" dirty="0"/>
              <a:t>Berichten Ihre Angestellten, dass sie sich nach dem Aufwachen am Morgen erschöpft fühlen? Kämpfen sie mit Schlafproblemen?</a:t>
            </a:r>
          </a:p>
          <a:p>
            <a:r>
              <a:rPr lang="de-DE" sz="2200" dirty="0"/>
              <a:t>Mitarbeitende, die unter Erschöpfung leiden, werden feststellen, dass sie sich zur Arbeit schleppen und dann nicht in der Lage sind, eine Aufgabe zu beginnen oder sich auf sie zu konzentrieren.</a:t>
            </a:r>
          </a:p>
          <a:p>
            <a:r>
              <a:rPr lang="de-DE" sz="2200" dirty="0"/>
              <a:t>Indem Sie Ihren Angestellten zuhören, können Sie erkennen, ob sie sich erschöpft fühlen. Sprechen Sie mit Ihren Mitarbeitenden, um herauszufinden, wie Sie ihnen helfen können.</a:t>
            </a:r>
          </a:p>
          <a:p>
            <a:r>
              <a:rPr lang="de-DE" sz="2200" dirty="0"/>
              <a:t>Finden Sie heraus, was sie brauchen, um auf den richtigen Weg zu kommen und ihr geistiges Wohlbefinden zu verbessern.</a:t>
            </a:r>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de-DE" sz="2800" dirty="0"/>
              <a:t>Emotionale, geistige und körperliche Erschöpfung</a:t>
            </a:r>
          </a:p>
          <a:p>
            <a:endParaRPr lang="en-GB" dirty="0"/>
          </a:p>
        </p:txBody>
      </p:sp>
      <p:pic>
        <p:nvPicPr>
          <p:cNvPr id="2" name="Picture Placeholder 1">
            <a:extLst>
              <a:ext uri="{FF2B5EF4-FFF2-40B4-BE49-F238E27FC236}">
                <a16:creationId xmlns:a16="http://schemas.microsoft.com/office/drawing/2014/main" id="{C849EBDB-A279-F8B6-A9CD-1B5422567CF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191" r="23191"/>
          <a:stretch>
            <a:fillRect/>
          </a:stretch>
        </p:blipFill>
        <p:spPr/>
      </p:pic>
    </p:spTree>
    <p:extLst>
      <p:ext uri="{BB962C8B-B14F-4D97-AF65-F5344CB8AC3E}">
        <p14:creationId xmlns:p14="http://schemas.microsoft.com/office/powerpoint/2010/main" val="301094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de-DE" sz="2200" dirty="0"/>
              <a:t>Wenn Angestellte das Interesse an Dingen verlieren, die ihnen früher Spaß gemacht haben, wie z.B. geselliges Beisammensein mit Familie und Freunden, kann dies ein frühes Warnzeichen sein.</a:t>
            </a:r>
          </a:p>
          <a:p>
            <a:r>
              <a:rPr lang="de-DE" sz="2200" dirty="0"/>
              <a:t>In der Arbeitsumgebung nehmen Mitarbeitende möglicherweise nicht mehr an Besprechungen teil, nehmen keine neuen Projekte mehr an oder beantworten keine Anrufe und E-Mails mehr.</a:t>
            </a:r>
          </a:p>
          <a:p>
            <a:r>
              <a:rPr lang="de-DE" sz="2200" dirty="0"/>
              <a:t>In dem Maße, in dem sie sich von ihrer Umgebung abkapseln, verlieren sie oft den Enthusiasmus für ihre Arbeit, was zu einer geringeren Qualität der Arbeit führt.</a:t>
            </a:r>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US" sz="2800" dirty="0" err="1"/>
              <a:t>Rückzug</a:t>
            </a:r>
            <a:endParaRPr lang="en-US" sz="2800" dirty="0"/>
          </a:p>
          <a:p>
            <a:endParaRPr lang="en-GB" dirty="0"/>
          </a:p>
        </p:txBody>
      </p:sp>
      <p:pic>
        <p:nvPicPr>
          <p:cNvPr id="2" name="Picture Placeholder 1">
            <a:extLst>
              <a:ext uri="{FF2B5EF4-FFF2-40B4-BE49-F238E27FC236}">
                <a16:creationId xmlns:a16="http://schemas.microsoft.com/office/drawing/2014/main" id="{ACC714CE-372E-26A9-8FD5-5C906B99F89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505247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9582" y="1718682"/>
            <a:ext cx="5682480" cy="5475235"/>
          </a:xfrm>
        </p:spPr>
        <p:txBody>
          <a:bodyPr>
            <a:normAutofit/>
          </a:bodyPr>
          <a:lstStyle/>
          <a:p>
            <a:r>
              <a:rPr lang="de-DE" sz="2200" dirty="0"/>
              <a:t>Angestellte, die ausgebrannt sind oder unter Technostress leiden, nehmen eher zusätzliche Krankheitstage in Anspruch. Manchmal geschieht dies in der Hoffnung, dass der freie Tag sie wieder aufbaut.</a:t>
            </a:r>
          </a:p>
          <a:p>
            <a:r>
              <a:rPr lang="de-DE" sz="2200" dirty="0"/>
              <a:t>Andere nutzen die Auszeit, um Projekte, Manager und Mitarbeitende zu meiden, die ihnen Stress bereiten.</a:t>
            </a:r>
          </a:p>
          <a:p>
            <a:r>
              <a:rPr lang="de-DE" sz="2200" dirty="0"/>
              <a:t>Erhöhte Fehlzeiten können aber auch in einer Situation erkannt werden, in der einige Angestellte spät kommen und früh gehen, um Interaktionen mit </a:t>
            </a:r>
            <a:r>
              <a:rPr lang="de-DE" sz="2200" dirty="0" err="1"/>
              <a:t>Kolleg:innen</a:t>
            </a:r>
            <a:r>
              <a:rPr lang="de-DE" sz="2200" dirty="0"/>
              <a:t> und Vorgesetzten zu vermeiden.</a:t>
            </a:r>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US" sz="2800" dirty="0" err="1"/>
              <a:t>Erhöhte</a:t>
            </a:r>
            <a:r>
              <a:rPr lang="en-US" sz="2800" dirty="0"/>
              <a:t> </a:t>
            </a:r>
            <a:r>
              <a:rPr lang="en-US" sz="2800" dirty="0" err="1"/>
              <a:t>Abwesenheit</a:t>
            </a:r>
            <a:r>
              <a:rPr lang="en-US" sz="2800" dirty="0"/>
              <a:t> </a:t>
            </a:r>
            <a:r>
              <a:rPr lang="en-US" sz="2800" dirty="0" err="1"/>
              <a:t>vom</a:t>
            </a:r>
            <a:r>
              <a:rPr lang="en-US" sz="2800" dirty="0"/>
              <a:t> </a:t>
            </a:r>
            <a:r>
              <a:rPr lang="en-US" sz="2800" dirty="0" err="1"/>
              <a:t>Arbeitsplatz</a:t>
            </a:r>
            <a:endParaRPr lang="en-US" sz="2800" dirty="0"/>
          </a:p>
          <a:p>
            <a:endParaRPr lang="en-GB" dirty="0"/>
          </a:p>
        </p:txBody>
      </p:sp>
      <p:pic>
        <p:nvPicPr>
          <p:cNvPr id="2" name="Picture Placeholder 1">
            <a:extLst>
              <a:ext uri="{FF2B5EF4-FFF2-40B4-BE49-F238E27FC236}">
                <a16:creationId xmlns:a16="http://schemas.microsoft.com/office/drawing/2014/main" id="{1314FE4C-7294-C65F-99A5-E15E334C767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71844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de-DE" sz="2200" dirty="0"/>
              <a:t>Ehemals extrovertierte Angestellte, die plötzlich distanziert werden, haben vielleicht nur einen schlechten Tag oder leiden unter Stress in ihrem Privatleben.</a:t>
            </a:r>
          </a:p>
          <a:p>
            <a:r>
              <a:rPr lang="de-DE" sz="2200" dirty="0"/>
              <a:t>Wenn diese Isolation anhält oder wenn ehemals kontaktfreudige Mitarbeitende wütend werden, wenn jemand versucht, mit ihnen zu sprechen, kann dies ein Zeichen für ein größeres Problem sein.</a:t>
            </a:r>
          </a:p>
          <a:p>
            <a:r>
              <a:rPr lang="de-DE" sz="2200" dirty="0"/>
              <a:t>Die Isolation ist bei entfernten Angestellten sogar noch schwieriger zu erkennen, da Sie möglicherweise nicht erkennen können, ob sie sich aus Beziehungen zurückziehen, ohne sie direkt zu fragen. Aus diesem Grund kann ein Unterstützungsnetzwerk für die Mitarbeitenden von großem Nutzen sein.</a:t>
            </a:r>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US" sz="2800" dirty="0"/>
              <a:t>Isolation</a:t>
            </a:r>
          </a:p>
          <a:p>
            <a:endParaRPr lang="en-GB" dirty="0"/>
          </a:p>
        </p:txBody>
      </p:sp>
      <p:pic>
        <p:nvPicPr>
          <p:cNvPr id="8" name="Picture Placeholder 7">
            <a:extLst>
              <a:ext uri="{FF2B5EF4-FFF2-40B4-BE49-F238E27FC236}">
                <a16:creationId xmlns:a16="http://schemas.microsoft.com/office/drawing/2014/main" id="{8BA6A2DC-3A5D-46EB-A963-9AE5B8188A7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4544" t="-6879" r="31754" b="6879"/>
          <a:stretch/>
        </p:blipFill>
        <p:spPr>
          <a:xfrm>
            <a:off x="6852062" y="228600"/>
            <a:ext cx="5105121" cy="6362700"/>
          </a:xfrm>
        </p:spPr>
      </p:pic>
    </p:spTree>
    <p:extLst>
      <p:ext uri="{BB962C8B-B14F-4D97-AF65-F5344CB8AC3E}">
        <p14:creationId xmlns:p14="http://schemas.microsoft.com/office/powerpoint/2010/main" val="2097565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379574" y="1510593"/>
            <a:ext cx="4931331" cy="5475235"/>
          </a:xfrm>
        </p:spPr>
        <p:txBody>
          <a:bodyPr>
            <a:normAutofit/>
          </a:bodyPr>
          <a:lstStyle/>
          <a:p>
            <a:r>
              <a:rPr lang="de-DE" sz="2200" dirty="0"/>
              <a:t>Sie werden feststellen, dass einige Angestellte schlecht auf Feedback reagieren. Wenn Mitarbeitende beginnen, Kritik immer persönlicher zu nehmen und darauf mit verstärkter Abwehrhaltung, Wut oder anderen Anzeichen von Stress reagieren, kann dies ein Zeichen für Burnout sein.</a:t>
            </a:r>
          </a:p>
          <a:p>
            <a:r>
              <a:rPr lang="de-DE" sz="2200" dirty="0"/>
              <a:t>In solchen Situationen kann das Feedback unverhältnismäßig sein, und die Mitarbeiter reagieren dann mit Dingen wie: "Ich schätze, ich kann nichts richtig machen."</a:t>
            </a:r>
          </a:p>
          <a:p>
            <a:r>
              <a:rPr lang="de-DE" sz="2200" dirty="0"/>
              <a:t>Wenn ein Angestellter reizbarer oder wütender ist als sonst, ist es wahrscheinlich, dass er unter Stress am Arbeitsplatz leidet. </a:t>
            </a:r>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de-DE" sz="2800" dirty="0"/>
              <a:t>Höhere Empfindlichkeit gegenüber Feedback</a:t>
            </a:r>
          </a:p>
          <a:p>
            <a:endParaRPr lang="en-GB" dirty="0"/>
          </a:p>
        </p:txBody>
      </p:sp>
      <p:pic>
        <p:nvPicPr>
          <p:cNvPr id="9" name="Picture Placeholder 8">
            <a:extLst>
              <a:ext uri="{FF2B5EF4-FFF2-40B4-BE49-F238E27FC236}">
                <a16:creationId xmlns:a16="http://schemas.microsoft.com/office/drawing/2014/main" id="{4946DDD8-0910-EDF5-31E2-06789D068F4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33276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2FC876C-B95D-40DE-8908-AE8065DD24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859842"/>
            <a:ext cx="5579853" cy="4998157"/>
          </a:xfrm>
        </p:spPr>
        <p:txBody>
          <a:bodyPr>
            <a:normAutofit/>
          </a:bodyPr>
          <a:lstStyle/>
          <a:p>
            <a:r>
              <a:rPr lang="en-GB" sz="2200" dirty="0"/>
              <a:t>Ein Arbeitspensum ist die Menge an Arbeit, die von einer Person oder einer Sache erledigt wird. Im Allgemeinen handelt es sich um die Menge an Arbeit, die ein Arbeitnehmer in einer bestimmten Zeitspanne erledigen kann.</a:t>
            </a:r>
          </a:p>
          <a:p>
            <a:r>
              <a:rPr lang="en-GB" sz="2200" dirty="0"/>
              <a:t>Vor der Covid-19-Pandemie war das Arbeitspensum der Pädagogen einheitlich; sie wussten, was sie tun mussten, um sich auf eine Unterrichtsstunde vorzubereiten, und was in den Unterricht einfließen würde.</a:t>
            </a:r>
          </a:p>
          <a:p>
            <a:r>
              <a:rPr lang="en-GB" sz="2200" dirty="0"/>
              <a:t>Seit den Einschränkungen, die die Covid-19-Pandemie mit sich brachte, hat sich jedoch die Art und Weise, wie Menschen in ihrer Rolle </a:t>
            </a:r>
            <a:r>
              <a:rPr lang="en-GB" sz="2200" dirty="0" err="1"/>
              <a:t>als</a:t>
            </a:r>
            <a:r>
              <a:rPr lang="en-GB" sz="2200" dirty="0"/>
              <a:t> </a:t>
            </a:r>
            <a:r>
              <a:rPr lang="en-GB" sz="2200" dirty="0" err="1"/>
              <a:t>Erzieher:innen</a:t>
            </a:r>
            <a:r>
              <a:rPr lang="en-GB" sz="2200" dirty="0"/>
              <a:t> arbeiten, dramatisch verändert. </a:t>
            </a:r>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64830" y="811803"/>
            <a:ext cx="4931330" cy="582221"/>
          </a:xfrm>
        </p:spPr>
        <p:txBody>
          <a:bodyPr>
            <a:normAutofit fontScale="77500" lnSpcReduction="20000"/>
          </a:bodyPr>
          <a:lstStyle/>
          <a:p>
            <a:r>
              <a:rPr lang="en-GB" dirty="0"/>
              <a:t>Was ist eine Arbeitsbelastung?</a:t>
            </a:r>
          </a:p>
          <a:p>
            <a:endParaRPr lang="en-GB" dirty="0"/>
          </a:p>
        </p:txBody>
      </p:sp>
    </p:spTree>
    <p:extLst>
      <p:ext uri="{BB962C8B-B14F-4D97-AF65-F5344CB8AC3E}">
        <p14:creationId xmlns:p14="http://schemas.microsoft.com/office/powerpoint/2010/main" val="2403026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de-DE" sz="2200" dirty="0"/>
              <a:t>Wenn Angestellte über einen längeren Zeitraum unter Erschöpfung und Stress leiden, kann dies oft zu körperlichen Symptomen führen. Dazu können Panikattacken, Brustschmerzen, erhöhte Herzfrequenz, Übelkeit und Kopfschmerzen gehören.</a:t>
            </a:r>
          </a:p>
          <a:p>
            <a:r>
              <a:rPr lang="de-DE" sz="2200" dirty="0"/>
              <a:t>Es kann sogar vorkommen, dass Mitarbeitende ihren Appetit verlieren und dann abnehmen, oder dass sie zunehmen, weil sie zur Stressbewältigung Essen zu sich nehmen.</a:t>
            </a:r>
          </a:p>
          <a:p>
            <a:endParaRPr lang="de-DE" sz="2200" dirty="0"/>
          </a:p>
          <a:p>
            <a:endParaRPr lang="de-DE" sz="2200"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de-DE" sz="2800" dirty="0"/>
              <a:t>Auftreten von körperlichen Symptomen</a:t>
            </a:r>
          </a:p>
          <a:p>
            <a:endParaRPr lang="en-GB" dirty="0"/>
          </a:p>
        </p:txBody>
      </p:sp>
      <p:pic>
        <p:nvPicPr>
          <p:cNvPr id="2" name="Picture Placeholder 1">
            <a:extLst>
              <a:ext uri="{FF2B5EF4-FFF2-40B4-BE49-F238E27FC236}">
                <a16:creationId xmlns:a16="http://schemas.microsoft.com/office/drawing/2014/main" id="{787506D7-B914-B276-69CC-7AC0741C7DE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3247" b="3247"/>
          <a:stretch>
            <a:fillRect/>
          </a:stretch>
        </p:blipFill>
        <p:spPr/>
      </p:pic>
    </p:spTree>
    <p:extLst>
      <p:ext uri="{BB962C8B-B14F-4D97-AF65-F5344CB8AC3E}">
        <p14:creationId xmlns:p14="http://schemas.microsoft.com/office/powerpoint/2010/main" val="1084009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9582" y="1718682"/>
            <a:ext cx="5682480" cy="5475235"/>
          </a:xfrm>
        </p:spPr>
        <p:txBody>
          <a:bodyPr>
            <a:normAutofit/>
          </a:bodyPr>
          <a:lstStyle/>
          <a:p>
            <a:r>
              <a:rPr lang="de-DE" sz="2200" dirty="0"/>
              <a:t>Wenn sich der Zustand verschlechtert, sinken auch Produktivität und Leistung. Stress hindert die Angestellten daran, sich auf die anstehenden Aufgaben zu konzentrieren, und das Gefühl, überfordert zu sein und nicht mehr mithalten zu können, kann dazu führen, dass sie das Gefühl haben, dass sich ihre Bemühungen nicht lohnen.</a:t>
            </a:r>
          </a:p>
          <a:p>
            <a:r>
              <a:rPr lang="de-DE" sz="2200" dirty="0"/>
              <a:t>Wenn Sie feststellen, dass ein Mitarbeitender, der normalerweise sehr fleißig ist, plötzlich weniger produktiv ist, leidet er möglicherweise an einem anhaltenden Burnout. In dieser Phase ist es wichtig, mit den Angestellten zu kommunizieren, um sicherzustellen, dass sie wissen, dass sie sich an Sie als </a:t>
            </a:r>
            <a:r>
              <a:rPr lang="de-DE" sz="2200" dirty="0" err="1"/>
              <a:t>Manager:in</a:t>
            </a:r>
            <a:r>
              <a:rPr lang="de-DE" sz="2200" dirty="0"/>
              <a:t> wenden können und Sie sie unterstützen werden.</a:t>
            </a:r>
          </a:p>
          <a:p>
            <a:endParaRPr lang="de-DE" sz="2200" dirty="0"/>
          </a:p>
          <a:p>
            <a:endParaRPr lang="de-DE" sz="2200" dirty="0"/>
          </a:p>
          <a:p>
            <a:endParaRPr lang="de-DE" sz="2200" dirty="0"/>
          </a:p>
          <a:p>
            <a:endParaRPr lang="de-DE" sz="2200"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US" sz="2800" dirty="0" err="1"/>
              <a:t>Geringere</a:t>
            </a:r>
            <a:r>
              <a:rPr lang="en-US" sz="2800" dirty="0"/>
              <a:t> </a:t>
            </a:r>
            <a:r>
              <a:rPr lang="en-US" sz="2800" dirty="0" err="1"/>
              <a:t>Produktivität</a:t>
            </a:r>
            <a:endParaRPr lang="en-US" sz="2800" dirty="0"/>
          </a:p>
          <a:p>
            <a:endParaRPr lang="en-GB" dirty="0"/>
          </a:p>
        </p:txBody>
      </p:sp>
      <p:pic>
        <p:nvPicPr>
          <p:cNvPr id="2" name="Picture Placeholder 1">
            <a:extLst>
              <a:ext uri="{FF2B5EF4-FFF2-40B4-BE49-F238E27FC236}">
                <a16:creationId xmlns:a16="http://schemas.microsoft.com/office/drawing/2014/main" id="{711A8370-1FC6-39F9-E96C-7FB66D344BD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16" r="23316"/>
          <a:stretch>
            <a:fillRect/>
          </a:stretch>
        </p:blipFill>
        <p:spPr/>
      </p:pic>
    </p:spTree>
    <p:extLst>
      <p:ext uri="{BB962C8B-B14F-4D97-AF65-F5344CB8AC3E}">
        <p14:creationId xmlns:p14="http://schemas.microsoft.com/office/powerpoint/2010/main" val="1726121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429000"/>
            <a:ext cx="5029134" cy="2404690"/>
          </a:xfrm>
        </p:spPr>
        <p:txBody>
          <a:bodyPr>
            <a:normAutofit lnSpcReduction="10000"/>
          </a:bodyPr>
          <a:lstStyle/>
          <a:p>
            <a:pPr marL="0"/>
            <a:r>
              <a:rPr lang="de-DE" dirty="0">
                <a:solidFill>
                  <a:srgbClr val="002060"/>
                </a:solidFill>
              </a:rPr>
              <a:t>Sehen Sie sich das folgende YouTube-Video an, um Ihre Lernergebnisse zu verbessern. Dieses Video zeigt Ihnen, wie Sie Anzeichen von Burnout erkennen können.</a:t>
            </a:r>
          </a:p>
          <a:p>
            <a:pPr marL="0"/>
            <a:r>
              <a:rPr lang="en-IE" dirty="0">
                <a:solidFill>
                  <a:srgbClr val="09446A"/>
                </a:solidFill>
                <a:hlinkClick r:id="rId4">
                  <a:extLst>
                    <a:ext uri="{A12FA001-AC4F-418D-AE19-62706E023703}">
                      <ahyp:hlinkClr xmlns:ahyp="http://schemas.microsoft.com/office/drawing/2018/hyperlinkcolor" val="tx"/>
                    </a:ext>
                  </a:extLst>
                </a:hlinkClick>
              </a:rPr>
              <a:t>https://www.youtube.com/watch?v=JZ5CW5qsktM</a:t>
            </a:r>
            <a:endParaRPr lang="en-IE" dirty="0">
              <a:solidFill>
                <a:srgbClr val="09446A"/>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933041"/>
            <a:ext cx="5113283" cy="1808541"/>
          </a:xfrm>
        </p:spPr>
        <p:txBody>
          <a:bodyPr>
            <a:normAutofit fontScale="70000" lnSpcReduction="20000"/>
          </a:bodyPr>
          <a:lstStyle/>
          <a:p>
            <a:r>
              <a:rPr lang="en-IE" sz="5100" dirty="0"/>
              <a:t>ANSEHEN</a:t>
            </a:r>
          </a:p>
          <a:p>
            <a:endParaRPr lang="en-IE" dirty="0"/>
          </a:p>
          <a:p>
            <a:r>
              <a:rPr lang="de-DE" sz="4600" dirty="0"/>
              <a:t>Wie man Anzeichen von Burnout erkennt</a:t>
            </a:r>
          </a:p>
        </p:txBody>
      </p:sp>
      <p:pic>
        <p:nvPicPr>
          <p:cNvPr id="3" name="Online Media 2" title="How to identify signs of burnout">
            <a:hlinkClick r:id="" action="ppaction://media"/>
            <a:extLst>
              <a:ext uri="{FF2B5EF4-FFF2-40B4-BE49-F238E27FC236}">
                <a16:creationId xmlns:a16="http://schemas.microsoft.com/office/drawing/2014/main" id="{524AE8E3-A7CF-CAE4-DCFE-FFC0DF545747}"/>
              </a:ext>
            </a:extLst>
          </p:cNvPr>
          <p:cNvPicPr>
            <a:picLocks noRot="1" noChangeAspect="1"/>
          </p:cNvPicPr>
          <p:nvPr>
            <a:videoFile r:link="rId1"/>
          </p:nvPr>
        </p:nvPicPr>
        <p:blipFill>
          <a:blip r:embed="rId5"/>
          <a:stretch>
            <a:fillRect/>
          </a:stretch>
        </p:blipFill>
        <p:spPr>
          <a:xfrm>
            <a:off x="7077149" y="1203325"/>
            <a:ext cx="5141488" cy="3913188"/>
          </a:xfrm>
          <a:prstGeom prst="rect">
            <a:avLst/>
          </a:prstGeom>
        </p:spPr>
      </p:pic>
    </p:spTree>
    <p:extLst>
      <p:ext uri="{BB962C8B-B14F-4D97-AF65-F5344CB8AC3E}">
        <p14:creationId xmlns:p14="http://schemas.microsoft.com/office/powerpoint/2010/main" val="184533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8BD32-2D98-4EA9-87E4-130E6E5A2A05}"/>
              </a:ext>
            </a:extLst>
          </p:cNvPr>
          <p:cNvSpPr>
            <a:spLocks noGrp="1"/>
          </p:cNvSpPr>
          <p:nvPr>
            <p:ph type="body" sz="quarter" idx="16"/>
          </p:nvPr>
        </p:nvSpPr>
        <p:spPr>
          <a:xfrm>
            <a:off x="704603" y="2824843"/>
            <a:ext cx="6569765" cy="1463206"/>
          </a:xfrm>
        </p:spPr>
        <p:txBody>
          <a:bodyPr>
            <a:normAutofit lnSpcReduction="10000"/>
          </a:bodyPr>
          <a:lstStyle/>
          <a:p>
            <a:r>
              <a:rPr lang="en-US" sz="3600" dirty="0" err="1"/>
              <a:t>Erstellung</a:t>
            </a:r>
            <a:r>
              <a:rPr lang="en-US" sz="3600" dirty="0"/>
              <a:t> </a:t>
            </a:r>
            <a:r>
              <a:rPr lang="en-US" sz="3600" dirty="0" err="1"/>
              <a:t>eines</a:t>
            </a:r>
            <a:r>
              <a:rPr lang="en-US" sz="3600" dirty="0"/>
              <a:t> </a:t>
            </a:r>
            <a:r>
              <a:rPr lang="en-US" sz="3600" dirty="0" err="1"/>
              <a:t>Aktionsplans</a:t>
            </a:r>
            <a:r>
              <a:rPr lang="en-US" sz="3600" dirty="0"/>
              <a:t>, </a:t>
            </a:r>
            <a:r>
              <a:rPr lang="en-US" sz="3600" dirty="0" err="1"/>
              <a:t>einschließlich</a:t>
            </a:r>
            <a:r>
              <a:rPr lang="en-US" sz="3600" dirty="0"/>
              <a:t> </a:t>
            </a:r>
            <a:r>
              <a:rPr lang="en-US" sz="3600" dirty="0" err="1"/>
              <a:t>einer</a:t>
            </a:r>
            <a:r>
              <a:rPr lang="en-US" sz="3600" dirty="0"/>
              <a:t> </a:t>
            </a:r>
            <a:r>
              <a:rPr lang="en-US" sz="3600" dirty="0" err="1"/>
              <a:t>Richtlinie</a:t>
            </a:r>
            <a:r>
              <a:rPr lang="en-US" sz="3600" dirty="0"/>
              <a:t> </a:t>
            </a:r>
            <a:r>
              <a:rPr lang="en-US" sz="3600" dirty="0" err="1"/>
              <a:t>zum</a:t>
            </a:r>
            <a:r>
              <a:rPr lang="en-US" sz="3600" dirty="0"/>
              <a:t> </a:t>
            </a:r>
            <a:r>
              <a:rPr lang="en-US" sz="3600" dirty="0" err="1"/>
              <a:t>Wohlbefinden</a:t>
            </a:r>
            <a:endParaRPr lang="en-US" sz="3600" dirty="0"/>
          </a:p>
          <a:p>
            <a:endParaRPr lang="en-IE" dirty="0"/>
          </a:p>
        </p:txBody>
      </p:sp>
      <p:sp>
        <p:nvSpPr>
          <p:cNvPr id="3" name="Text Placeholder 2">
            <a:extLst>
              <a:ext uri="{FF2B5EF4-FFF2-40B4-BE49-F238E27FC236}">
                <a16:creationId xmlns:a16="http://schemas.microsoft.com/office/drawing/2014/main" id="{2ECF19BB-042B-4BD3-8B3C-D1263328E69E}"/>
              </a:ext>
            </a:extLst>
          </p:cNvPr>
          <p:cNvSpPr>
            <a:spLocks noGrp="1"/>
          </p:cNvSpPr>
          <p:nvPr>
            <p:ph type="body" sz="quarter" idx="17"/>
          </p:nvPr>
        </p:nvSpPr>
        <p:spPr/>
        <p:txBody>
          <a:bodyPr>
            <a:normAutofit fontScale="85000" lnSpcReduction="20000"/>
          </a:bodyPr>
          <a:lstStyle/>
          <a:p>
            <a:r>
              <a:rPr lang="en-US" dirty="0"/>
              <a:t>04</a:t>
            </a:r>
            <a:endParaRPr lang="en-IE" dirty="0"/>
          </a:p>
        </p:txBody>
      </p:sp>
    </p:spTree>
    <p:extLst>
      <p:ext uri="{BB962C8B-B14F-4D97-AF65-F5344CB8AC3E}">
        <p14:creationId xmlns:p14="http://schemas.microsoft.com/office/powerpoint/2010/main" val="1086725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B6C95AC4-2FBF-EBE0-C351-62EA16E397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16" r="23316"/>
          <a:stretch>
            <a:fillRect/>
          </a:stretch>
        </p:blipFill>
        <p:spPr/>
      </p:pic>
      <p:sp>
        <p:nvSpPr>
          <p:cNvPr id="5" name="Text Placeholder 4">
            <a:extLst>
              <a:ext uri="{FF2B5EF4-FFF2-40B4-BE49-F238E27FC236}">
                <a16:creationId xmlns:a16="http://schemas.microsoft.com/office/drawing/2014/main" id="{90BCB7CB-39F5-C9D2-7DB5-0F15CACC803D}"/>
              </a:ext>
            </a:extLst>
          </p:cNvPr>
          <p:cNvSpPr>
            <a:spLocks noGrp="1"/>
          </p:cNvSpPr>
          <p:nvPr>
            <p:ph type="body" sz="quarter" idx="18"/>
          </p:nvPr>
        </p:nvSpPr>
        <p:spPr>
          <a:xfrm>
            <a:off x="1240477" y="1574093"/>
            <a:ext cx="5611585" cy="5283908"/>
          </a:xfrm>
        </p:spPr>
        <p:txBody>
          <a:bodyPr>
            <a:normAutofit fontScale="77500" lnSpcReduction="20000"/>
          </a:bodyPr>
          <a:lstStyle/>
          <a:p>
            <a:r>
              <a:rPr lang="de-DE" sz="2600" dirty="0"/>
              <a:t>Ein Plan für digitales Wohlbefinden kann zu einem besseren Arbeitsumfeld für Angestellte, weniger Burnout und klaren Grenzen in Bezug auf Arbeitszeiten und das Recht auf Abschalten führen.</a:t>
            </a:r>
          </a:p>
          <a:p>
            <a:r>
              <a:rPr lang="de-DE" sz="2600" dirty="0"/>
              <a:t>In früheren Modulen haben wir erörtert, wie sich die digitale Technologie auf unsere Mitarbeitende auswirken kann. Wenn Sie über einen Plan für digitales Wohlergehen nachdenken, sollten Sie Folgendes berücksichtigen:</a:t>
            </a:r>
          </a:p>
          <a:p>
            <a:endParaRPr lang="de-DE" sz="2600" dirty="0"/>
          </a:p>
          <a:p>
            <a:pPr marL="228600" indent="-457200">
              <a:buFont typeface="Arial" panose="020B0604020202020204" pitchFamily="34" charset="0"/>
              <a:buChar char="•"/>
            </a:pPr>
            <a:r>
              <a:rPr lang="de-DE" sz="2600" dirty="0"/>
              <a:t>Die Abhängigkeit von der Technik kann die Konzentrationsfähigkeit der Angestellten beeinträchtigen, da ihre Arbeit durch ständige Benachrichtigungen unterbrochen wird.</a:t>
            </a:r>
          </a:p>
          <a:p>
            <a:pPr marL="228600" indent="-457200">
              <a:buFont typeface="Arial" panose="020B0604020202020204" pitchFamily="34" charset="0"/>
              <a:buChar char="•"/>
            </a:pPr>
            <a:r>
              <a:rPr lang="de-DE" sz="2600" dirty="0"/>
              <a:t>Die Produktivität wird gesteigert, wenn die Angestellten nicht so oft auf ihr Telefon schauen müssen. Dies führt zu einer besseren Leistung des Einzelnen und damit zu einer Verbesserung des Unternehmensergebnisses insgesamt.</a:t>
            </a:r>
            <a:endParaRPr lang="en-IE" sz="1400" dirty="0"/>
          </a:p>
        </p:txBody>
      </p:sp>
      <p:sp>
        <p:nvSpPr>
          <p:cNvPr id="3" name="Text Placeholder 2">
            <a:extLst>
              <a:ext uri="{FF2B5EF4-FFF2-40B4-BE49-F238E27FC236}">
                <a16:creationId xmlns:a16="http://schemas.microsoft.com/office/drawing/2014/main" id="{6D715287-A9BB-446A-BF8B-E879D165F7BF}"/>
              </a:ext>
            </a:extLst>
          </p:cNvPr>
          <p:cNvSpPr>
            <a:spLocks noGrp="1"/>
          </p:cNvSpPr>
          <p:nvPr>
            <p:ph type="body" sz="quarter" idx="16"/>
          </p:nvPr>
        </p:nvSpPr>
        <p:spPr>
          <a:xfrm>
            <a:off x="1379575" y="228600"/>
            <a:ext cx="4931330" cy="1035733"/>
          </a:xfrm>
        </p:spPr>
        <p:txBody>
          <a:bodyPr>
            <a:normAutofit fontScale="92500"/>
          </a:bodyPr>
          <a:lstStyle/>
          <a:p>
            <a:r>
              <a:rPr lang="de-DE" sz="2800" dirty="0"/>
              <a:t>Warum ist ein Plan für das digitale Wohlergehen so wichtig?</a:t>
            </a:r>
          </a:p>
        </p:txBody>
      </p:sp>
    </p:spTree>
    <p:extLst>
      <p:ext uri="{BB962C8B-B14F-4D97-AF65-F5344CB8AC3E}">
        <p14:creationId xmlns:p14="http://schemas.microsoft.com/office/powerpoint/2010/main" val="1243114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82C15F1-5187-8AD5-6FBB-EC3F0109EE4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5" name="Text Placeholder 4">
            <a:extLst>
              <a:ext uri="{FF2B5EF4-FFF2-40B4-BE49-F238E27FC236}">
                <a16:creationId xmlns:a16="http://schemas.microsoft.com/office/drawing/2014/main" id="{90BCB7CB-39F5-C9D2-7DB5-0F15CACC803D}"/>
              </a:ext>
            </a:extLst>
          </p:cNvPr>
          <p:cNvSpPr>
            <a:spLocks noGrp="1"/>
          </p:cNvSpPr>
          <p:nvPr>
            <p:ph type="body" sz="quarter" idx="18"/>
          </p:nvPr>
        </p:nvSpPr>
        <p:spPr>
          <a:xfrm>
            <a:off x="1463724" y="1859842"/>
            <a:ext cx="5388338" cy="4921957"/>
          </a:xfrm>
        </p:spPr>
        <p:txBody>
          <a:bodyPr>
            <a:normAutofit fontScale="85000" lnSpcReduction="10000"/>
          </a:bodyPr>
          <a:lstStyle/>
          <a:p>
            <a:r>
              <a:rPr lang="de-DE" dirty="0"/>
              <a:t>Da die Arbeit von zu Hause aus seit der COVID-19-Pandemie immer weiter verbreitet ist, wird es für die Angestellten immer schwieriger, nach dem Ende ihres Arbeitstages abzuschalten. Sie fühlen sich vielleicht gezwungen, Benachrichtigungen auf ihrem Arbeitstelefon zu überprüfen oder ihre Arbeitszeit zu überschreiten. </a:t>
            </a:r>
          </a:p>
          <a:p>
            <a:endParaRPr lang="de-DE" dirty="0"/>
          </a:p>
          <a:p>
            <a:r>
              <a:rPr lang="de-DE" b="1" dirty="0"/>
              <a:t>Berichten zufolge haben bis zu 40 % der Arbeitnehmenden seit der Pandemie Probleme mit der Fernarbeit.</a:t>
            </a:r>
          </a:p>
          <a:p>
            <a:r>
              <a:rPr lang="de-DE" dirty="0" err="1"/>
              <a:t>Manager:innen</a:t>
            </a:r>
            <a:r>
              <a:rPr lang="de-DE" dirty="0"/>
              <a:t> müssen dafür sorgen, dass ihre Angestellten in der Lage sind, aus der Ferne zu arbeiten, ohne dass diese Probleme mit dem digitalen Wohlbefinden auftreten.</a:t>
            </a:r>
          </a:p>
          <a:p>
            <a:endParaRPr lang="de-DE" dirty="0"/>
          </a:p>
          <a:p>
            <a:r>
              <a:rPr lang="de-DE" dirty="0"/>
              <a:t>Quelle</a:t>
            </a:r>
            <a:endParaRPr lang="en-IE" sz="1900" dirty="0"/>
          </a:p>
        </p:txBody>
      </p:sp>
      <p:sp>
        <p:nvSpPr>
          <p:cNvPr id="3" name="Text Placeholder 2">
            <a:extLst>
              <a:ext uri="{FF2B5EF4-FFF2-40B4-BE49-F238E27FC236}">
                <a16:creationId xmlns:a16="http://schemas.microsoft.com/office/drawing/2014/main" id="{6D715287-A9BB-446A-BF8B-E879D165F7BF}"/>
              </a:ext>
            </a:extLst>
          </p:cNvPr>
          <p:cNvSpPr>
            <a:spLocks noGrp="1"/>
          </p:cNvSpPr>
          <p:nvPr>
            <p:ph type="body" sz="quarter" idx="16"/>
          </p:nvPr>
        </p:nvSpPr>
        <p:spPr>
          <a:xfrm>
            <a:off x="1379575" y="228600"/>
            <a:ext cx="4931330" cy="1035733"/>
          </a:xfrm>
        </p:spPr>
        <p:txBody>
          <a:bodyPr>
            <a:normAutofit/>
          </a:bodyPr>
          <a:lstStyle/>
          <a:p>
            <a:r>
              <a:rPr lang="de-DE" sz="2800" dirty="0"/>
              <a:t>Digitales Wohlbefinden und Arbeit von zu Hause aus	</a:t>
            </a:r>
          </a:p>
        </p:txBody>
      </p:sp>
    </p:spTree>
    <p:extLst>
      <p:ext uri="{BB962C8B-B14F-4D97-AF65-F5344CB8AC3E}">
        <p14:creationId xmlns:p14="http://schemas.microsoft.com/office/powerpoint/2010/main" val="3637605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6714C2F-4FEE-FB51-2E01-22C8D9914107}"/>
              </a:ext>
            </a:extLst>
          </p:cNvPr>
          <p:cNvSpPr>
            <a:spLocks noGrp="1"/>
          </p:cNvSpPr>
          <p:nvPr>
            <p:ph type="body" sz="quarter" idx="14"/>
          </p:nvPr>
        </p:nvSpPr>
        <p:spPr>
          <a:xfrm rot="10800000">
            <a:off x="10606572" y="3782951"/>
            <a:ext cx="785328" cy="1056986"/>
          </a:xfrm>
        </p:spPr>
        <p:txBody>
          <a:bodyPr>
            <a:normAutofit fontScale="85000" lnSpcReduction="20000"/>
          </a:bodyPr>
          <a:lstStyle/>
          <a:p>
            <a:r>
              <a:rPr lang="en-IE" dirty="0"/>
              <a:t>“</a:t>
            </a:r>
          </a:p>
        </p:txBody>
      </p:sp>
      <p:sp>
        <p:nvSpPr>
          <p:cNvPr id="6" name="Text Placeholder 5">
            <a:extLst>
              <a:ext uri="{FF2B5EF4-FFF2-40B4-BE49-F238E27FC236}">
                <a16:creationId xmlns:a16="http://schemas.microsoft.com/office/drawing/2014/main" id="{8BB45886-ED47-BCE0-2D25-31B44A51F47E}"/>
              </a:ext>
            </a:extLst>
          </p:cNvPr>
          <p:cNvSpPr>
            <a:spLocks noGrp="1"/>
          </p:cNvSpPr>
          <p:nvPr>
            <p:ph type="body" sz="quarter" idx="13"/>
          </p:nvPr>
        </p:nvSpPr>
        <p:spPr>
          <a:xfrm>
            <a:off x="6807398" y="795622"/>
            <a:ext cx="4584502" cy="4493975"/>
          </a:xfrm>
        </p:spPr>
        <p:txBody>
          <a:bodyPr>
            <a:normAutofit fontScale="92500" lnSpcReduction="20000"/>
          </a:bodyPr>
          <a:lstStyle/>
          <a:p>
            <a:r>
              <a:rPr lang="de-DE" b="0" dirty="0">
                <a:effectLst/>
                <a:latin typeface="Montserrat" panose="02000505000000020004" pitchFamily="2" charset="0"/>
              </a:rPr>
              <a:t>Eine kürzlich von </a:t>
            </a:r>
            <a:r>
              <a:rPr lang="de-DE" b="0" dirty="0" err="1">
                <a:effectLst/>
                <a:latin typeface="Montserrat" panose="02000505000000020004" pitchFamily="2" charset="0"/>
              </a:rPr>
              <a:t>LawCare</a:t>
            </a:r>
            <a:r>
              <a:rPr lang="de-DE" b="0" dirty="0">
                <a:effectLst/>
                <a:latin typeface="Montserrat" panose="02000505000000020004" pitchFamily="2" charset="0"/>
              </a:rPr>
              <a:t> durchgeführte Studie über </a:t>
            </a:r>
            <a:r>
              <a:rPr lang="de-DE" b="0" dirty="0" err="1">
                <a:effectLst/>
                <a:latin typeface="Montserrat" panose="02000505000000020004" pitchFamily="2" charset="0"/>
              </a:rPr>
              <a:t>Jurist:innen</a:t>
            </a:r>
            <a:r>
              <a:rPr lang="de-DE" b="0" dirty="0">
                <a:effectLst/>
                <a:latin typeface="Montserrat" panose="02000505000000020004" pitchFamily="2" charset="0"/>
              </a:rPr>
              <a:t> hat ergeben, dass die übermäßige Nutzung von Technologie und die Verwischung der Grenzen zwischen Privat- und Berufsleben durch die Verfügbarkeit von Technologie einer der Hauptfaktoren für Burnout ist. </a:t>
            </a:r>
          </a:p>
        </p:txBody>
      </p:sp>
      <p:sp>
        <p:nvSpPr>
          <p:cNvPr id="9" name="Text Placeholder 8">
            <a:extLst>
              <a:ext uri="{FF2B5EF4-FFF2-40B4-BE49-F238E27FC236}">
                <a16:creationId xmlns:a16="http://schemas.microsoft.com/office/drawing/2014/main" id="{9572FEE3-98CC-36CD-2256-C8620E58B756}"/>
              </a:ext>
            </a:extLst>
          </p:cNvPr>
          <p:cNvSpPr>
            <a:spLocks noGrp="1"/>
          </p:cNvSpPr>
          <p:nvPr>
            <p:ph type="body" sz="quarter" idx="15"/>
          </p:nvPr>
        </p:nvSpPr>
        <p:spPr>
          <a:xfrm>
            <a:off x="6237248" y="399794"/>
            <a:ext cx="2613204" cy="1221666"/>
          </a:xfrm>
        </p:spPr>
        <p:txBody>
          <a:bodyPr>
            <a:normAutofit fontScale="92500" lnSpcReduction="10000"/>
          </a:bodyPr>
          <a:lstStyle/>
          <a:p>
            <a:r>
              <a:rPr lang="en-IE" dirty="0"/>
              <a:t>“</a:t>
            </a:r>
          </a:p>
        </p:txBody>
      </p:sp>
      <p:pic>
        <p:nvPicPr>
          <p:cNvPr id="2" name="Picture Placeholder 1">
            <a:extLst>
              <a:ext uri="{FF2B5EF4-FFF2-40B4-BE49-F238E27FC236}">
                <a16:creationId xmlns:a16="http://schemas.microsoft.com/office/drawing/2014/main" id="{8E08A72A-EB89-D976-6178-5CD54CD4F3E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4471" r="24471"/>
          <a:stretch>
            <a:fillRect/>
          </a:stretch>
        </p:blipFill>
        <p:spPr/>
      </p:pic>
      <p:sp>
        <p:nvSpPr>
          <p:cNvPr id="11" name="TextBox 10">
            <a:extLst>
              <a:ext uri="{FF2B5EF4-FFF2-40B4-BE49-F238E27FC236}">
                <a16:creationId xmlns:a16="http://schemas.microsoft.com/office/drawing/2014/main" id="{E911C481-9A6C-D5E7-5D51-72E93FA59537}"/>
              </a:ext>
            </a:extLst>
          </p:cNvPr>
          <p:cNvSpPr txBox="1"/>
          <p:nvPr/>
        </p:nvSpPr>
        <p:spPr>
          <a:xfrm>
            <a:off x="6191250" y="5447263"/>
            <a:ext cx="5705475" cy="400110"/>
          </a:xfrm>
          <a:prstGeom prst="rect">
            <a:avLst/>
          </a:prstGeom>
          <a:noFill/>
        </p:spPr>
        <p:txBody>
          <a:bodyPr wrap="square" rtlCol="0">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Quelle</a:t>
            </a:r>
            <a:endParaRPr lang="en-IE" dirty="0">
              <a:solidFill>
                <a:schemeClr val="bg1"/>
              </a:solidFill>
            </a:endParaRPr>
          </a:p>
        </p:txBody>
      </p:sp>
    </p:spTree>
    <p:extLst>
      <p:ext uri="{BB962C8B-B14F-4D97-AF65-F5344CB8AC3E}">
        <p14:creationId xmlns:p14="http://schemas.microsoft.com/office/powerpoint/2010/main" val="3846562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E0939965-16B9-1FE1-C488-365ADB8FA84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8" name="Text Placeholder 7">
            <a:extLst>
              <a:ext uri="{FF2B5EF4-FFF2-40B4-BE49-F238E27FC236}">
                <a16:creationId xmlns:a16="http://schemas.microsoft.com/office/drawing/2014/main" id="{B6F4E59D-A940-D95E-C08F-151B65025DB4}"/>
              </a:ext>
            </a:extLst>
          </p:cNvPr>
          <p:cNvSpPr>
            <a:spLocks noGrp="1"/>
          </p:cNvSpPr>
          <p:nvPr>
            <p:ph type="body" sz="quarter" idx="18"/>
          </p:nvPr>
        </p:nvSpPr>
        <p:spPr>
          <a:xfrm>
            <a:off x="1463723" y="1859843"/>
            <a:ext cx="5260927" cy="4525954"/>
          </a:xfrm>
        </p:spPr>
        <p:txBody>
          <a:bodyPr>
            <a:normAutofit lnSpcReduction="10000"/>
          </a:bodyPr>
          <a:lstStyle/>
          <a:p>
            <a:r>
              <a:rPr lang="de-DE" dirty="0"/>
              <a:t>Jeder Arbeitsplatz hat seine eigenen Bedürfnisse in Bezug auf die Erstellung eines Plans für digitales Wohlbefinden.</a:t>
            </a:r>
          </a:p>
          <a:p>
            <a:r>
              <a:rPr lang="de-DE" dirty="0"/>
              <a:t>In einigen Branchen kann es zum Beispiel notwendig sein, dass Angestellte außerhalb ihrer üblichen Arbeitszeiten arbeiten oder Anrufe nach dem Ende des Arbeitstages entgegennehmen.</a:t>
            </a:r>
          </a:p>
          <a:p>
            <a:r>
              <a:rPr lang="de-DE" dirty="0"/>
              <a:t>Dies muss jedoch angemessen gehandhabt werden, z. B. durch eine Begrenzung der Anzahl von Anrufen, die ein Mitarbeitenden nach Feierabend entgegennehmen muss.</a:t>
            </a:r>
          </a:p>
        </p:txBody>
      </p:sp>
      <p:sp>
        <p:nvSpPr>
          <p:cNvPr id="7" name="Text Placeholder 6">
            <a:extLst>
              <a:ext uri="{FF2B5EF4-FFF2-40B4-BE49-F238E27FC236}">
                <a16:creationId xmlns:a16="http://schemas.microsoft.com/office/drawing/2014/main" id="{DE87479D-F789-3339-68BF-D5B88296E6A0}"/>
              </a:ext>
            </a:extLst>
          </p:cNvPr>
          <p:cNvSpPr>
            <a:spLocks noGrp="1"/>
          </p:cNvSpPr>
          <p:nvPr>
            <p:ph type="body" sz="quarter" idx="16"/>
          </p:nvPr>
        </p:nvSpPr>
        <p:spPr>
          <a:xfrm>
            <a:off x="1379575" y="228600"/>
            <a:ext cx="4931330" cy="1035733"/>
          </a:xfrm>
        </p:spPr>
        <p:txBody>
          <a:bodyPr>
            <a:normAutofit fontScale="92500" lnSpcReduction="20000"/>
          </a:bodyPr>
          <a:lstStyle/>
          <a:p>
            <a:r>
              <a:rPr lang="de-DE" sz="2800" dirty="0"/>
              <a:t>Dinge, die Sie berücksichtigen sollten, bevor Sie einen Aktionsplan erstellen</a:t>
            </a:r>
          </a:p>
        </p:txBody>
      </p:sp>
    </p:spTree>
    <p:extLst>
      <p:ext uri="{BB962C8B-B14F-4D97-AF65-F5344CB8AC3E}">
        <p14:creationId xmlns:p14="http://schemas.microsoft.com/office/powerpoint/2010/main" val="2243493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6F4E59D-A940-D95E-C08F-151B65025DB4}"/>
              </a:ext>
            </a:extLst>
          </p:cNvPr>
          <p:cNvSpPr>
            <a:spLocks noGrp="1"/>
          </p:cNvSpPr>
          <p:nvPr>
            <p:ph type="body" sz="quarter" idx="18"/>
          </p:nvPr>
        </p:nvSpPr>
        <p:spPr/>
        <p:txBody>
          <a:bodyPr>
            <a:normAutofit fontScale="92500" lnSpcReduction="20000"/>
          </a:bodyPr>
          <a:lstStyle/>
          <a:p>
            <a:r>
              <a:rPr lang="de-DE" dirty="0"/>
              <a:t>Um einen erfolgreichen Plan und Richtlinien zu erstellen, sollten Sie die 3 Arten berücksichtigen, in denen Gesundheit und Wohlbefinden durch die übermäßige Nutzung von Technologie beeinträchtigt werden:</a:t>
            </a:r>
          </a:p>
          <a:p>
            <a:pPr marL="114300" indent="-342900">
              <a:buFont typeface="Arial" panose="020B0604020202020204" pitchFamily="34" charset="0"/>
              <a:buChar char="•"/>
            </a:pPr>
            <a:r>
              <a:rPr lang="de-DE" b="1" dirty="0"/>
              <a:t>Körperlich</a:t>
            </a:r>
            <a:r>
              <a:rPr lang="de-DE" dirty="0"/>
              <a:t> - Kopfschmerzen, Rückenprobleme, Überanstrengung der Augen usw.</a:t>
            </a:r>
          </a:p>
          <a:p>
            <a:pPr marL="114300" indent="-342900">
              <a:buFont typeface="Arial" panose="020B0604020202020204" pitchFamily="34" charset="0"/>
              <a:buChar char="•"/>
            </a:pPr>
            <a:r>
              <a:rPr lang="de-DE" b="1" dirty="0"/>
              <a:t>Psychisch</a:t>
            </a:r>
            <a:r>
              <a:rPr lang="de-DE" dirty="0"/>
              <a:t> - Stress, Burnout, verringerte Produktivität und niedrige Moral, was zu schlechter Leistung führt.</a:t>
            </a:r>
          </a:p>
          <a:p>
            <a:pPr marL="114300" indent="-342900">
              <a:buFont typeface="Arial" panose="020B0604020202020204" pitchFamily="34" charset="0"/>
              <a:buChar char="•"/>
            </a:pPr>
            <a:r>
              <a:rPr lang="de-DE" b="1" dirty="0"/>
              <a:t>Emotional</a:t>
            </a:r>
            <a:r>
              <a:rPr lang="de-DE" dirty="0"/>
              <a:t> - soziale Medien sind besonders anfällig für Panik und Ängste aufgrund von Fake News, Gefühlen der Unzulänglichkeit und Ungleichgewicht zwischen Arbeit und Leben.</a:t>
            </a:r>
          </a:p>
        </p:txBody>
      </p:sp>
      <p:sp>
        <p:nvSpPr>
          <p:cNvPr id="7" name="Text Placeholder 6">
            <a:extLst>
              <a:ext uri="{FF2B5EF4-FFF2-40B4-BE49-F238E27FC236}">
                <a16:creationId xmlns:a16="http://schemas.microsoft.com/office/drawing/2014/main" id="{DE87479D-F789-3339-68BF-D5B88296E6A0}"/>
              </a:ext>
            </a:extLst>
          </p:cNvPr>
          <p:cNvSpPr>
            <a:spLocks noGrp="1"/>
          </p:cNvSpPr>
          <p:nvPr>
            <p:ph type="body" sz="quarter" idx="16"/>
          </p:nvPr>
        </p:nvSpPr>
        <p:spPr>
          <a:xfrm>
            <a:off x="1379574" y="371476"/>
            <a:ext cx="5472487" cy="892858"/>
          </a:xfrm>
        </p:spPr>
        <p:txBody>
          <a:bodyPr>
            <a:normAutofit/>
          </a:bodyPr>
          <a:lstStyle/>
          <a:p>
            <a:r>
              <a:rPr lang="de-DE" sz="2800" dirty="0"/>
              <a:t>Faktoren, die das digitale Wohlbefinden beeinflussen können</a:t>
            </a:r>
          </a:p>
        </p:txBody>
      </p:sp>
      <p:pic>
        <p:nvPicPr>
          <p:cNvPr id="6" name="Picture Placeholder 5">
            <a:extLst>
              <a:ext uri="{FF2B5EF4-FFF2-40B4-BE49-F238E27FC236}">
                <a16:creationId xmlns:a16="http://schemas.microsoft.com/office/drawing/2014/main" id="{111AF012-D982-D88A-C30F-FF70557F616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4805" t="1647" r="31701" b="-1647"/>
          <a:stretch/>
        </p:blipFill>
        <p:spPr>
          <a:xfrm>
            <a:off x="6852062" y="228600"/>
            <a:ext cx="5105121" cy="6362700"/>
          </a:xfrm>
        </p:spPr>
      </p:pic>
    </p:spTree>
    <p:extLst>
      <p:ext uri="{BB962C8B-B14F-4D97-AF65-F5344CB8AC3E}">
        <p14:creationId xmlns:p14="http://schemas.microsoft.com/office/powerpoint/2010/main" val="873819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AA806E55-5A5F-92B0-FDBE-B70F5252346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7" name="Text Placeholder 6">
            <a:extLst>
              <a:ext uri="{FF2B5EF4-FFF2-40B4-BE49-F238E27FC236}">
                <a16:creationId xmlns:a16="http://schemas.microsoft.com/office/drawing/2014/main" id="{C87FB198-799D-F0D0-315F-8E8F4B411597}"/>
              </a:ext>
            </a:extLst>
          </p:cNvPr>
          <p:cNvSpPr>
            <a:spLocks noGrp="1"/>
          </p:cNvSpPr>
          <p:nvPr>
            <p:ph type="body" sz="quarter" idx="18"/>
          </p:nvPr>
        </p:nvSpPr>
        <p:spPr>
          <a:xfrm>
            <a:off x="1273222" y="1714500"/>
            <a:ext cx="5470477" cy="4671297"/>
          </a:xfrm>
        </p:spPr>
        <p:txBody>
          <a:bodyPr>
            <a:normAutofit fontScale="92500" lnSpcReduction="10000"/>
          </a:bodyPr>
          <a:lstStyle/>
          <a:p>
            <a:r>
              <a:rPr lang="de-DE" dirty="0"/>
              <a:t>Wenn Sie die eben genannten Faktoren berücksichtigen, können Sie diese Probleme angehen und darauf reagieren, um zu verhindern, dass sie das Wohlbefinden der Angestellten beeinträchtigen. </a:t>
            </a:r>
          </a:p>
          <a:p>
            <a:r>
              <a:rPr lang="de-DE" dirty="0"/>
              <a:t>Wenn Sie einen Plan für digitales Wohlbefinden in den Kern Ihres Arbeitsplatzes integrieren, wird sichergestellt, dass Sie die Technologie in einer Weise nutzen, die den Arbeitnehmenden dient und sie produktiver macht, anstatt dass die Technologie das geistige und körperliche Wohlbefinden der Mitarbeitenden beeinträchtigt und zu Burnout und Stress führt, was sich auf die Moral und die Arbeitsleistung des Unternehmens auswirken kann.</a:t>
            </a:r>
          </a:p>
        </p:txBody>
      </p:sp>
      <p:sp>
        <p:nvSpPr>
          <p:cNvPr id="6" name="Text Placeholder 5">
            <a:extLst>
              <a:ext uri="{FF2B5EF4-FFF2-40B4-BE49-F238E27FC236}">
                <a16:creationId xmlns:a16="http://schemas.microsoft.com/office/drawing/2014/main" id="{8F42D9FC-9759-4EDF-906B-9E0D2C051E27}"/>
              </a:ext>
            </a:extLst>
          </p:cNvPr>
          <p:cNvSpPr>
            <a:spLocks noGrp="1"/>
          </p:cNvSpPr>
          <p:nvPr>
            <p:ph type="body" sz="quarter" idx="16"/>
          </p:nvPr>
        </p:nvSpPr>
        <p:spPr>
          <a:xfrm>
            <a:off x="1379574" y="228600"/>
            <a:ext cx="5364125" cy="1035733"/>
          </a:xfrm>
        </p:spPr>
        <p:txBody>
          <a:bodyPr>
            <a:normAutofit fontScale="85000" lnSpcReduction="10000"/>
          </a:bodyPr>
          <a:lstStyle/>
          <a:p>
            <a:r>
              <a:rPr lang="de-DE" dirty="0"/>
              <a:t>Einen effektiven Plan für digitales Wohlbefinden erstellen</a:t>
            </a:r>
          </a:p>
        </p:txBody>
      </p:sp>
    </p:spTree>
    <p:extLst>
      <p:ext uri="{BB962C8B-B14F-4D97-AF65-F5344CB8AC3E}">
        <p14:creationId xmlns:p14="http://schemas.microsoft.com/office/powerpoint/2010/main" val="146812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5549" y="1463501"/>
            <a:ext cx="5612937" cy="5475235"/>
          </a:xfrm>
        </p:spPr>
        <p:txBody>
          <a:bodyPr>
            <a:normAutofit fontScale="92500" lnSpcReduction="10000"/>
          </a:bodyPr>
          <a:lstStyle/>
          <a:p>
            <a:r>
              <a:rPr lang="en-GB" sz="2200" dirty="0"/>
              <a:t>Dies sind einige der Änderungen, die durch die Covid-19-Beschränkungen eingeführt wurden:</a:t>
            </a:r>
          </a:p>
          <a:p>
            <a:pPr marL="114300" indent="-342900">
              <a:buFont typeface="Arial" panose="020B0604020202020204" pitchFamily="34" charset="0"/>
              <a:buChar char="•"/>
            </a:pPr>
            <a:r>
              <a:rPr lang="en-GB" sz="2200" dirty="0"/>
              <a:t>Verlagerung von Präsenzunterricht auf Online-Kurse.</a:t>
            </a:r>
          </a:p>
          <a:p>
            <a:pPr marL="114300" indent="-342900">
              <a:buFont typeface="Arial" panose="020B0604020202020204" pitchFamily="34" charset="0"/>
              <a:buChar char="•"/>
            </a:pPr>
            <a:r>
              <a:rPr lang="en-GB" sz="2200" dirty="0"/>
              <a:t>Arbeit von zu Hause aus (WFH) statt im Klassenzimmer oder Büro.</a:t>
            </a:r>
          </a:p>
          <a:p>
            <a:pPr marL="114300" indent="-342900">
              <a:buFont typeface="Arial" panose="020B0604020202020204" pitchFamily="34" charset="0"/>
              <a:buChar char="•"/>
            </a:pPr>
            <a:r>
              <a:rPr lang="en-GB" sz="2200" dirty="0"/>
              <a:t>Probleme bei der Abkopplung von der Arbeit.</a:t>
            </a:r>
          </a:p>
          <a:p>
            <a:pPr marL="114300" indent="-342900">
              <a:buFont typeface="Arial" panose="020B0604020202020204" pitchFamily="34" charset="0"/>
              <a:buChar char="•"/>
            </a:pPr>
            <a:r>
              <a:rPr lang="en-GB" sz="2200" dirty="0"/>
              <a:t>Mangel an digitalen Fähigkeiten oder Kompetenzen.</a:t>
            </a:r>
          </a:p>
          <a:p>
            <a:pPr marL="114300" indent="-342900">
              <a:buFont typeface="Arial" panose="020B0604020202020204" pitchFamily="34" charset="0"/>
              <a:buChar char="•"/>
            </a:pPr>
            <a:r>
              <a:rPr lang="en-GB" sz="2200" dirty="0"/>
              <a:t>Größere Ablenkungen für </a:t>
            </a:r>
            <a:r>
              <a:rPr lang="en-GB" sz="2200" dirty="0" err="1"/>
              <a:t>Angestellte</a:t>
            </a:r>
            <a:r>
              <a:rPr lang="en-GB" sz="2200" dirty="0"/>
              <a:t> bei WFH.</a:t>
            </a:r>
          </a:p>
          <a:p>
            <a:pPr marL="114300" indent="-342900">
              <a:buFont typeface="Arial" panose="020B0604020202020204" pitchFamily="34" charset="0"/>
              <a:buChar char="•"/>
            </a:pPr>
            <a:r>
              <a:rPr lang="en-GB" sz="2200" dirty="0"/>
              <a:t>Geringere soziale Interaktionen </a:t>
            </a:r>
            <a:r>
              <a:rPr lang="en-GB" sz="2200" dirty="0" err="1"/>
              <a:t>mit</a:t>
            </a:r>
            <a:r>
              <a:rPr lang="en-GB" sz="2200" dirty="0"/>
              <a:t> </a:t>
            </a:r>
            <a:r>
              <a:rPr lang="en-GB" sz="2200" dirty="0" err="1"/>
              <a:t>Kolleg:innen</a:t>
            </a:r>
            <a:r>
              <a:rPr lang="en-GB" sz="2200" dirty="0"/>
              <a:t>.</a:t>
            </a:r>
          </a:p>
          <a:p>
            <a:pPr marL="114300" indent="-342900">
              <a:buFont typeface="Arial" panose="020B0604020202020204" pitchFamily="34" charset="0"/>
              <a:buChar char="•"/>
            </a:pPr>
            <a:r>
              <a:rPr lang="en-GB" sz="2200" dirty="0"/>
              <a:t>Geringere Moral des Teams.</a:t>
            </a:r>
          </a:p>
          <a:p>
            <a:pPr marL="114300" indent="-342900">
              <a:buFont typeface="Arial" panose="020B0604020202020204" pitchFamily="34" charset="0"/>
              <a:buChar char="•"/>
            </a:pPr>
            <a:r>
              <a:rPr lang="en-GB" sz="2200" dirty="0"/>
              <a:t>Schuldgefühle im Zusammenhang mit einer Auszeit.</a:t>
            </a:r>
          </a:p>
          <a:p>
            <a:pPr marL="114300" indent="-342900">
              <a:buFont typeface="Arial" panose="020B0604020202020204" pitchFamily="34" charset="0"/>
              <a:buChar char="•"/>
            </a:pPr>
            <a:r>
              <a:rPr lang="en-GB" sz="2200" dirty="0"/>
              <a:t>Höheres Risiko von Burnout und schlechter Work-Life-Balance.</a:t>
            </a:r>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fontScale="70000" lnSpcReduction="20000"/>
          </a:bodyPr>
          <a:lstStyle/>
          <a:p>
            <a:r>
              <a:rPr lang="en-GB" sz="4000" dirty="0"/>
              <a:t>Was sind einige der digitalen Veränderungen, die die Covid-19-Pandemie mit sich brachte?</a:t>
            </a:r>
          </a:p>
          <a:p>
            <a:endParaRPr lang="en-GB" dirty="0"/>
          </a:p>
        </p:txBody>
      </p:sp>
      <p:pic>
        <p:nvPicPr>
          <p:cNvPr id="7" name="Picture Placeholder 6">
            <a:extLst>
              <a:ext uri="{FF2B5EF4-FFF2-40B4-BE49-F238E27FC236}">
                <a16:creationId xmlns:a16="http://schemas.microsoft.com/office/drawing/2014/main" id="{789C623E-87E1-11C2-825E-B8CEF2FB45B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202768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564EAD98-EE64-3478-166D-EE1160DDBAA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7" name="Text Placeholder 6">
            <a:extLst>
              <a:ext uri="{FF2B5EF4-FFF2-40B4-BE49-F238E27FC236}">
                <a16:creationId xmlns:a16="http://schemas.microsoft.com/office/drawing/2014/main" id="{70762549-8940-FFF8-00CA-BC47E5FDA686}"/>
              </a:ext>
            </a:extLst>
          </p:cNvPr>
          <p:cNvSpPr>
            <a:spLocks noGrp="1"/>
          </p:cNvSpPr>
          <p:nvPr>
            <p:ph type="body" sz="quarter" idx="18"/>
          </p:nvPr>
        </p:nvSpPr>
        <p:spPr>
          <a:xfrm>
            <a:off x="1463723" y="1859843"/>
            <a:ext cx="5175201" cy="4525954"/>
          </a:xfrm>
        </p:spPr>
        <p:txBody>
          <a:bodyPr>
            <a:normAutofit fontScale="92500" lnSpcReduction="10000"/>
          </a:bodyPr>
          <a:lstStyle/>
          <a:p>
            <a:pPr marL="228600" indent="-457200">
              <a:buAutoNum type="arabicPeriod"/>
            </a:pPr>
            <a:r>
              <a:rPr lang="de-DE" b="1" dirty="0"/>
              <a:t>Forschung: </a:t>
            </a:r>
            <a:r>
              <a:rPr lang="de-DE" dirty="0"/>
              <a:t>Daten von Angestellten zu sammeln, kann einen Überblick über den aktuellen Zustand des digitalen Wohlbefindens an Ihrem Arbeitsplatz geben. Dazu kann es gehören, die Mitarbeitenden zu fragen, womit sie derzeit im Zusammenhang mit der Nutzung von Technologie am Arbeitsplatz zu kämpfen haben, oder die Fehlzeiten aufgrund von arbeitsbedingtem Stress oder Burnout zu bewerten. Eine Fokusgruppe kann in dieser Phase nützlich sein, um herauszufinden, was die Angestellten in Bezug auf die Richtlinien für digitales Wohlbefinden wollen oder brauchen.</a:t>
            </a:r>
          </a:p>
        </p:txBody>
      </p:sp>
      <p:sp>
        <p:nvSpPr>
          <p:cNvPr id="6" name="Text Placeholder 5">
            <a:extLst>
              <a:ext uri="{FF2B5EF4-FFF2-40B4-BE49-F238E27FC236}">
                <a16:creationId xmlns:a16="http://schemas.microsoft.com/office/drawing/2014/main" id="{2587F60D-4648-8AF7-10F0-EBCF12D15A70}"/>
              </a:ext>
            </a:extLst>
          </p:cNvPr>
          <p:cNvSpPr>
            <a:spLocks noGrp="1"/>
          </p:cNvSpPr>
          <p:nvPr>
            <p:ph type="body" sz="quarter" idx="16"/>
          </p:nvPr>
        </p:nvSpPr>
        <p:spPr>
          <a:xfrm>
            <a:off x="1379575" y="228600"/>
            <a:ext cx="4931330" cy="1035733"/>
          </a:xfrm>
        </p:spPr>
        <p:txBody>
          <a:bodyPr>
            <a:normAutofit fontScale="85000" lnSpcReduction="10000"/>
          </a:bodyPr>
          <a:lstStyle/>
          <a:p>
            <a:r>
              <a:rPr lang="de-DE" dirty="0"/>
              <a:t>Schritte zur Einführung eines Plans und von Richtlinien</a:t>
            </a:r>
          </a:p>
        </p:txBody>
      </p:sp>
    </p:spTree>
    <p:extLst>
      <p:ext uri="{BB962C8B-B14F-4D97-AF65-F5344CB8AC3E}">
        <p14:creationId xmlns:p14="http://schemas.microsoft.com/office/powerpoint/2010/main" val="1750700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62549-8940-FFF8-00CA-BC47E5FDA686}"/>
              </a:ext>
            </a:extLst>
          </p:cNvPr>
          <p:cNvSpPr>
            <a:spLocks noGrp="1"/>
          </p:cNvSpPr>
          <p:nvPr>
            <p:ph type="body" sz="quarter" idx="18"/>
          </p:nvPr>
        </p:nvSpPr>
        <p:spPr>
          <a:xfrm>
            <a:off x="734714" y="1438275"/>
            <a:ext cx="11133436" cy="4572000"/>
          </a:xfrm>
        </p:spPr>
        <p:txBody>
          <a:bodyPr>
            <a:normAutofit fontScale="85000" lnSpcReduction="10000"/>
          </a:bodyPr>
          <a:lstStyle/>
          <a:p>
            <a:pPr indent="0"/>
            <a:r>
              <a:rPr lang="en-IE" b="1" dirty="0"/>
              <a:t>2. </a:t>
            </a:r>
            <a:r>
              <a:rPr lang="de-DE" b="1" dirty="0"/>
              <a:t>Legen Sie Ziele und Vorgaben fest: Erstellen Sie anhand der Informationen, die Sie im vorigen Schritt gesammelt haben, einen Plan für das Wohlbefinden und Richtlinien. Beispiele für diese Ziele könnten sein:</a:t>
            </a:r>
          </a:p>
          <a:p>
            <a:pPr marL="571500" indent="-342900">
              <a:buFont typeface="Arial" panose="020B0604020202020204" pitchFamily="34" charset="0"/>
              <a:buChar char="•"/>
            </a:pPr>
            <a:r>
              <a:rPr lang="de-DE" dirty="0"/>
              <a:t>Verringerung der stressbedingten Abwesenheit von Angestellten um einen bestimmten Prozentsatz.</a:t>
            </a:r>
          </a:p>
          <a:p>
            <a:pPr marL="571500" indent="-342900">
              <a:buFont typeface="Arial" panose="020B0604020202020204" pitchFamily="34" charset="0"/>
              <a:buChar char="•"/>
            </a:pPr>
            <a:r>
              <a:rPr lang="de-DE" dirty="0"/>
              <a:t>Abschaffung von Telefonanrufen, SMS oder E-Mails außerhalb der Arbeitszeit.</a:t>
            </a:r>
          </a:p>
          <a:p>
            <a:pPr marL="571500" indent="-342900">
              <a:buFont typeface="Arial" panose="020B0604020202020204" pitchFamily="34" charset="0"/>
              <a:buChar char="•"/>
            </a:pPr>
            <a:r>
              <a:rPr lang="de-DE" dirty="0"/>
              <a:t>Bei Fernarbeitern sollten Sie Besprechungen außerhalb der Mittagspause ansetzen, um die Mitarbeitenden zu ermutigen, eine Mittagspause einzulegen.</a:t>
            </a:r>
          </a:p>
          <a:p>
            <a:pPr indent="0"/>
            <a:endParaRPr lang="de-DE" dirty="0"/>
          </a:p>
          <a:p>
            <a:pPr indent="0"/>
            <a:r>
              <a:rPr lang="de-DE" dirty="0"/>
              <a:t>3. </a:t>
            </a:r>
            <a:r>
              <a:rPr lang="de-DE" b="1" dirty="0"/>
              <a:t>Bewerben Sie den Plan: Stellen Sie sicher, dass alle Angestellten über den Plan Bescheid wissen und sich über seine Ziele im Klaren sind. Öffnen Sie die Kommunikationswege, damit die Angestellten Feedback zu dem Plan geben können, um seinen Erfolg zu gewährleisten. </a:t>
            </a:r>
          </a:p>
          <a:p>
            <a:pPr indent="0"/>
            <a:r>
              <a:rPr lang="de-DE" dirty="0"/>
              <a:t>Motivieren Sie Ihre Mitarbeitenden zur Teilnahme an dem neuen Wellness-Plan, indem Sie ansprechende Inhalte erstellen, z. B. wöchentliche Wellness-Newsletter, Inhalte, die das digitale Wohlbefinden fördern, oder nicht-digitale Teamaktivitäten, wie z. B. Fitnesskurse oder einen wöchentlichen Teamspaziergang.</a:t>
            </a:r>
            <a:endParaRPr lang="en-IE" dirty="0"/>
          </a:p>
        </p:txBody>
      </p:sp>
      <p:sp>
        <p:nvSpPr>
          <p:cNvPr id="6" name="Text Placeholder 5">
            <a:extLst>
              <a:ext uri="{FF2B5EF4-FFF2-40B4-BE49-F238E27FC236}">
                <a16:creationId xmlns:a16="http://schemas.microsoft.com/office/drawing/2014/main" id="{2587F60D-4648-8AF7-10F0-EBCF12D15A70}"/>
              </a:ext>
            </a:extLst>
          </p:cNvPr>
          <p:cNvSpPr>
            <a:spLocks noGrp="1"/>
          </p:cNvSpPr>
          <p:nvPr>
            <p:ph type="body" sz="quarter" idx="16"/>
          </p:nvPr>
        </p:nvSpPr>
        <p:spPr/>
        <p:txBody>
          <a:bodyPr>
            <a:normAutofit lnSpcReduction="10000"/>
          </a:bodyPr>
          <a:lstStyle/>
          <a:p>
            <a:r>
              <a:rPr lang="de-DE" dirty="0"/>
              <a:t>Schritte zur Einführung eines Plans und von Richtlinien</a:t>
            </a:r>
          </a:p>
        </p:txBody>
      </p:sp>
    </p:spTree>
    <p:extLst>
      <p:ext uri="{BB962C8B-B14F-4D97-AF65-F5344CB8AC3E}">
        <p14:creationId xmlns:p14="http://schemas.microsoft.com/office/powerpoint/2010/main" val="2770441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62549-8940-FFF8-00CA-BC47E5FDA686}"/>
              </a:ext>
            </a:extLst>
          </p:cNvPr>
          <p:cNvSpPr>
            <a:spLocks noGrp="1"/>
          </p:cNvSpPr>
          <p:nvPr>
            <p:ph type="body" sz="quarter" idx="18"/>
          </p:nvPr>
        </p:nvSpPr>
        <p:spPr/>
        <p:txBody>
          <a:bodyPr>
            <a:normAutofit fontScale="85000" lnSpcReduction="20000"/>
          </a:bodyPr>
          <a:lstStyle/>
          <a:p>
            <a:pPr indent="0"/>
            <a:r>
              <a:rPr lang="de-DE" b="1" dirty="0"/>
              <a:t>4. Führen Sie und schaffen Sie eine Kultur bei der man abschalten kann: </a:t>
            </a:r>
            <a:r>
              <a:rPr lang="de-DE" dirty="0"/>
              <a:t>Gehen Sie mit gutem Beispiel voran und fördern Sie eine gesunde </a:t>
            </a:r>
            <a:r>
              <a:rPr lang="de-DE" dirty="0" err="1"/>
              <a:t>Arbeitsplatzkulturm</a:t>
            </a:r>
            <a:r>
              <a:rPr lang="de-DE" dirty="0"/>
              <a:t> damit man abschalten kann. Zeigen Sie Ihren Angestellten, dass es in Ordnung ist, sich vom Schreibtisch zu entfernen, und schaffen Sie eine unterhaltsame und gesellige Aktivität für alle Mitarbeitenden, z. B. einer Gruppe zum Spazierengehen im Büro, um sich zu entspannen und eine Pause von den Bildschirmen zu machen.</a:t>
            </a:r>
          </a:p>
          <a:p>
            <a:pPr indent="0"/>
            <a:endParaRPr lang="de-DE" b="1" dirty="0"/>
          </a:p>
          <a:p>
            <a:pPr indent="0"/>
            <a:r>
              <a:rPr lang="de-DE" b="1" dirty="0"/>
              <a:t>5. Integrieren Sie Digitales Wohlbefinden in jede Facette des Arbeitslebens: </a:t>
            </a:r>
            <a:r>
              <a:rPr lang="de-DE" dirty="0" err="1"/>
              <a:t>Manager:innen</a:t>
            </a:r>
            <a:r>
              <a:rPr lang="de-DE" dirty="0"/>
              <a:t> sollten sicherstellen, dass sie ihre Angestellten dazu ermutigen, sich am Wellness-Plan zu beteiligen und aktiv Vorschläge und Verbesserungsvorschläge zu machen. Wenn Mitarbeitende das Gefühl haben, dass sie ein Mitspracherecht haben, sind sie mit größerer Wahrscheinlichkeit produktiver, engagierter und geschätzter. </a:t>
            </a:r>
            <a:r>
              <a:rPr lang="de-DE" dirty="0" err="1"/>
              <a:t>Manager:innen</a:t>
            </a:r>
            <a:r>
              <a:rPr lang="de-DE" dirty="0"/>
              <a:t> können </a:t>
            </a:r>
            <a:r>
              <a:rPr lang="de-DE" dirty="0" err="1"/>
              <a:t>eine:n</a:t>
            </a:r>
            <a:r>
              <a:rPr lang="de-DE" dirty="0"/>
              <a:t> </a:t>
            </a:r>
            <a:r>
              <a:rPr lang="de-DE" dirty="0" err="1"/>
              <a:t>Botschafter:in</a:t>
            </a:r>
            <a:r>
              <a:rPr lang="de-DE" dirty="0"/>
              <a:t> für das Wohlbefinden im Team ernennen, um die Arbeitsmoral zu verbessern und den Arbeitsplatz glücklicher und widerstandsfähiger zu machen.</a:t>
            </a:r>
          </a:p>
          <a:p>
            <a:pPr indent="0"/>
            <a:r>
              <a:rPr lang="de-DE" dirty="0"/>
              <a:t>Sie sollten außerdem die digitale Arbeitsbelastung berücksichtigen, wenn Sie Ihre Beurteilungen oder Leistungsbeurteilungen von Mitarbeitenden durchführen.</a:t>
            </a:r>
          </a:p>
        </p:txBody>
      </p:sp>
      <p:sp>
        <p:nvSpPr>
          <p:cNvPr id="6" name="Text Placeholder 5">
            <a:extLst>
              <a:ext uri="{FF2B5EF4-FFF2-40B4-BE49-F238E27FC236}">
                <a16:creationId xmlns:a16="http://schemas.microsoft.com/office/drawing/2014/main" id="{2587F60D-4648-8AF7-10F0-EBCF12D15A70}"/>
              </a:ext>
            </a:extLst>
          </p:cNvPr>
          <p:cNvSpPr>
            <a:spLocks noGrp="1"/>
          </p:cNvSpPr>
          <p:nvPr>
            <p:ph type="body" sz="quarter" idx="16"/>
          </p:nvPr>
        </p:nvSpPr>
        <p:spPr/>
        <p:txBody>
          <a:bodyPr>
            <a:normAutofit lnSpcReduction="10000"/>
          </a:bodyPr>
          <a:lstStyle/>
          <a:p>
            <a:r>
              <a:rPr lang="de-DE" dirty="0"/>
              <a:t>Schritte zur Einführung eines Plans und von Richtlinien</a:t>
            </a:r>
          </a:p>
        </p:txBody>
      </p:sp>
    </p:spTree>
    <p:extLst>
      <p:ext uri="{BB962C8B-B14F-4D97-AF65-F5344CB8AC3E}">
        <p14:creationId xmlns:p14="http://schemas.microsoft.com/office/powerpoint/2010/main" val="3885096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8F46A1-1318-CDCF-FA13-E3CC4ED13C75}"/>
              </a:ext>
            </a:extLst>
          </p:cNvPr>
          <p:cNvSpPr>
            <a:spLocks noGrp="1"/>
          </p:cNvSpPr>
          <p:nvPr>
            <p:ph type="body" sz="quarter" idx="18"/>
          </p:nvPr>
        </p:nvSpPr>
        <p:spPr/>
        <p:txBody>
          <a:bodyPr>
            <a:normAutofit lnSpcReduction="10000"/>
          </a:bodyPr>
          <a:lstStyle/>
          <a:p>
            <a:pPr marL="0"/>
            <a:r>
              <a:rPr lang="de-DE" dirty="0"/>
              <a:t>Es gibt 5 wesentliche Schritte bei der Erstellung einer Richtlinie für digitales Wohlbefinden, auf die wir auf den folgenden Folien näher eingehen werden.</a:t>
            </a:r>
          </a:p>
          <a:p>
            <a:pPr marL="0"/>
            <a:r>
              <a:rPr lang="de-DE" dirty="0"/>
              <a:t>Es ist wichtig, jeden Schritt zu befolgen, um eine wirksame Richtlinie zu erstellen, auf die sich alle Angestellten bei Bedarf beziehen können.</a:t>
            </a:r>
          </a:p>
        </p:txBody>
      </p:sp>
      <p:sp>
        <p:nvSpPr>
          <p:cNvPr id="6" name="Text Placeholder 5">
            <a:extLst>
              <a:ext uri="{FF2B5EF4-FFF2-40B4-BE49-F238E27FC236}">
                <a16:creationId xmlns:a16="http://schemas.microsoft.com/office/drawing/2014/main" id="{76C73479-DC72-8B39-B18C-5FF90F4EB3B0}"/>
              </a:ext>
            </a:extLst>
          </p:cNvPr>
          <p:cNvSpPr>
            <a:spLocks noGrp="1"/>
          </p:cNvSpPr>
          <p:nvPr>
            <p:ph type="body" sz="quarter" idx="16"/>
          </p:nvPr>
        </p:nvSpPr>
        <p:spPr>
          <a:xfrm>
            <a:off x="918629" y="407232"/>
            <a:ext cx="4378451" cy="825036"/>
          </a:xfrm>
        </p:spPr>
        <p:txBody>
          <a:bodyPr>
            <a:normAutofit lnSpcReduction="10000"/>
          </a:bodyPr>
          <a:lstStyle/>
          <a:p>
            <a:r>
              <a:rPr lang="de-DE" sz="2800" dirty="0"/>
              <a:t>Erstellen Sie eine Richtlinie für digitales Wohlbefinden</a:t>
            </a:r>
          </a:p>
        </p:txBody>
      </p:sp>
      <p:sp>
        <p:nvSpPr>
          <p:cNvPr id="4" name="Text Placeholder 3">
            <a:extLst>
              <a:ext uri="{FF2B5EF4-FFF2-40B4-BE49-F238E27FC236}">
                <a16:creationId xmlns:a16="http://schemas.microsoft.com/office/drawing/2014/main" id="{35AE0DB0-0E4E-D069-ECFD-A7BF0F9B59EC}"/>
              </a:ext>
            </a:extLst>
          </p:cNvPr>
          <p:cNvSpPr>
            <a:spLocks noGrp="1"/>
          </p:cNvSpPr>
          <p:nvPr>
            <p:ph type="body" sz="quarter" idx="14"/>
          </p:nvPr>
        </p:nvSpPr>
        <p:spPr>
          <a:xfrm>
            <a:off x="6940248" y="1322492"/>
            <a:ext cx="4754535" cy="822373"/>
          </a:xfrm>
        </p:spPr>
        <p:txBody>
          <a:bodyPr/>
          <a:lstStyle/>
          <a:p>
            <a:r>
              <a:rPr lang="de-DE" sz="2400" dirty="0"/>
              <a:t>Erklären Sie die Notwendigkeit der Richtlinie	</a:t>
            </a:r>
          </a:p>
        </p:txBody>
      </p:sp>
      <p:sp>
        <p:nvSpPr>
          <p:cNvPr id="9" name="Text Placeholder 8">
            <a:extLst>
              <a:ext uri="{FF2B5EF4-FFF2-40B4-BE49-F238E27FC236}">
                <a16:creationId xmlns:a16="http://schemas.microsoft.com/office/drawing/2014/main" id="{55B18EF4-B848-BC91-7944-23FB1F1A8DF1}"/>
              </a:ext>
            </a:extLst>
          </p:cNvPr>
          <p:cNvSpPr>
            <a:spLocks noGrp="1"/>
          </p:cNvSpPr>
          <p:nvPr>
            <p:ph type="body" sz="quarter" idx="20"/>
          </p:nvPr>
        </p:nvSpPr>
        <p:spPr>
          <a:xfrm>
            <a:off x="6940248" y="2384454"/>
            <a:ext cx="4754535" cy="822373"/>
          </a:xfrm>
        </p:spPr>
        <p:txBody>
          <a:bodyPr/>
          <a:lstStyle/>
          <a:p>
            <a:r>
              <a:rPr lang="de-DE" sz="2400" dirty="0"/>
              <a:t>Umreißen Sie die Ziele der Richtlinie	</a:t>
            </a:r>
          </a:p>
        </p:txBody>
      </p:sp>
      <p:sp>
        <p:nvSpPr>
          <p:cNvPr id="11" name="Text Placeholder 10">
            <a:extLst>
              <a:ext uri="{FF2B5EF4-FFF2-40B4-BE49-F238E27FC236}">
                <a16:creationId xmlns:a16="http://schemas.microsoft.com/office/drawing/2014/main" id="{35E8FEF2-A5DE-945A-B2BF-D325898116AE}"/>
              </a:ext>
            </a:extLst>
          </p:cNvPr>
          <p:cNvSpPr>
            <a:spLocks noGrp="1"/>
          </p:cNvSpPr>
          <p:nvPr>
            <p:ph type="body" sz="quarter" idx="22"/>
          </p:nvPr>
        </p:nvSpPr>
        <p:spPr>
          <a:xfrm>
            <a:off x="6940248" y="3290130"/>
            <a:ext cx="4754535" cy="822373"/>
          </a:xfrm>
        </p:spPr>
        <p:txBody>
          <a:bodyPr/>
          <a:lstStyle/>
          <a:p>
            <a:r>
              <a:rPr lang="en-IE" sz="2400" dirty="0" err="1"/>
              <a:t>Zielsetzung</a:t>
            </a:r>
            <a:r>
              <a:rPr lang="en-IE" sz="2400" dirty="0"/>
              <a:t> der </a:t>
            </a:r>
            <a:r>
              <a:rPr lang="en-IE" sz="2400" dirty="0" err="1"/>
              <a:t>Richtlinie</a:t>
            </a:r>
            <a:r>
              <a:rPr lang="en-IE" sz="2400" dirty="0"/>
              <a:t>	</a:t>
            </a:r>
          </a:p>
        </p:txBody>
      </p:sp>
      <p:sp>
        <p:nvSpPr>
          <p:cNvPr id="13" name="Text Placeholder 12">
            <a:extLst>
              <a:ext uri="{FF2B5EF4-FFF2-40B4-BE49-F238E27FC236}">
                <a16:creationId xmlns:a16="http://schemas.microsoft.com/office/drawing/2014/main" id="{9FE46511-E6EA-9460-B08C-C4501BE996D9}"/>
              </a:ext>
            </a:extLst>
          </p:cNvPr>
          <p:cNvSpPr>
            <a:spLocks noGrp="1"/>
          </p:cNvSpPr>
          <p:nvPr>
            <p:ph type="body" sz="quarter" idx="24"/>
          </p:nvPr>
        </p:nvSpPr>
        <p:spPr>
          <a:xfrm>
            <a:off x="6926393" y="4348316"/>
            <a:ext cx="4754535" cy="822373"/>
          </a:xfrm>
        </p:spPr>
        <p:txBody>
          <a:bodyPr/>
          <a:lstStyle/>
          <a:p>
            <a:r>
              <a:rPr lang="en-IE" sz="2400" dirty="0" err="1"/>
              <a:t>Effektive</a:t>
            </a:r>
            <a:r>
              <a:rPr lang="en-IE" sz="2400" dirty="0"/>
              <a:t> </a:t>
            </a:r>
            <a:r>
              <a:rPr lang="en-IE" sz="2400" dirty="0" err="1"/>
              <a:t>Kommunikation</a:t>
            </a:r>
            <a:endParaRPr lang="en-IE" sz="2400" dirty="0"/>
          </a:p>
        </p:txBody>
      </p:sp>
      <p:sp>
        <p:nvSpPr>
          <p:cNvPr id="5" name="Text Placeholder 4">
            <a:extLst>
              <a:ext uri="{FF2B5EF4-FFF2-40B4-BE49-F238E27FC236}">
                <a16:creationId xmlns:a16="http://schemas.microsoft.com/office/drawing/2014/main" id="{C3444DE4-4A2C-308D-4F4D-3C5822B4EA37}"/>
              </a:ext>
            </a:extLst>
          </p:cNvPr>
          <p:cNvSpPr>
            <a:spLocks noGrp="1"/>
          </p:cNvSpPr>
          <p:nvPr>
            <p:ph type="body" sz="quarter" idx="15"/>
          </p:nvPr>
        </p:nvSpPr>
        <p:spPr>
          <a:xfrm>
            <a:off x="6210339" y="1249427"/>
            <a:ext cx="511077" cy="635000"/>
          </a:xfrm>
        </p:spPr>
        <p:txBody>
          <a:bodyPr/>
          <a:lstStyle/>
          <a:p>
            <a:r>
              <a:rPr lang="en-IE" dirty="0"/>
              <a:t>1</a:t>
            </a:r>
          </a:p>
        </p:txBody>
      </p:sp>
      <p:sp>
        <p:nvSpPr>
          <p:cNvPr id="8" name="Text Placeholder 7">
            <a:extLst>
              <a:ext uri="{FF2B5EF4-FFF2-40B4-BE49-F238E27FC236}">
                <a16:creationId xmlns:a16="http://schemas.microsoft.com/office/drawing/2014/main" id="{8335EA4D-CFCF-DD03-BB45-BEC66FFF7342}"/>
              </a:ext>
            </a:extLst>
          </p:cNvPr>
          <p:cNvSpPr>
            <a:spLocks noGrp="1"/>
          </p:cNvSpPr>
          <p:nvPr>
            <p:ph type="body" sz="quarter" idx="19"/>
          </p:nvPr>
        </p:nvSpPr>
        <p:spPr>
          <a:xfrm>
            <a:off x="6210339" y="2324053"/>
            <a:ext cx="511077" cy="635000"/>
          </a:xfrm>
        </p:spPr>
        <p:txBody>
          <a:bodyPr/>
          <a:lstStyle/>
          <a:p>
            <a:r>
              <a:rPr lang="en-IE" dirty="0"/>
              <a:t>2</a:t>
            </a:r>
          </a:p>
        </p:txBody>
      </p:sp>
      <p:sp>
        <p:nvSpPr>
          <p:cNvPr id="10" name="Text Placeholder 9">
            <a:extLst>
              <a:ext uri="{FF2B5EF4-FFF2-40B4-BE49-F238E27FC236}">
                <a16:creationId xmlns:a16="http://schemas.microsoft.com/office/drawing/2014/main" id="{811B44BD-C9D5-319C-B9A5-C16B223D9BFE}"/>
              </a:ext>
            </a:extLst>
          </p:cNvPr>
          <p:cNvSpPr>
            <a:spLocks noGrp="1"/>
          </p:cNvSpPr>
          <p:nvPr>
            <p:ph type="body" sz="quarter" idx="21"/>
          </p:nvPr>
        </p:nvSpPr>
        <p:spPr>
          <a:xfrm>
            <a:off x="6210339" y="3383817"/>
            <a:ext cx="511077" cy="635000"/>
          </a:xfrm>
        </p:spPr>
        <p:txBody>
          <a:bodyPr/>
          <a:lstStyle/>
          <a:p>
            <a:r>
              <a:rPr lang="en-IE" dirty="0"/>
              <a:t>3</a:t>
            </a:r>
          </a:p>
        </p:txBody>
      </p:sp>
      <p:sp>
        <p:nvSpPr>
          <p:cNvPr id="12" name="Text Placeholder 11">
            <a:extLst>
              <a:ext uri="{FF2B5EF4-FFF2-40B4-BE49-F238E27FC236}">
                <a16:creationId xmlns:a16="http://schemas.microsoft.com/office/drawing/2014/main" id="{DC208061-B967-E5B7-8EBB-A07BDD4AC702}"/>
              </a:ext>
            </a:extLst>
          </p:cNvPr>
          <p:cNvSpPr>
            <a:spLocks noGrp="1"/>
          </p:cNvSpPr>
          <p:nvPr>
            <p:ph type="body" sz="quarter" idx="23"/>
          </p:nvPr>
        </p:nvSpPr>
        <p:spPr>
          <a:xfrm>
            <a:off x="6196484" y="4442003"/>
            <a:ext cx="511077" cy="635000"/>
          </a:xfrm>
        </p:spPr>
        <p:txBody>
          <a:bodyPr/>
          <a:lstStyle/>
          <a:p>
            <a:r>
              <a:rPr lang="en-IE" dirty="0"/>
              <a:t>4</a:t>
            </a:r>
          </a:p>
        </p:txBody>
      </p:sp>
      <p:sp>
        <p:nvSpPr>
          <p:cNvPr id="14" name="Text Placeholder 13">
            <a:extLst>
              <a:ext uri="{FF2B5EF4-FFF2-40B4-BE49-F238E27FC236}">
                <a16:creationId xmlns:a16="http://schemas.microsoft.com/office/drawing/2014/main" id="{65742113-2715-D0E7-27BB-B6F0DE90F099}"/>
              </a:ext>
            </a:extLst>
          </p:cNvPr>
          <p:cNvSpPr>
            <a:spLocks noGrp="1"/>
          </p:cNvSpPr>
          <p:nvPr>
            <p:ph type="body" sz="quarter" idx="25"/>
          </p:nvPr>
        </p:nvSpPr>
        <p:spPr>
          <a:xfrm>
            <a:off x="6210339" y="5519305"/>
            <a:ext cx="511077" cy="635000"/>
          </a:xfrm>
        </p:spPr>
        <p:txBody>
          <a:bodyPr/>
          <a:lstStyle/>
          <a:p>
            <a:r>
              <a:rPr lang="en-IE" dirty="0"/>
              <a:t>5</a:t>
            </a:r>
          </a:p>
        </p:txBody>
      </p:sp>
      <p:sp>
        <p:nvSpPr>
          <p:cNvPr id="15" name="Text Placeholder 14">
            <a:extLst>
              <a:ext uri="{FF2B5EF4-FFF2-40B4-BE49-F238E27FC236}">
                <a16:creationId xmlns:a16="http://schemas.microsoft.com/office/drawing/2014/main" id="{FA193D21-83B3-B881-ADDB-E26E48C4719F}"/>
              </a:ext>
            </a:extLst>
          </p:cNvPr>
          <p:cNvSpPr>
            <a:spLocks noGrp="1"/>
          </p:cNvSpPr>
          <p:nvPr>
            <p:ph type="body" sz="quarter" idx="27"/>
          </p:nvPr>
        </p:nvSpPr>
        <p:spPr>
          <a:xfrm>
            <a:off x="6940248" y="5406502"/>
            <a:ext cx="4754535" cy="822373"/>
          </a:xfrm>
        </p:spPr>
        <p:txBody>
          <a:bodyPr/>
          <a:lstStyle/>
          <a:p>
            <a:r>
              <a:rPr lang="en-IE" sz="2400" dirty="0" err="1"/>
              <a:t>Bewertung</a:t>
            </a:r>
            <a:r>
              <a:rPr lang="en-IE" sz="2400" dirty="0"/>
              <a:t> und </a:t>
            </a:r>
            <a:r>
              <a:rPr lang="en-IE" sz="2400" dirty="0" err="1"/>
              <a:t>Überwachung</a:t>
            </a:r>
            <a:endParaRPr lang="en-IE" sz="2400" dirty="0"/>
          </a:p>
        </p:txBody>
      </p:sp>
      <p:sp>
        <p:nvSpPr>
          <p:cNvPr id="17" name="TextBox 16">
            <a:extLst>
              <a:ext uri="{FF2B5EF4-FFF2-40B4-BE49-F238E27FC236}">
                <a16:creationId xmlns:a16="http://schemas.microsoft.com/office/drawing/2014/main" id="{A17CFFB2-E267-0D3C-E6D1-AAD8B633A929}"/>
              </a:ext>
            </a:extLst>
          </p:cNvPr>
          <p:cNvSpPr txBox="1"/>
          <p:nvPr/>
        </p:nvSpPr>
        <p:spPr>
          <a:xfrm>
            <a:off x="3109675" y="6229364"/>
            <a:ext cx="2990850" cy="369332"/>
          </a:xfrm>
          <a:prstGeom prst="rect">
            <a:avLst/>
          </a:prstGeom>
          <a:noFill/>
        </p:spPr>
        <p:txBody>
          <a:bodyPr wrap="square" rtlCol="0">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Quelle</a:t>
            </a:r>
            <a:endParaRPr lang="en-IE" dirty="0">
              <a:solidFill>
                <a:schemeClr val="bg1"/>
              </a:solidFill>
            </a:endParaRPr>
          </a:p>
        </p:txBody>
      </p:sp>
      <p:sp>
        <p:nvSpPr>
          <p:cNvPr id="2" name="TextBox 1">
            <a:extLst>
              <a:ext uri="{FF2B5EF4-FFF2-40B4-BE49-F238E27FC236}">
                <a16:creationId xmlns:a16="http://schemas.microsoft.com/office/drawing/2014/main" id="{ABBFEC96-C72B-CAE8-2BE3-36F2EFDBAE92}"/>
              </a:ext>
            </a:extLst>
          </p:cNvPr>
          <p:cNvSpPr txBox="1"/>
          <p:nvPr/>
        </p:nvSpPr>
        <p:spPr>
          <a:xfrm>
            <a:off x="7316332" y="407231"/>
            <a:ext cx="4378451" cy="523220"/>
          </a:xfrm>
          <a:prstGeom prst="rect">
            <a:avLst/>
          </a:prstGeom>
          <a:noFill/>
        </p:spPr>
        <p:txBody>
          <a:bodyPr wrap="square" rtlCol="0">
            <a:spAutoFit/>
          </a:bodyPr>
          <a:lstStyle/>
          <a:p>
            <a:r>
              <a:rPr lang="en-IE" sz="2800" dirty="0"/>
              <a:t>Die </a:t>
            </a:r>
            <a:r>
              <a:rPr lang="en-IE" sz="2800" dirty="0" err="1"/>
              <a:t>Fünf</a:t>
            </a:r>
            <a:r>
              <a:rPr lang="en-IE" sz="2800" dirty="0"/>
              <a:t> </a:t>
            </a:r>
            <a:r>
              <a:rPr lang="en-IE" sz="2800" dirty="0" err="1"/>
              <a:t>Schritte</a:t>
            </a:r>
            <a:r>
              <a:rPr lang="en-IE" sz="2800" dirty="0"/>
              <a:t>:</a:t>
            </a:r>
          </a:p>
        </p:txBody>
      </p:sp>
    </p:spTree>
    <p:extLst>
      <p:ext uri="{BB962C8B-B14F-4D97-AF65-F5344CB8AC3E}">
        <p14:creationId xmlns:p14="http://schemas.microsoft.com/office/powerpoint/2010/main" val="3776883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148CBFF3-2373-088F-DDFD-B276C4F98F5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16" name="Text Placeholder 15">
            <a:extLst>
              <a:ext uri="{FF2B5EF4-FFF2-40B4-BE49-F238E27FC236}">
                <a16:creationId xmlns:a16="http://schemas.microsoft.com/office/drawing/2014/main" id="{8A10ABD3-8489-DEA9-032C-738DB793D9FA}"/>
              </a:ext>
            </a:extLst>
          </p:cNvPr>
          <p:cNvSpPr>
            <a:spLocks noGrp="1"/>
          </p:cNvSpPr>
          <p:nvPr>
            <p:ph type="body" sz="quarter" idx="18"/>
          </p:nvPr>
        </p:nvSpPr>
        <p:spPr>
          <a:xfrm>
            <a:off x="1190847" y="1631243"/>
            <a:ext cx="5661215" cy="5439408"/>
          </a:xfrm>
        </p:spPr>
        <p:txBody>
          <a:bodyPr>
            <a:normAutofit fontScale="92500" lnSpcReduction="10000"/>
          </a:bodyPr>
          <a:lstStyle/>
          <a:p>
            <a:pPr>
              <a:lnSpc>
                <a:spcPct val="107000"/>
              </a:lnSpc>
              <a:spcAft>
                <a:spcPts val="800"/>
              </a:spcAft>
            </a:pPr>
            <a:r>
              <a:rPr lang="de-DE" sz="2000" dirty="0">
                <a:effectLst/>
                <a:latin typeface="Calibri" panose="020F0502020204030204" pitchFamily="34" charset="0"/>
                <a:ea typeface="Calibri" panose="020F0502020204030204" pitchFamily="34" charset="0"/>
              </a:rPr>
              <a:t>Das "Wie und Warum" ist ein wichtiger Schritt beim Erstellen einer Richtlinie zum Wohlbefinden. Dies hilft Ihnen, Ihren Angestellten gegenüber transparent zu sein, und stellt sicher, dass die Richtlinie wirksam ist.</a:t>
            </a:r>
          </a:p>
          <a:p>
            <a:pPr>
              <a:lnSpc>
                <a:spcPct val="107000"/>
              </a:lnSpc>
              <a:spcAft>
                <a:spcPts val="800"/>
              </a:spcAft>
            </a:pPr>
            <a:r>
              <a:rPr lang="de-DE" sz="2000" dirty="0">
                <a:effectLst/>
                <a:latin typeface="Calibri" panose="020F0502020204030204" pitchFamily="34" charset="0"/>
                <a:ea typeface="Calibri" panose="020F0502020204030204" pitchFamily="34" charset="0"/>
              </a:rPr>
              <a:t>Es ist wichtig, dass Sie erklären, wie und warum sich psychisches Wohlbefinden auf die Arbeitnehmenden auswirken kann, und die Vorteile eines positiven Wohlbefindens am Arbeitsplatz hervorheben. Sie können auch über die Unternehmenskultur und deren Auswirkungen auf den Arbeitsplatz sprechen.</a:t>
            </a:r>
          </a:p>
          <a:p>
            <a:pPr>
              <a:lnSpc>
                <a:spcPct val="107000"/>
              </a:lnSpc>
              <a:spcAft>
                <a:spcPts val="800"/>
              </a:spcAft>
            </a:pPr>
            <a:r>
              <a:rPr lang="de-DE" sz="2000" dirty="0">
                <a:effectLst/>
                <a:latin typeface="Calibri" panose="020F0502020204030204" pitchFamily="34" charset="0"/>
                <a:ea typeface="Calibri" panose="020F0502020204030204" pitchFamily="34" charset="0"/>
              </a:rPr>
              <a:t>Vielleicht haben Sie zum Beispiel festgestellt, dass es in Ihrem Unternehmen üblich ist, über die vertraglich vereinbarten Arbeitszeiten hinaus zu arbeiten. Das mag die Angestellten zunächst nicht stören, könnte aber in der Zukunft zu Problemen führen, insbesondere in Bezug auf Burnout und Personalfluktuation.</a:t>
            </a:r>
          </a:p>
          <a:p>
            <a:pPr>
              <a:lnSpc>
                <a:spcPct val="107000"/>
              </a:lnSpc>
              <a:spcAft>
                <a:spcPts val="800"/>
              </a:spcAft>
            </a:pPr>
            <a:endParaRPr lang="de-DE" sz="2000" dirty="0">
              <a:effectLst/>
              <a:latin typeface="Calibri" panose="020F0502020204030204" pitchFamily="34" charset="0"/>
              <a:ea typeface="Calibri" panose="020F0502020204030204" pitchFamily="34" charset="0"/>
            </a:endParaRPr>
          </a:p>
        </p:txBody>
      </p:sp>
      <p:sp>
        <p:nvSpPr>
          <p:cNvPr id="15" name="Text Placeholder 14">
            <a:extLst>
              <a:ext uri="{FF2B5EF4-FFF2-40B4-BE49-F238E27FC236}">
                <a16:creationId xmlns:a16="http://schemas.microsoft.com/office/drawing/2014/main" id="{3BBA8FFA-410D-87DF-28EA-6BA0BB3A1667}"/>
              </a:ext>
            </a:extLst>
          </p:cNvPr>
          <p:cNvSpPr>
            <a:spLocks noGrp="1"/>
          </p:cNvSpPr>
          <p:nvPr>
            <p:ph type="body" sz="quarter" idx="16"/>
          </p:nvPr>
        </p:nvSpPr>
        <p:spPr>
          <a:xfrm>
            <a:off x="1379575" y="682112"/>
            <a:ext cx="5278400" cy="822838"/>
          </a:xfrm>
        </p:spPr>
        <p:txBody>
          <a:bodyPr>
            <a:normAutofit fontScale="85000" lnSpcReduction="20000"/>
          </a:bodyPr>
          <a:lstStyle/>
          <a:p>
            <a:r>
              <a:rPr lang="en-IE" dirty="0"/>
              <a:t>Schritt 1. </a:t>
            </a:r>
            <a:r>
              <a:rPr lang="de-DE" sz="3600" dirty="0"/>
              <a:t>Erklären Sie die Notwendigkeit der Richtlinie	</a:t>
            </a:r>
          </a:p>
          <a:p>
            <a:endParaRPr lang="en-IE" dirty="0"/>
          </a:p>
        </p:txBody>
      </p:sp>
    </p:spTree>
    <p:extLst>
      <p:ext uri="{BB962C8B-B14F-4D97-AF65-F5344CB8AC3E}">
        <p14:creationId xmlns:p14="http://schemas.microsoft.com/office/powerpoint/2010/main" val="2229534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9C397E63-0696-69F3-B50C-FF14C086D5B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95" r="23295"/>
          <a:stretch>
            <a:fillRect/>
          </a:stretch>
        </p:blipFill>
        <p:spPr/>
      </p:pic>
      <p:sp>
        <p:nvSpPr>
          <p:cNvPr id="6" name="Text Placeholder 5">
            <a:extLst>
              <a:ext uri="{FF2B5EF4-FFF2-40B4-BE49-F238E27FC236}">
                <a16:creationId xmlns:a16="http://schemas.microsoft.com/office/drawing/2014/main" id="{BD7F1D74-B742-1205-BF05-88E695BA38BA}"/>
              </a:ext>
            </a:extLst>
          </p:cNvPr>
          <p:cNvSpPr>
            <a:spLocks noGrp="1"/>
          </p:cNvSpPr>
          <p:nvPr>
            <p:ph type="body" sz="quarter" idx="18"/>
          </p:nvPr>
        </p:nvSpPr>
        <p:spPr>
          <a:xfrm>
            <a:off x="1379575" y="1563461"/>
            <a:ext cx="4931330" cy="5324475"/>
          </a:xfrm>
        </p:spPr>
        <p:txBody>
          <a:bodyPr>
            <a:normAutofit lnSpcReduction="10000"/>
          </a:bodyPr>
          <a:lstStyle/>
          <a:p>
            <a:pPr>
              <a:lnSpc>
                <a:spcPct val="107000"/>
              </a:lnSpc>
              <a:spcAft>
                <a:spcPts val="800"/>
              </a:spcAft>
            </a:pPr>
            <a:r>
              <a:rPr lang="de-DE" sz="2000" dirty="0">
                <a:effectLst/>
                <a:latin typeface="Calibri" panose="020F0502020204030204" pitchFamily="34" charset="0"/>
                <a:ea typeface="Calibri" panose="020F0502020204030204" pitchFamily="34" charset="0"/>
              </a:rPr>
              <a:t>Es ist wichtig, dass Ihre Richtlinie ein klares Ziel hat, damit die Angestellten wissen, was sie erwarten können und was die Ergebnisse und Absichten der Richtlinie sind. Denken Sie daran, die Richtlinie regelmäßig zu überprüfen und zu aktualisieren, wenn sich Ihr Unternehmen verändert und wächst.</a:t>
            </a:r>
          </a:p>
          <a:p>
            <a:pPr>
              <a:lnSpc>
                <a:spcPct val="107000"/>
              </a:lnSpc>
              <a:spcAft>
                <a:spcPts val="800"/>
              </a:spcAft>
            </a:pPr>
            <a:r>
              <a:rPr lang="de-DE" sz="2000" dirty="0">
                <a:effectLst/>
                <a:latin typeface="Calibri" panose="020F0502020204030204" pitchFamily="34" charset="0"/>
                <a:ea typeface="Calibri" panose="020F0502020204030204" pitchFamily="34" charset="0"/>
              </a:rPr>
              <a:t>Ein Beispiel für die Ziele Ihrer Politik könnte die Förderung einer Kultur am Arbeitsplatz sein, die gesunde Gewohnheiten abseits der Monitore fördert, wie z. B. Bewegungsprogramme. Versuchen Sie zum Beispiel, einen täglichen Spaziergang mit den </a:t>
            </a:r>
            <a:r>
              <a:rPr lang="de-DE" sz="2000" dirty="0" err="1">
                <a:effectLst/>
                <a:latin typeface="Calibri" panose="020F0502020204030204" pitchFamily="34" charset="0"/>
                <a:ea typeface="Calibri" panose="020F0502020204030204" pitchFamily="34" charset="0"/>
              </a:rPr>
              <a:t>Kolleg:innen</a:t>
            </a:r>
            <a:r>
              <a:rPr lang="de-DE" sz="2000" dirty="0">
                <a:effectLst/>
                <a:latin typeface="Calibri" panose="020F0502020204030204" pitchFamily="34" charset="0"/>
                <a:ea typeface="Calibri" panose="020F0502020204030204" pitchFamily="34" charset="0"/>
              </a:rPr>
              <a:t> in der Mittagspause zu organisieren, um soziale Beziehungen zu pflegen und Stress abzubauen.</a:t>
            </a:r>
            <a:endParaRPr lang="en-IE" sz="2800" dirty="0"/>
          </a:p>
        </p:txBody>
      </p:sp>
      <p:sp>
        <p:nvSpPr>
          <p:cNvPr id="5" name="Text Placeholder 4">
            <a:extLst>
              <a:ext uri="{FF2B5EF4-FFF2-40B4-BE49-F238E27FC236}">
                <a16:creationId xmlns:a16="http://schemas.microsoft.com/office/drawing/2014/main" id="{0ECE381E-755F-3535-FC94-B82ACD8543D3}"/>
              </a:ext>
            </a:extLst>
          </p:cNvPr>
          <p:cNvSpPr>
            <a:spLocks noGrp="1"/>
          </p:cNvSpPr>
          <p:nvPr>
            <p:ph type="body" sz="quarter" idx="16"/>
          </p:nvPr>
        </p:nvSpPr>
        <p:spPr>
          <a:xfrm>
            <a:off x="1379575" y="228600"/>
            <a:ext cx="4931330" cy="1334861"/>
          </a:xfrm>
        </p:spPr>
        <p:txBody>
          <a:bodyPr>
            <a:normAutofit fontScale="85000" lnSpcReduction="20000"/>
          </a:bodyPr>
          <a:lstStyle/>
          <a:p>
            <a:r>
              <a:rPr lang="en-IE" dirty="0"/>
              <a:t>Schritt 2. </a:t>
            </a:r>
            <a:r>
              <a:rPr lang="de-DE" sz="3600" dirty="0"/>
              <a:t>Umreißen Sie die Ziele der Richtlinie	</a:t>
            </a:r>
          </a:p>
          <a:p>
            <a:r>
              <a:rPr lang="en-IE" dirty="0"/>
              <a:t>	</a:t>
            </a:r>
          </a:p>
        </p:txBody>
      </p:sp>
    </p:spTree>
    <p:extLst>
      <p:ext uri="{BB962C8B-B14F-4D97-AF65-F5344CB8AC3E}">
        <p14:creationId xmlns:p14="http://schemas.microsoft.com/office/powerpoint/2010/main" val="2021503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30E4F8-EA4C-2863-944E-2DA3CF4C4783}"/>
              </a:ext>
            </a:extLst>
          </p:cNvPr>
          <p:cNvSpPr>
            <a:spLocks noGrp="1"/>
          </p:cNvSpPr>
          <p:nvPr>
            <p:ph type="body" sz="quarter" idx="18"/>
          </p:nvPr>
        </p:nvSpPr>
        <p:spPr/>
        <p:txBody>
          <a:bodyPr>
            <a:normAutofit/>
          </a:bodyPr>
          <a:lstStyle/>
          <a:p>
            <a:pPr>
              <a:lnSpc>
                <a:spcPct val="107000"/>
              </a:lnSpc>
              <a:spcAft>
                <a:spcPts val="800"/>
              </a:spcAft>
            </a:pPr>
            <a:r>
              <a:rPr lang="de-DE" sz="2000" dirty="0">
                <a:effectLst/>
                <a:latin typeface="Calibri" panose="020F0502020204030204" pitchFamily="34" charset="0"/>
                <a:ea typeface="Calibri" panose="020F0502020204030204" pitchFamily="34" charset="0"/>
              </a:rPr>
              <a:t>Die Ziele Ihrer Politik sollten </a:t>
            </a:r>
            <a:r>
              <a:rPr lang="de-DE" sz="2000" b="1" dirty="0">
                <a:effectLst/>
                <a:latin typeface="Calibri" panose="020F0502020204030204" pitchFamily="34" charset="0"/>
                <a:ea typeface="Calibri" panose="020F0502020204030204" pitchFamily="34" charset="0"/>
              </a:rPr>
              <a:t>SMART</a:t>
            </a:r>
            <a:r>
              <a:rPr lang="de-DE" sz="2000" dirty="0">
                <a:effectLst/>
                <a:latin typeface="Calibri" panose="020F0502020204030204" pitchFamily="34" charset="0"/>
                <a:ea typeface="Calibri" panose="020F0502020204030204" pitchFamily="34" charset="0"/>
              </a:rPr>
              <a:t> sein - s</a:t>
            </a:r>
            <a:r>
              <a:rPr lang="de-DE" sz="2000" b="1" dirty="0">
                <a:effectLst/>
                <a:latin typeface="Calibri" panose="020F0502020204030204" pitchFamily="34" charset="0"/>
                <a:ea typeface="Calibri" panose="020F0502020204030204" pitchFamily="34" charset="0"/>
              </a:rPr>
              <a:t>pezifisch, messbar, ausführbar, realistisch und terminiert</a:t>
            </a:r>
            <a:r>
              <a:rPr lang="de-DE" sz="2000" dirty="0">
                <a:effectLst/>
                <a:latin typeface="Calibri" panose="020F0502020204030204" pitchFamily="34" charset="0"/>
                <a:ea typeface="Calibri" panose="020F0502020204030204" pitchFamily="34" charset="0"/>
              </a:rPr>
              <a:t>, um erfolgreiche Ergebnisse zu gewährleisten. Hier sind einige Beispiele für Ziele, die Sie umsetzen sollten:</a:t>
            </a:r>
          </a:p>
          <a:p>
            <a:pPr marL="457200" indent="-457200">
              <a:lnSpc>
                <a:spcPct val="107000"/>
              </a:lnSpc>
              <a:spcAft>
                <a:spcPts val="800"/>
              </a:spcAft>
              <a:buFont typeface="+mj-lt"/>
              <a:buAutoNum type="arabicPeriod"/>
            </a:pPr>
            <a:r>
              <a:rPr lang="de-DE" sz="2000" dirty="0">
                <a:effectLst/>
                <a:latin typeface="Calibri" panose="020F0502020204030204" pitchFamily="34" charset="0"/>
                <a:ea typeface="Calibri" panose="020F0502020204030204" pitchFamily="34" charset="0"/>
              </a:rPr>
              <a:t>Eine Kultur des digitalen Wohlbefindens am Arbeitsplatz zu fördern und sicherzustellen, dass die Angestellten ihr Arbeitspensum einhalten und sich nicht überarbeiten.</a:t>
            </a:r>
          </a:p>
          <a:p>
            <a:pPr marL="457200" indent="-457200">
              <a:lnSpc>
                <a:spcPct val="107000"/>
              </a:lnSpc>
              <a:spcAft>
                <a:spcPts val="800"/>
              </a:spcAft>
              <a:buFont typeface="+mj-lt"/>
              <a:buAutoNum type="arabicPeriod"/>
            </a:pPr>
            <a:r>
              <a:rPr lang="de-DE" sz="2000" dirty="0">
                <a:effectLst/>
                <a:latin typeface="Calibri" panose="020F0502020204030204" pitchFamily="34" charset="0"/>
                <a:ea typeface="Calibri" panose="020F0502020204030204" pitchFamily="34" charset="0"/>
              </a:rPr>
              <a:t>Beratung und Unterstützung für Angestellte, die sich aufgrund von Problemen mit dem digitalen Wohlbefinden ausgebrannt oder gestresst fühlen.</a:t>
            </a:r>
          </a:p>
          <a:p>
            <a:pPr marL="457200" indent="-457200">
              <a:lnSpc>
                <a:spcPct val="107000"/>
              </a:lnSpc>
              <a:spcAft>
                <a:spcPts val="800"/>
              </a:spcAft>
              <a:buFont typeface="+mj-lt"/>
              <a:buAutoNum type="arabicPeriod"/>
            </a:pPr>
            <a:r>
              <a:rPr lang="de-DE" sz="2000" dirty="0">
                <a:effectLst/>
                <a:latin typeface="Calibri" panose="020F0502020204030204" pitchFamily="34" charset="0"/>
                <a:ea typeface="Calibri" panose="020F0502020204030204" pitchFamily="34" charset="0"/>
              </a:rPr>
              <a:t>Sensibilisierung für die Bedeutung des körperlichen Wohlbefindens, um die negativen Auswirkungen der Technologie zu bekämpfen.</a:t>
            </a:r>
            <a:endParaRPr lang="en-IE" sz="1800" dirty="0">
              <a:effectLst/>
              <a:latin typeface="Calibri" panose="020F0502020204030204" pitchFamily="34" charset="0"/>
              <a:ea typeface="Calibri" panose="020F0502020204030204" pitchFamily="34" charset="0"/>
            </a:endParaRPr>
          </a:p>
          <a:p>
            <a:endParaRPr lang="en-IE" dirty="0"/>
          </a:p>
        </p:txBody>
      </p:sp>
      <p:sp>
        <p:nvSpPr>
          <p:cNvPr id="4" name="Text Placeholder 3">
            <a:extLst>
              <a:ext uri="{FF2B5EF4-FFF2-40B4-BE49-F238E27FC236}">
                <a16:creationId xmlns:a16="http://schemas.microsoft.com/office/drawing/2014/main" id="{12EE2E70-F2FF-4C5A-6421-436F06B76E40}"/>
              </a:ext>
            </a:extLst>
          </p:cNvPr>
          <p:cNvSpPr>
            <a:spLocks noGrp="1"/>
          </p:cNvSpPr>
          <p:nvPr>
            <p:ph type="body" sz="quarter" idx="16"/>
          </p:nvPr>
        </p:nvSpPr>
        <p:spPr/>
        <p:txBody>
          <a:bodyPr>
            <a:normAutofit lnSpcReduction="10000"/>
          </a:bodyPr>
          <a:lstStyle/>
          <a:p>
            <a:r>
              <a:rPr lang="en-IE" dirty="0"/>
              <a:t>Schritt 3. </a:t>
            </a:r>
            <a:r>
              <a:rPr lang="en-IE" sz="3600" dirty="0" err="1"/>
              <a:t>Zielsetzung</a:t>
            </a:r>
            <a:r>
              <a:rPr lang="en-IE" sz="3600" dirty="0"/>
              <a:t> der </a:t>
            </a:r>
            <a:r>
              <a:rPr lang="en-IE" sz="3600" dirty="0" err="1"/>
              <a:t>Richtlinie</a:t>
            </a:r>
            <a:r>
              <a:rPr lang="en-IE" sz="3600" dirty="0"/>
              <a:t>	</a:t>
            </a:r>
          </a:p>
          <a:p>
            <a:endParaRPr lang="en-IE" dirty="0"/>
          </a:p>
        </p:txBody>
      </p:sp>
    </p:spTree>
    <p:extLst>
      <p:ext uri="{BB962C8B-B14F-4D97-AF65-F5344CB8AC3E}">
        <p14:creationId xmlns:p14="http://schemas.microsoft.com/office/powerpoint/2010/main" val="3105795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3EBA7-5407-55A5-887D-7A773FE08B54}"/>
              </a:ext>
            </a:extLst>
          </p:cNvPr>
          <p:cNvSpPr>
            <a:spLocks noGrp="1"/>
          </p:cNvSpPr>
          <p:nvPr>
            <p:ph type="body" sz="quarter" idx="18"/>
          </p:nvPr>
        </p:nvSpPr>
        <p:spPr>
          <a:xfrm>
            <a:off x="399855" y="1467179"/>
            <a:ext cx="11142961" cy="4272314"/>
          </a:xfrm>
        </p:spPr>
        <p:txBody>
          <a:bodyPr>
            <a:normAutofit fontScale="92500" lnSpcReduction="20000"/>
          </a:bodyPr>
          <a:lstStyle/>
          <a:p>
            <a:r>
              <a:rPr lang="de-DE" dirty="0"/>
              <a:t>„Eine Kultur des digitalen Wohlbefindens am Arbeitsplatz zu fördern und sicherzustellen, dass die Angestellten sich an ihr Arbeitspensum halten und sich nicht überarbeiten.“</a:t>
            </a:r>
          </a:p>
          <a:p>
            <a:r>
              <a:rPr lang="de-DE" dirty="0"/>
              <a:t>Zu den Maßnahmen für dieses Ziel können folgende gehören:</a:t>
            </a:r>
          </a:p>
          <a:p>
            <a:pPr marL="342900" indent="-342900">
              <a:buFont typeface="Arial" panose="020B0604020202020204" pitchFamily="34" charset="0"/>
              <a:buChar char="•"/>
            </a:pPr>
            <a:r>
              <a:rPr lang="de-DE" dirty="0"/>
              <a:t>Legen Sie realistische Arbeitszeiten fest, damit die Mitarbeiter nach der Arbeit abschalten können.</a:t>
            </a:r>
          </a:p>
          <a:p>
            <a:pPr marL="342900" indent="-342900">
              <a:buFont typeface="Arial" panose="020B0604020202020204" pitchFamily="34" charset="0"/>
              <a:buChar char="•"/>
            </a:pPr>
            <a:r>
              <a:rPr lang="de-DE" dirty="0"/>
              <a:t>Stellen Sie sicher, dass Ziele und Fristen realistisch sind, um den Stress unter den Arbeitnehmenden zu reduzieren und das Risiko langer Arbeitszeiten zu verringern.</a:t>
            </a:r>
          </a:p>
          <a:p>
            <a:pPr marL="342900" indent="-342900">
              <a:buFont typeface="Arial" panose="020B0604020202020204" pitchFamily="34" charset="0"/>
              <a:buChar char="•"/>
            </a:pPr>
            <a:r>
              <a:rPr lang="de-DE" dirty="0"/>
              <a:t>Erstellen Sie digitale Wellness-Ressourcen und Informationspakete, die für alle Mitarbeiter leicht zugänglich sind.</a:t>
            </a:r>
          </a:p>
          <a:p>
            <a:pPr marL="342900" indent="-342900">
              <a:buFont typeface="Arial" panose="020B0604020202020204" pitchFamily="34" charset="0"/>
              <a:buChar char="•"/>
            </a:pPr>
            <a:r>
              <a:rPr lang="de-DE" dirty="0"/>
              <a:t>Vermeiden Sie es, während der Mittagspause E-Mails zu verschicken, damit die Angestellten eine Pause von ihrem Schreibtisch aus machen können.</a:t>
            </a:r>
          </a:p>
          <a:p>
            <a:pPr marL="342900" indent="-342900">
              <a:buFont typeface="Arial" panose="020B0604020202020204" pitchFamily="34" charset="0"/>
              <a:buChar char="•"/>
            </a:pPr>
            <a:r>
              <a:rPr lang="de-DE" dirty="0"/>
              <a:t>Verbieten Sie E-Mails/Telefonanrufe zwischen bestimmten Uhrzeiten, damit die Angestellten nicht ständig an ihren Handys kleben.</a:t>
            </a:r>
            <a:endParaRPr lang="en-IE" sz="2400" dirty="0">
              <a:latin typeface="Calibri" panose="020F0502020204030204" pitchFamily="34" charset="0"/>
              <a:ea typeface="Calibri" panose="020F0502020204030204" pitchFamily="34" charset="0"/>
            </a:endParaRPr>
          </a:p>
          <a:p>
            <a:endParaRPr lang="en-IE" dirty="0"/>
          </a:p>
        </p:txBody>
      </p:sp>
      <p:sp>
        <p:nvSpPr>
          <p:cNvPr id="5" name="Text Placeholder 4">
            <a:extLst>
              <a:ext uri="{FF2B5EF4-FFF2-40B4-BE49-F238E27FC236}">
                <a16:creationId xmlns:a16="http://schemas.microsoft.com/office/drawing/2014/main" id="{509C3C86-9916-68A9-9AC1-466E282AF58A}"/>
              </a:ext>
            </a:extLst>
          </p:cNvPr>
          <p:cNvSpPr>
            <a:spLocks noGrp="1"/>
          </p:cNvSpPr>
          <p:nvPr>
            <p:ph type="body" sz="quarter" idx="16"/>
          </p:nvPr>
        </p:nvSpPr>
        <p:spPr>
          <a:xfrm>
            <a:off x="734714" y="642972"/>
            <a:ext cx="10808102" cy="776253"/>
          </a:xfrm>
        </p:spPr>
        <p:txBody>
          <a:bodyPr>
            <a:normAutofit/>
          </a:bodyPr>
          <a:lstStyle/>
          <a:p>
            <a:r>
              <a:rPr lang="en-IE" dirty="0" err="1"/>
              <a:t>Beispiel</a:t>
            </a:r>
            <a:r>
              <a:rPr lang="en-IE" dirty="0"/>
              <a:t> für </a:t>
            </a:r>
            <a:r>
              <a:rPr lang="en-IE" dirty="0" err="1"/>
              <a:t>ein</a:t>
            </a:r>
            <a:r>
              <a:rPr lang="en-IE" dirty="0"/>
              <a:t> </a:t>
            </a:r>
            <a:r>
              <a:rPr lang="en-IE" dirty="0" err="1"/>
              <a:t>Ziel</a:t>
            </a:r>
            <a:endParaRPr lang="en-IE" dirty="0"/>
          </a:p>
        </p:txBody>
      </p:sp>
    </p:spTree>
    <p:extLst>
      <p:ext uri="{BB962C8B-B14F-4D97-AF65-F5344CB8AC3E}">
        <p14:creationId xmlns:p14="http://schemas.microsoft.com/office/powerpoint/2010/main" val="1339385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3EBA7-5407-55A5-887D-7A773FE08B54}"/>
              </a:ext>
            </a:extLst>
          </p:cNvPr>
          <p:cNvSpPr>
            <a:spLocks noGrp="1"/>
          </p:cNvSpPr>
          <p:nvPr>
            <p:ph type="body" sz="quarter" idx="18"/>
          </p:nvPr>
        </p:nvSpPr>
        <p:spPr/>
        <p:txBody>
          <a:bodyPr>
            <a:normAutofit lnSpcReduction="10000"/>
          </a:bodyPr>
          <a:lstStyle/>
          <a:p>
            <a:r>
              <a:rPr lang="en-IE" sz="2400" dirty="0">
                <a:effectLst/>
                <a:latin typeface="Calibri" panose="020F0502020204030204" pitchFamily="34" charset="0"/>
                <a:ea typeface="Calibri" panose="020F0502020204030204" pitchFamily="34" charset="0"/>
              </a:rPr>
              <a:t> “</a:t>
            </a:r>
            <a:r>
              <a:rPr lang="de-DE" sz="2400" dirty="0">
                <a:effectLst/>
                <a:latin typeface="Calibri" panose="020F0502020204030204" pitchFamily="34" charset="0"/>
                <a:ea typeface="Calibri" panose="020F0502020204030204" pitchFamily="34" charset="0"/>
              </a:rPr>
              <a:t>Beratung und Unterstützung für Angestellte, die sich aufgrund von Problemen mit dem digitalen Wohlbefinden ausgebrannt oder gestresst fühlen.“</a:t>
            </a:r>
          </a:p>
          <a:p>
            <a:r>
              <a:rPr lang="de-DE" sz="2400" dirty="0">
                <a:effectLst/>
                <a:latin typeface="Calibri" panose="020F0502020204030204" pitchFamily="34" charset="0"/>
                <a:ea typeface="Calibri" panose="020F0502020204030204" pitchFamily="34" charset="0"/>
              </a:rPr>
              <a:t>Zu den Maßnahmen für dieses Ziel können folgende gehören:</a:t>
            </a:r>
          </a:p>
          <a:p>
            <a:r>
              <a:rPr lang="de-DE" sz="2400" dirty="0">
                <a:effectLst/>
                <a:latin typeface="Calibri" panose="020F0502020204030204" pitchFamily="34" charset="0"/>
                <a:ea typeface="Calibri" panose="020F0502020204030204" pitchFamily="34" charset="0"/>
              </a:rPr>
              <a:t>Sorgen Sie für eine offene Kommunikation und regelmäßige Team- bzw. Einzelgespräche, damit die Angestellten sagen können, wie es ihnen geht.</a:t>
            </a:r>
          </a:p>
          <a:p>
            <a:r>
              <a:rPr lang="de-DE" sz="2400" dirty="0">
                <a:effectLst/>
                <a:latin typeface="Calibri" panose="020F0502020204030204" pitchFamily="34" charset="0"/>
                <a:ea typeface="Calibri" panose="020F0502020204030204" pitchFamily="34" charset="0"/>
              </a:rPr>
              <a:t>Setzen Sie sich mit der Personalabteilung in Verbindung oder überlegen Sie, ob Sie einen Botschafter für digitales Wohlbefinden in Ihrem Team ernennen, an den sich die Mitarbeitenden vertrauensvoll mit ihren Anliegen wenden können.</a:t>
            </a:r>
          </a:p>
          <a:p>
            <a:r>
              <a:rPr lang="de-DE" sz="2400" dirty="0">
                <a:effectLst/>
                <a:latin typeface="Calibri" panose="020F0502020204030204" pitchFamily="34" charset="0"/>
                <a:ea typeface="Calibri" panose="020F0502020204030204" pitchFamily="34" charset="0"/>
              </a:rPr>
              <a:t>Bieten Sie Ihren Mitarbeitern stressreduzierende Aktivitäten wie Yoga oder Spaziergänge in der Mittagspause an, damit sie sich entspannen und eine Pause von der Technik einlegen können.</a:t>
            </a:r>
          </a:p>
          <a:p>
            <a:endParaRPr lang="de-DE" sz="2400" dirty="0">
              <a:effectLst/>
              <a:latin typeface="Calibri" panose="020F0502020204030204" pitchFamily="34" charset="0"/>
              <a:ea typeface="Calibri" panose="020F0502020204030204" pitchFamily="34" charset="0"/>
            </a:endParaRPr>
          </a:p>
          <a:p>
            <a:endParaRPr lang="de-DE" sz="2400" dirty="0">
              <a:effectLst/>
              <a:latin typeface="Calibri" panose="020F0502020204030204" pitchFamily="34" charset="0"/>
              <a:ea typeface="Calibri" panose="020F0502020204030204" pitchFamily="34" charset="0"/>
            </a:endParaRPr>
          </a:p>
          <a:p>
            <a:endParaRPr lang="en-IE" sz="2400" dirty="0">
              <a:latin typeface="Calibri" panose="020F0502020204030204" pitchFamily="34" charset="0"/>
              <a:ea typeface="Calibri" panose="020F0502020204030204" pitchFamily="34" charset="0"/>
            </a:endParaRPr>
          </a:p>
          <a:p>
            <a:endParaRPr lang="en-IE" dirty="0"/>
          </a:p>
        </p:txBody>
      </p:sp>
      <p:sp>
        <p:nvSpPr>
          <p:cNvPr id="5" name="Text Placeholder 4">
            <a:extLst>
              <a:ext uri="{FF2B5EF4-FFF2-40B4-BE49-F238E27FC236}">
                <a16:creationId xmlns:a16="http://schemas.microsoft.com/office/drawing/2014/main" id="{509C3C86-9916-68A9-9AC1-466E282AF58A}"/>
              </a:ext>
            </a:extLst>
          </p:cNvPr>
          <p:cNvSpPr>
            <a:spLocks noGrp="1"/>
          </p:cNvSpPr>
          <p:nvPr>
            <p:ph type="body" sz="quarter" idx="16"/>
          </p:nvPr>
        </p:nvSpPr>
        <p:spPr/>
        <p:txBody>
          <a:bodyPr>
            <a:normAutofit lnSpcReduction="10000"/>
          </a:bodyPr>
          <a:lstStyle/>
          <a:p>
            <a:r>
              <a:rPr lang="en-IE" dirty="0" err="1"/>
              <a:t>Beispiel</a:t>
            </a:r>
            <a:r>
              <a:rPr lang="en-IE" dirty="0"/>
              <a:t> für </a:t>
            </a:r>
            <a:r>
              <a:rPr lang="en-IE" dirty="0" err="1"/>
              <a:t>ein</a:t>
            </a:r>
            <a:r>
              <a:rPr lang="en-IE" dirty="0"/>
              <a:t> </a:t>
            </a:r>
            <a:r>
              <a:rPr lang="en-IE" dirty="0" err="1"/>
              <a:t>Ziel</a:t>
            </a:r>
            <a:endParaRPr lang="en-IE" dirty="0"/>
          </a:p>
        </p:txBody>
      </p:sp>
    </p:spTree>
    <p:extLst>
      <p:ext uri="{BB962C8B-B14F-4D97-AF65-F5344CB8AC3E}">
        <p14:creationId xmlns:p14="http://schemas.microsoft.com/office/powerpoint/2010/main" val="1429179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47156169-C44B-4006-8431-95E7920B003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C30716B7-E763-2790-BBB6-58D6D87E7639}"/>
              </a:ext>
            </a:extLst>
          </p:cNvPr>
          <p:cNvSpPr>
            <a:spLocks noGrp="1"/>
          </p:cNvSpPr>
          <p:nvPr>
            <p:ph type="body" sz="quarter" idx="18"/>
          </p:nvPr>
        </p:nvSpPr>
        <p:spPr>
          <a:xfrm>
            <a:off x="1463723" y="1859843"/>
            <a:ext cx="5316499" cy="4525954"/>
          </a:xfrm>
        </p:spPr>
        <p:txBody>
          <a:bodyPr>
            <a:normAutofit fontScale="92500"/>
          </a:bodyPr>
          <a:lstStyle/>
          <a:p>
            <a:r>
              <a:rPr lang="de-DE" dirty="0">
                <a:effectLst/>
                <a:latin typeface="Calibri" panose="020F0502020204030204" pitchFamily="34" charset="0"/>
                <a:ea typeface="Calibri" panose="020F0502020204030204" pitchFamily="34" charset="0"/>
              </a:rPr>
              <a:t>Alle Angestellten sollten über die Richtlinien und Verfahren zum Wohlbefinden sowie über die ihnen zur Verfügung stehenden Ressourcen informiert werden. Die Richtlinien und Verfahren sollten bei der Einarbeitung neuer Mitarbeitenden ausgehändigt und besprochen werden. </a:t>
            </a:r>
          </a:p>
          <a:p>
            <a:r>
              <a:rPr lang="de-DE" dirty="0">
                <a:effectLst/>
                <a:latin typeface="Calibri" panose="020F0502020204030204" pitchFamily="34" charset="0"/>
                <a:ea typeface="Calibri" panose="020F0502020204030204" pitchFamily="34" charset="0"/>
              </a:rPr>
              <a:t>Sie sollten bei Bedarf regelmäßig aktualisiert werden, und alle neuen Änderungen sollten per E-Mail an alle Angestellten weitergeleitet werden. Sie sollten regelmäßig an die Richtlinien und Verfahren erinnert werden und über ein gemeinsames Laufwerk leicht zugänglich sein.</a:t>
            </a:r>
            <a:endParaRPr lang="en-IE" dirty="0"/>
          </a:p>
        </p:txBody>
      </p:sp>
      <p:sp>
        <p:nvSpPr>
          <p:cNvPr id="5" name="Text Placeholder 4">
            <a:extLst>
              <a:ext uri="{FF2B5EF4-FFF2-40B4-BE49-F238E27FC236}">
                <a16:creationId xmlns:a16="http://schemas.microsoft.com/office/drawing/2014/main" id="{C80868CD-427D-F0E5-94A3-D9D10ECBB39E}"/>
              </a:ext>
            </a:extLst>
          </p:cNvPr>
          <p:cNvSpPr>
            <a:spLocks noGrp="1"/>
          </p:cNvSpPr>
          <p:nvPr>
            <p:ph type="body" sz="quarter" idx="16"/>
          </p:nvPr>
        </p:nvSpPr>
        <p:spPr>
          <a:xfrm>
            <a:off x="1379575" y="682112"/>
            <a:ext cx="5316500" cy="582221"/>
          </a:xfrm>
        </p:spPr>
        <p:txBody>
          <a:bodyPr>
            <a:normAutofit fontScale="77500" lnSpcReduction="20000"/>
          </a:bodyPr>
          <a:lstStyle/>
          <a:p>
            <a:r>
              <a:rPr lang="en-IE" dirty="0"/>
              <a:t>Schritt 4. </a:t>
            </a:r>
            <a:r>
              <a:rPr lang="en-IE" dirty="0" err="1"/>
              <a:t>Effektive</a:t>
            </a:r>
            <a:r>
              <a:rPr lang="en-IE" dirty="0"/>
              <a:t> </a:t>
            </a:r>
            <a:r>
              <a:rPr lang="en-IE" dirty="0" err="1"/>
              <a:t>Kommunikation</a:t>
            </a:r>
            <a:endParaRPr lang="en-IE" dirty="0"/>
          </a:p>
        </p:txBody>
      </p:sp>
    </p:spTree>
    <p:extLst>
      <p:ext uri="{BB962C8B-B14F-4D97-AF65-F5344CB8AC3E}">
        <p14:creationId xmlns:p14="http://schemas.microsoft.com/office/powerpoint/2010/main" val="210102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859842"/>
            <a:ext cx="5579853" cy="4998157"/>
          </a:xfrm>
        </p:spPr>
        <p:txBody>
          <a:bodyPr>
            <a:normAutofit lnSpcReduction="10000"/>
          </a:bodyPr>
          <a:lstStyle/>
          <a:p>
            <a:r>
              <a:rPr lang="en-GB" sz="2200" dirty="0"/>
              <a:t>In diesen Modulen haben wir festgestellt, dass es viele Möglichkeiten gibt, wie sich die digitale Technologie auf die geistige und körperliche Gesundheit der </a:t>
            </a:r>
            <a:r>
              <a:rPr lang="en-GB" sz="2200" dirty="0" err="1"/>
              <a:t>Arbeitnehmer:innen</a:t>
            </a:r>
            <a:r>
              <a:rPr lang="en-GB" sz="2200" dirty="0"/>
              <a:t> auswirken kann. </a:t>
            </a:r>
          </a:p>
          <a:p>
            <a:r>
              <a:rPr lang="en-GB" sz="2200" dirty="0"/>
              <a:t>Die gute Nachricht ist, dass Sie </a:t>
            </a:r>
            <a:r>
              <a:rPr lang="en-GB" sz="2200" dirty="0" err="1"/>
              <a:t>als</a:t>
            </a:r>
            <a:r>
              <a:rPr lang="en-GB" sz="2200" dirty="0"/>
              <a:t> </a:t>
            </a:r>
            <a:r>
              <a:rPr lang="en-GB" sz="2200" dirty="0" err="1"/>
              <a:t>Manager:in</a:t>
            </a:r>
            <a:r>
              <a:rPr lang="en-GB" sz="2200" dirty="0"/>
              <a:t> </a:t>
            </a:r>
            <a:r>
              <a:rPr lang="en-GB" sz="2200" dirty="0" err="1"/>
              <a:t>Ihre</a:t>
            </a:r>
            <a:r>
              <a:rPr lang="en-GB" sz="2200" dirty="0"/>
              <a:t> </a:t>
            </a:r>
            <a:r>
              <a:rPr lang="en-GB" sz="2200" dirty="0" err="1"/>
              <a:t>Angestellten</a:t>
            </a:r>
            <a:r>
              <a:rPr lang="en-GB" sz="2200" dirty="0"/>
              <a:t> einige Empfehlungen geben und versuchen können, sie so gesund wie möglich zu machen.</a:t>
            </a:r>
          </a:p>
          <a:p>
            <a:r>
              <a:rPr lang="en-GB" sz="2200" dirty="0"/>
              <a:t>Im weiteren Verlauf dieses Themas werden wir uns mit einigen Möglichkeiten befassen, wie Sie </a:t>
            </a:r>
            <a:r>
              <a:rPr lang="en-GB" sz="2200" dirty="0" err="1"/>
              <a:t>Ihre</a:t>
            </a:r>
            <a:r>
              <a:rPr lang="en-GB" sz="2200" dirty="0"/>
              <a:t> </a:t>
            </a:r>
            <a:r>
              <a:rPr lang="en-GB" sz="2200" dirty="0" err="1"/>
              <a:t>Arbeitnehmer:innen</a:t>
            </a:r>
            <a:r>
              <a:rPr lang="en-GB" sz="2200" dirty="0"/>
              <a:t> unterstützen und ihnen helfen können, um sicherzustellen, dass sie selbst nicht die negativen Auswirkungen einer digitalen Arbeitsbelastung zu spüren bekommen.</a:t>
            </a:r>
          </a:p>
          <a:p>
            <a:endParaRPr lang="en-GB" sz="2200" dirty="0"/>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64830" y="228601"/>
            <a:ext cx="5264570" cy="1165424"/>
          </a:xfrm>
        </p:spPr>
        <p:txBody>
          <a:bodyPr>
            <a:normAutofit/>
          </a:bodyPr>
          <a:lstStyle/>
          <a:p>
            <a:r>
              <a:rPr lang="en-GB" sz="2800" dirty="0"/>
              <a:t>Können Sie die Arbeitsbelastung </a:t>
            </a:r>
            <a:r>
              <a:rPr lang="en-GB" sz="2800" dirty="0" err="1"/>
              <a:t>eines</a:t>
            </a:r>
            <a:r>
              <a:rPr lang="en-GB" sz="2800" dirty="0"/>
              <a:t> </a:t>
            </a:r>
            <a:r>
              <a:rPr lang="en-GB" sz="2800" dirty="0" err="1"/>
              <a:t>Angestellten</a:t>
            </a:r>
            <a:r>
              <a:rPr lang="en-GB" sz="2800" dirty="0"/>
              <a:t> verbessern?</a:t>
            </a:r>
          </a:p>
          <a:p>
            <a:endParaRPr lang="en-GB" dirty="0"/>
          </a:p>
        </p:txBody>
      </p:sp>
      <p:pic>
        <p:nvPicPr>
          <p:cNvPr id="7" name="Picture Placeholder 6">
            <a:extLst>
              <a:ext uri="{FF2B5EF4-FFF2-40B4-BE49-F238E27FC236}">
                <a16:creationId xmlns:a16="http://schemas.microsoft.com/office/drawing/2014/main" id="{60FDC051-ED4A-7B84-7F8D-1BD0295AC0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748715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0475FDF-2A24-F3FE-E62C-A9372337E8C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7" name="Text Placeholder 6">
            <a:extLst>
              <a:ext uri="{FF2B5EF4-FFF2-40B4-BE49-F238E27FC236}">
                <a16:creationId xmlns:a16="http://schemas.microsoft.com/office/drawing/2014/main" id="{9B3B835E-2719-B266-3F5A-2A3B0D99AB0B}"/>
              </a:ext>
            </a:extLst>
          </p:cNvPr>
          <p:cNvSpPr>
            <a:spLocks noGrp="1"/>
          </p:cNvSpPr>
          <p:nvPr>
            <p:ph type="body" sz="quarter" idx="18"/>
          </p:nvPr>
        </p:nvSpPr>
        <p:spPr>
          <a:xfrm>
            <a:off x="1379575" y="1859842"/>
            <a:ext cx="5358681" cy="4998157"/>
          </a:xfrm>
        </p:spPr>
        <p:txBody>
          <a:bodyPr>
            <a:normAutofit fontScale="92500" lnSpcReduction="10000"/>
          </a:bodyPr>
          <a:lstStyle/>
          <a:p>
            <a:r>
              <a:rPr lang="de-DE" sz="2200" dirty="0">
                <a:effectLst/>
                <a:latin typeface="Calibri" panose="020F0502020204030204" pitchFamily="34" charset="0"/>
                <a:ea typeface="Calibri" panose="020F0502020204030204" pitchFamily="34" charset="0"/>
              </a:rPr>
              <a:t>Stellen Sie sicher, dass Sie die Richtlinien und Verfahren kontinuierlich überprüfen und überwachen. Messen Sie außerdem den Erfolg dieser Maßnahmen und bestimmen Sie, ob Änderungen erforderlich sind. </a:t>
            </a:r>
          </a:p>
          <a:p>
            <a:r>
              <a:rPr lang="de-DE" sz="2200" dirty="0">
                <a:effectLst/>
                <a:latin typeface="Calibri" panose="020F0502020204030204" pitchFamily="34" charset="0"/>
                <a:ea typeface="Calibri" panose="020F0502020204030204" pitchFamily="34" charset="0"/>
              </a:rPr>
              <a:t>Die Angestellten sollten sich auch ihrer Verantwortung bewusst sein, wenn es darum geht, sicherzustellen, dass die Maßnahmen für ihre eigene Gesundheit und ihr Wohlbefinden umgesetzt werden. </a:t>
            </a:r>
          </a:p>
          <a:p>
            <a:r>
              <a:rPr lang="de-DE" sz="2200" dirty="0">
                <a:effectLst/>
                <a:latin typeface="Calibri" panose="020F0502020204030204" pitchFamily="34" charset="0"/>
                <a:ea typeface="Calibri" panose="020F0502020204030204" pitchFamily="34" charset="0"/>
              </a:rPr>
              <a:t>Wenn ein Angestellter beispielsweise Bedenken hat, dass er länger arbeitet als vorgesehen, sollte er sich an seinen Vorgesetzten oder die Personalabteilung wenden, um herauszufinden, wie die Richtlinien und Verfahren genutzt oder aktualisiert werden können, um dieses Problem, das zu Stress oder Burnout führen könnte, zu verhindern.</a:t>
            </a:r>
          </a:p>
          <a:p>
            <a:endParaRPr lang="de-DE" sz="2200" dirty="0">
              <a:effectLst/>
              <a:latin typeface="Calibri" panose="020F0502020204030204" pitchFamily="34" charset="0"/>
              <a:ea typeface="Calibri" panose="020F0502020204030204" pitchFamily="34" charset="0"/>
            </a:endParaRPr>
          </a:p>
        </p:txBody>
      </p:sp>
      <p:sp>
        <p:nvSpPr>
          <p:cNvPr id="6" name="Text Placeholder 5">
            <a:extLst>
              <a:ext uri="{FF2B5EF4-FFF2-40B4-BE49-F238E27FC236}">
                <a16:creationId xmlns:a16="http://schemas.microsoft.com/office/drawing/2014/main" id="{955F605B-9878-6D9E-937D-EB03783C0B78}"/>
              </a:ext>
            </a:extLst>
          </p:cNvPr>
          <p:cNvSpPr>
            <a:spLocks noGrp="1"/>
          </p:cNvSpPr>
          <p:nvPr>
            <p:ph type="body" sz="quarter" idx="16"/>
          </p:nvPr>
        </p:nvSpPr>
        <p:spPr>
          <a:xfrm>
            <a:off x="1379575" y="535155"/>
            <a:ext cx="4931330" cy="1032388"/>
          </a:xfrm>
        </p:spPr>
        <p:txBody>
          <a:bodyPr>
            <a:normAutofit lnSpcReduction="10000"/>
          </a:bodyPr>
          <a:lstStyle/>
          <a:p>
            <a:r>
              <a:rPr lang="en-IE" dirty="0"/>
              <a:t>Schritt 5. </a:t>
            </a:r>
            <a:r>
              <a:rPr lang="en-IE" sz="3600" dirty="0" err="1"/>
              <a:t>Bewertung</a:t>
            </a:r>
            <a:r>
              <a:rPr lang="en-IE" sz="3600" dirty="0"/>
              <a:t> und </a:t>
            </a:r>
            <a:r>
              <a:rPr lang="en-IE" sz="3600" dirty="0" err="1"/>
              <a:t>Überwachung</a:t>
            </a:r>
            <a:endParaRPr lang="en-IE" sz="3600" dirty="0"/>
          </a:p>
          <a:p>
            <a:endParaRPr lang="en-IE" dirty="0"/>
          </a:p>
        </p:txBody>
      </p:sp>
    </p:spTree>
    <p:extLst>
      <p:ext uri="{BB962C8B-B14F-4D97-AF65-F5344CB8AC3E}">
        <p14:creationId xmlns:p14="http://schemas.microsoft.com/office/powerpoint/2010/main" val="3381845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EF31EE-3484-4FEB-8EE5-54392957D611}"/>
              </a:ext>
            </a:extLst>
          </p:cNvPr>
          <p:cNvSpPr/>
          <p:nvPr/>
        </p:nvSpPr>
        <p:spPr>
          <a:xfrm>
            <a:off x="-1" y="4452730"/>
            <a:ext cx="12192001" cy="2405270"/>
          </a:xfrm>
          <a:prstGeom prst="rect">
            <a:avLst/>
          </a:prstGeom>
          <a:solidFill>
            <a:srgbClr val="16A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6">
            <a:extLst>
              <a:ext uri="{FF2B5EF4-FFF2-40B4-BE49-F238E27FC236}">
                <a16:creationId xmlns:a16="http://schemas.microsoft.com/office/drawing/2014/main" id="{DEA362FB-90E4-486A-98E8-142E3A088EE9}"/>
              </a:ext>
            </a:extLst>
          </p:cNvPr>
          <p:cNvSpPr>
            <a:spLocks noGrp="1"/>
          </p:cNvSpPr>
          <p:nvPr>
            <p:ph type="body" sz="quarter" idx="16"/>
          </p:nvPr>
        </p:nvSpPr>
        <p:spPr>
          <a:xfrm>
            <a:off x="2149154" y="642973"/>
            <a:ext cx="4235894" cy="582221"/>
          </a:xfrm>
        </p:spPr>
        <p:txBody>
          <a:bodyPr>
            <a:normAutofit fontScale="85000" lnSpcReduction="20000"/>
          </a:bodyPr>
          <a:lstStyle/>
          <a:p>
            <a:r>
              <a:rPr lang="en-IE" dirty="0"/>
              <a:t>Ende von Modul 4</a:t>
            </a:r>
          </a:p>
        </p:txBody>
      </p:sp>
      <p:sp>
        <p:nvSpPr>
          <p:cNvPr id="9" name="TextBox 8">
            <a:extLst>
              <a:ext uri="{FF2B5EF4-FFF2-40B4-BE49-F238E27FC236}">
                <a16:creationId xmlns:a16="http://schemas.microsoft.com/office/drawing/2014/main" id="{10433A1B-DE92-49AF-A963-3B2005D77BDC}"/>
              </a:ext>
            </a:extLst>
          </p:cNvPr>
          <p:cNvSpPr txBox="1"/>
          <p:nvPr/>
        </p:nvSpPr>
        <p:spPr>
          <a:xfrm>
            <a:off x="225049" y="934634"/>
            <a:ext cx="7185991" cy="6463308"/>
          </a:xfrm>
          <a:prstGeom prst="rect">
            <a:avLst/>
          </a:prstGeom>
          <a:noFill/>
        </p:spPr>
        <p:txBody>
          <a:bodyPr wrap="square" rtlCol="0">
            <a:spAutoFit/>
          </a:bodyPr>
          <a:lstStyle/>
          <a:p>
            <a:r>
              <a:rPr lang="de-DE" sz="2400" dirty="0">
                <a:solidFill>
                  <a:schemeClr val="bg1"/>
                </a:solidFill>
              </a:rPr>
              <a:t>Vielen Dank, dass Sie die Module gelesen haben.</a:t>
            </a:r>
          </a:p>
          <a:p>
            <a:endParaRPr lang="de-DE" sz="2400" dirty="0">
              <a:solidFill>
                <a:schemeClr val="bg1"/>
              </a:solidFill>
            </a:endParaRPr>
          </a:p>
          <a:p>
            <a:r>
              <a:rPr lang="de-DE" sz="2400" dirty="0">
                <a:solidFill>
                  <a:schemeClr val="bg1"/>
                </a:solidFill>
              </a:rPr>
              <a:t>Wenn Sie mehr über das Projekt Digital Crossroads erfahren möchten, finden Sie weitere Informationen auf unserer Website:</a:t>
            </a:r>
            <a:endParaRPr lang="en-IE"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www.digitalcrossroads.eu</a:t>
            </a:r>
            <a:endParaRPr lang="en-US" sz="2400" dirty="0">
              <a:solidFill>
                <a:schemeClr val="bg1"/>
              </a:solidFill>
            </a:endParaRPr>
          </a:p>
          <a:p>
            <a:endParaRPr lang="en-US" dirty="0"/>
          </a:p>
          <a:p>
            <a:endParaRPr lang="en-US" sz="2400" dirty="0">
              <a:solidFill>
                <a:schemeClr val="bg1"/>
              </a:solidFill>
            </a:endParaRPr>
          </a:p>
          <a:p>
            <a:r>
              <a:rPr lang="de-DE" sz="2400" dirty="0">
                <a:solidFill>
                  <a:schemeClr val="bg1"/>
                </a:solidFill>
              </a:rPr>
              <a:t>Sie können das Projekt auch über die sozialen Medien verfolgen</a:t>
            </a:r>
            <a:r>
              <a:rPr lang="en-US" sz="2400" dirty="0">
                <a:solidFill>
                  <a:schemeClr val="bg1"/>
                </a:solidFill>
              </a:rPr>
              <a:t>:</a:t>
            </a:r>
          </a:p>
          <a:p>
            <a:r>
              <a:rPr lang="en-US" sz="2400" dirty="0">
                <a:solidFill>
                  <a:schemeClr val="bg1"/>
                </a:solidFill>
              </a:rPr>
              <a:t>LinkedIn: </a:t>
            </a:r>
          </a:p>
          <a:p>
            <a:r>
              <a:rPr lang="en-US" sz="2400" dirty="0">
                <a:solidFill>
                  <a:schemeClr val="bg1"/>
                </a:solidFill>
                <a:hlinkClick r:id="rId3">
                  <a:extLst>
                    <a:ext uri="{A12FA001-AC4F-418D-AE19-62706E023703}">
                      <ahyp:hlinkClr xmlns:ahyp="http://schemas.microsoft.com/office/drawing/2018/hyperlinkcolor" val="tx"/>
                    </a:ext>
                  </a:extLst>
                </a:hlinkClick>
              </a:rPr>
              <a:t>www.linkedin.com/company/digital-crossroads-programme</a:t>
            </a:r>
            <a:endParaRPr lang="en-US" sz="2400" dirty="0">
              <a:solidFill>
                <a:schemeClr val="bg1"/>
              </a:solidFill>
            </a:endParaRPr>
          </a:p>
          <a:p>
            <a:endParaRPr lang="en-US" sz="2400" dirty="0">
              <a:solidFill>
                <a:schemeClr val="bg1"/>
              </a:solidFill>
            </a:endParaRPr>
          </a:p>
          <a:p>
            <a:r>
              <a:rPr lang="en-US" sz="2400" dirty="0">
                <a:solidFill>
                  <a:schemeClr val="bg1"/>
                </a:solidFill>
              </a:rPr>
              <a:t>Facebook: </a:t>
            </a:r>
            <a:r>
              <a:rPr lang="en-US" sz="2400" dirty="0">
                <a:solidFill>
                  <a:schemeClr val="bg1"/>
                </a:solidFill>
                <a:hlinkClick r:id="rId4">
                  <a:extLst>
                    <a:ext uri="{A12FA001-AC4F-418D-AE19-62706E023703}">
                      <ahyp:hlinkClr xmlns:ahyp="http://schemas.microsoft.com/office/drawing/2018/hyperlinkcolor" val="tx"/>
                    </a:ext>
                  </a:extLst>
                </a:hlinkClick>
              </a:rPr>
              <a:t>www.facebook.com/DigitalCrossroadsEUProgramme</a:t>
            </a:r>
            <a:endParaRPr lang="en-US" sz="2400" dirty="0">
              <a:solidFill>
                <a:schemeClr val="bg1"/>
              </a:solidFill>
            </a:endParaRPr>
          </a:p>
          <a:p>
            <a:endParaRPr lang="en-IE" dirty="0"/>
          </a:p>
          <a:p>
            <a:endParaRPr lang="en-IE" dirty="0"/>
          </a:p>
        </p:txBody>
      </p:sp>
    </p:spTree>
    <p:extLst>
      <p:ext uri="{BB962C8B-B14F-4D97-AF65-F5344CB8AC3E}">
        <p14:creationId xmlns:p14="http://schemas.microsoft.com/office/powerpoint/2010/main" val="4169825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5E7861-4D66-C163-8D48-A5278C7BAE9C}"/>
              </a:ext>
            </a:extLst>
          </p:cNvPr>
          <p:cNvSpPr>
            <a:spLocks noGrp="1"/>
          </p:cNvSpPr>
          <p:nvPr>
            <p:ph type="body" sz="quarter" idx="19"/>
          </p:nvPr>
        </p:nvSpPr>
        <p:spPr>
          <a:xfrm>
            <a:off x="60293" y="2167912"/>
            <a:ext cx="4234070" cy="5062228"/>
          </a:xfrm>
        </p:spPr>
        <p:txBody>
          <a:bodyPr>
            <a:normAutofit fontScale="62500" lnSpcReduction="20000"/>
          </a:bodyPr>
          <a:lstStyle/>
          <a:p>
            <a:r>
              <a:rPr lang="de-DE" sz="2800" dirty="0">
                <a:solidFill>
                  <a:schemeClr val="bg1"/>
                </a:solidFill>
              </a:rPr>
              <a:t>Wir danken Ihnen, dass Sie die Module durchgelesen haben und hoffen, dass sie Ihnen gefallen haben.</a:t>
            </a:r>
          </a:p>
          <a:p>
            <a:endParaRPr lang="de-DE" sz="2800" dirty="0">
              <a:solidFill>
                <a:schemeClr val="bg1"/>
              </a:solidFill>
            </a:endParaRPr>
          </a:p>
          <a:p>
            <a:r>
              <a:rPr lang="de-DE" sz="2800" dirty="0">
                <a:solidFill>
                  <a:schemeClr val="bg1"/>
                </a:solidFill>
              </a:rPr>
              <a:t>Wenn Sie mehr über das Projekt Digital Crossroads erfahren möchten, finden Sie weitere Informationen auf unserer Website:</a:t>
            </a:r>
          </a:p>
          <a:p>
            <a:r>
              <a:rPr lang="en-US" sz="2800" dirty="0">
                <a:solidFill>
                  <a:schemeClr val="bg1"/>
                </a:solidFill>
                <a:hlinkClick r:id="rId2">
                  <a:extLst>
                    <a:ext uri="{A12FA001-AC4F-418D-AE19-62706E023703}">
                      <ahyp:hlinkClr xmlns:ahyp="http://schemas.microsoft.com/office/drawing/2018/hyperlinkcolor" val="tx"/>
                    </a:ext>
                  </a:extLst>
                </a:hlinkClick>
              </a:rPr>
              <a:t>www.digitalcrossroads.eu</a:t>
            </a:r>
            <a:endParaRPr lang="en-US" sz="2800" dirty="0">
              <a:solidFill>
                <a:schemeClr val="bg1"/>
              </a:solidFill>
            </a:endParaRPr>
          </a:p>
          <a:p>
            <a:endParaRPr lang="en-US" sz="2800" dirty="0">
              <a:solidFill>
                <a:schemeClr val="bg1"/>
              </a:solidFill>
            </a:endParaRPr>
          </a:p>
          <a:p>
            <a:r>
              <a:rPr lang="de-DE" sz="2800" dirty="0">
                <a:solidFill>
                  <a:schemeClr val="bg1"/>
                </a:solidFill>
              </a:rPr>
              <a:t>Sie können das Projekt auch über die sozialen Medien verfolgen</a:t>
            </a:r>
            <a:r>
              <a:rPr lang="en-US" sz="2800" dirty="0">
                <a:solidFill>
                  <a:schemeClr val="bg1"/>
                </a:solidFill>
              </a:rPr>
              <a:t>:</a:t>
            </a:r>
          </a:p>
          <a:p>
            <a:r>
              <a:rPr lang="en-US" sz="2800" dirty="0">
                <a:solidFill>
                  <a:schemeClr val="bg1"/>
                </a:solidFill>
              </a:rPr>
              <a:t>LinkedIn: </a:t>
            </a:r>
          </a:p>
          <a:p>
            <a:r>
              <a:rPr lang="en-US" sz="2800" dirty="0">
                <a:solidFill>
                  <a:schemeClr val="bg1"/>
                </a:solidFill>
                <a:hlinkClick r:id="rId3">
                  <a:extLst>
                    <a:ext uri="{A12FA001-AC4F-418D-AE19-62706E023703}">
                      <ahyp:hlinkClr xmlns:ahyp="http://schemas.microsoft.com/office/drawing/2018/hyperlinkcolor" val="tx"/>
                    </a:ext>
                  </a:extLst>
                </a:hlinkClick>
              </a:rPr>
              <a:t>www.linkedin.com/company/digital-crossroads-programme</a:t>
            </a:r>
            <a:endParaRPr lang="en-US" sz="2800" dirty="0">
              <a:solidFill>
                <a:schemeClr val="bg1"/>
              </a:solidFill>
            </a:endParaRPr>
          </a:p>
          <a:p>
            <a:endParaRPr lang="en-US" sz="2800" dirty="0">
              <a:solidFill>
                <a:schemeClr val="bg1"/>
              </a:solidFill>
            </a:endParaRPr>
          </a:p>
          <a:p>
            <a:r>
              <a:rPr lang="en-US" sz="2800" dirty="0">
                <a:solidFill>
                  <a:schemeClr val="bg1"/>
                </a:solidFill>
              </a:rPr>
              <a:t>Facebook: </a:t>
            </a:r>
            <a:r>
              <a:rPr lang="en-US" sz="2800" dirty="0">
                <a:solidFill>
                  <a:schemeClr val="bg1"/>
                </a:solidFill>
                <a:hlinkClick r:id="rId4">
                  <a:extLst>
                    <a:ext uri="{A12FA001-AC4F-418D-AE19-62706E023703}">
                      <ahyp:hlinkClr xmlns:ahyp="http://schemas.microsoft.com/office/drawing/2018/hyperlinkcolor" val="tx"/>
                    </a:ext>
                  </a:extLst>
                </a:hlinkClick>
              </a:rPr>
              <a:t>www.facebook.com/DigitalCrossroadsEUProgramme</a:t>
            </a:r>
            <a:endParaRPr lang="en-US" sz="2800" dirty="0">
              <a:solidFill>
                <a:schemeClr val="bg1"/>
              </a:solidFill>
            </a:endParaRPr>
          </a:p>
          <a:p>
            <a:endParaRPr lang="en-US" dirty="0"/>
          </a:p>
          <a:p>
            <a:endParaRPr lang="en-IE" dirty="0"/>
          </a:p>
          <a:p>
            <a:endParaRPr lang="en-IE" dirty="0"/>
          </a:p>
          <a:p>
            <a:endParaRPr lang="en-IE" dirty="0"/>
          </a:p>
        </p:txBody>
      </p:sp>
      <p:sp>
        <p:nvSpPr>
          <p:cNvPr id="5" name="Text Placeholder 4">
            <a:extLst>
              <a:ext uri="{FF2B5EF4-FFF2-40B4-BE49-F238E27FC236}">
                <a16:creationId xmlns:a16="http://schemas.microsoft.com/office/drawing/2014/main" id="{4369FBEB-2B38-6508-7972-8BB547868DBB}"/>
              </a:ext>
            </a:extLst>
          </p:cNvPr>
          <p:cNvSpPr>
            <a:spLocks noGrp="1"/>
          </p:cNvSpPr>
          <p:nvPr>
            <p:ph type="body" sz="quarter" idx="20"/>
          </p:nvPr>
        </p:nvSpPr>
        <p:spPr/>
        <p:txBody>
          <a:bodyPr>
            <a:normAutofit fontScale="62500" lnSpcReduction="20000"/>
          </a:bodyPr>
          <a:lstStyle/>
          <a:p>
            <a:r>
              <a:rPr lang="en-IE" dirty="0"/>
              <a:t>Ende von Modul 4</a:t>
            </a:r>
          </a:p>
          <a:p>
            <a:endParaRPr lang="en-IE" dirty="0"/>
          </a:p>
        </p:txBody>
      </p:sp>
      <p:sp>
        <p:nvSpPr>
          <p:cNvPr id="9" name="Text Placeholder 4">
            <a:extLst>
              <a:ext uri="{FF2B5EF4-FFF2-40B4-BE49-F238E27FC236}">
                <a16:creationId xmlns:a16="http://schemas.microsoft.com/office/drawing/2014/main" id="{FA79D039-102E-A41B-596F-A0D92A66C4A6}"/>
              </a:ext>
            </a:extLst>
          </p:cNvPr>
          <p:cNvSpPr txBox="1">
            <a:spLocks/>
          </p:cNvSpPr>
          <p:nvPr/>
        </p:nvSpPr>
        <p:spPr>
          <a:xfrm>
            <a:off x="8587409" y="2893968"/>
            <a:ext cx="3604591" cy="837258"/>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solidFill>
                  <a:srgbClr val="002060"/>
                </a:solidFill>
              </a:rPr>
              <a:t>Danke</a:t>
            </a:r>
            <a:r>
              <a:rPr lang="en-IE" dirty="0">
                <a:solidFill>
                  <a:srgbClr val="002060"/>
                </a:solidFill>
              </a:rPr>
              <a:t> </a:t>
            </a:r>
            <a:r>
              <a:rPr lang="en-IE" dirty="0" err="1">
                <a:solidFill>
                  <a:srgbClr val="002060"/>
                </a:solidFill>
              </a:rPr>
              <a:t>fürs</a:t>
            </a:r>
            <a:r>
              <a:rPr lang="en-IE" dirty="0">
                <a:solidFill>
                  <a:srgbClr val="002060"/>
                </a:solidFill>
              </a:rPr>
              <a:t> </a:t>
            </a:r>
            <a:r>
              <a:rPr lang="en-IE" dirty="0" err="1">
                <a:solidFill>
                  <a:srgbClr val="002060"/>
                </a:solidFill>
              </a:rPr>
              <a:t>Lesen</a:t>
            </a:r>
            <a:r>
              <a:rPr lang="en-IE" dirty="0">
                <a:solidFill>
                  <a:srgbClr val="002060"/>
                </a:solidFill>
              </a:rPr>
              <a:t>!</a:t>
            </a:r>
          </a:p>
          <a:p>
            <a:endParaRPr lang="en-IE" dirty="0">
              <a:solidFill>
                <a:schemeClr val="tx1">
                  <a:lumMod val="50000"/>
                </a:schemeClr>
              </a:solidFill>
            </a:endParaRPr>
          </a:p>
        </p:txBody>
      </p:sp>
    </p:spTree>
    <p:extLst>
      <p:ext uri="{BB962C8B-B14F-4D97-AF65-F5344CB8AC3E}">
        <p14:creationId xmlns:p14="http://schemas.microsoft.com/office/powerpoint/2010/main" val="219390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5549" y="1846273"/>
            <a:ext cx="5612937" cy="5475235"/>
          </a:xfrm>
        </p:spPr>
        <p:txBody>
          <a:bodyPr>
            <a:normAutofit/>
          </a:bodyPr>
          <a:lstStyle/>
          <a:p>
            <a:r>
              <a:rPr lang="en-GB" sz="2200" dirty="0"/>
              <a:t>Die Work-Life-Balance ist der Schnittpunkt zwischen der Zeit, die wir mit der Arbeit verbringen, und der Zeit, die wir außerhalb der Arbeit verbringen.</a:t>
            </a:r>
          </a:p>
          <a:p>
            <a:r>
              <a:rPr lang="en-GB" sz="2200" dirty="0" err="1"/>
              <a:t>Wenn</a:t>
            </a:r>
            <a:r>
              <a:rPr lang="en-GB" sz="2200" dirty="0"/>
              <a:t> </a:t>
            </a:r>
            <a:r>
              <a:rPr lang="en-GB" sz="2200" dirty="0" err="1"/>
              <a:t>Angestellte</a:t>
            </a:r>
            <a:r>
              <a:rPr lang="en-GB" sz="2200" dirty="0"/>
              <a:t> eine positive Work-Life-Balance haben, kann dies dazu führen:</a:t>
            </a:r>
          </a:p>
          <a:p>
            <a:pPr marL="114300" indent="-342900">
              <a:buFont typeface="Arial" panose="020B0604020202020204" pitchFamily="34" charset="0"/>
              <a:buChar char="•"/>
            </a:pPr>
            <a:r>
              <a:rPr lang="en-US" sz="2200" dirty="0"/>
              <a:t>Geringeres Stressniveau</a:t>
            </a:r>
          </a:p>
          <a:p>
            <a:pPr marL="114300" indent="-342900">
              <a:buFont typeface="Arial" panose="020B0604020202020204" pitchFamily="34" charset="0"/>
              <a:buChar char="•"/>
            </a:pPr>
            <a:r>
              <a:rPr lang="en-US" sz="2200" dirty="0"/>
              <a:t>Geringeres Burnout-Risiko</a:t>
            </a:r>
          </a:p>
          <a:p>
            <a:pPr marL="114300" indent="-342900">
              <a:buFont typeface="Arial" panose="020B0604020202020204" pitchFamily="34" charset="0"/>
              <a:buChar char="•"/>
            </a:pPr>
            <a:r>
              <a:rPr lang="en-US" sz="2200" dirty="0"/>
              <a:t>Ein größeres Wohlbefinden</a:t>
            </a:r>
          </a:p>
          <a:p>
            <a:pPr marL="114300" indent="-342900">
              <a:buFont typeface="Arial" panose="020B0604020202020204" pitchFamily="34" charset="0"/>
              <a:buChar char="•"/>
            </a:pPr>
            <a:r>
              <a:rPr lang="en-US" sz="2200" dirty="0"/>
              <a:t>Geringere Fehlzeiten</a:t>
            </a:r>
          </a:p>
          <a:p>
            <a:pPr marL="114300" indent="-342900">
              <a:buFont typeface="Arial" panose="020B0604020202020204" pitchFamily="34" charset="0"/>
              <a:buChar char="•"/>
            </a:pPr>
            <a:r>
              <a:rPr lang="en-US" sz="2200" dirty="0"/>
              <a:t>Stärkeres organisatorisches Engagement </a:t>
            </a:r>
          </a:p>
          <a:p>
            <a:pPr marL="114300" indent="-342900">
              <a:buFont typeface="Arial" panose="020B0604020202020204" pitchFamily="34" charset="0"/>
              <a:buChar char="•"/>
            </a:pPr>
            <a:r>
              <a:rPr lang="en-US" sz="2200" dirty="0"/>
              <a:t>Höhere Produktivität</a:t>
            </a:r>
          </a:p>
          <a:p>
            <a:pPr marL="114300" indent="-342900">
              <a:buFont typeface="Arial" panose="020B0604020202020204" pitchFamily="34" charset="0"/>
              <a:buChar char="•"/>
            </a:pPr>
            <a:endParaRPr lang="en-US" sz="2200" dirty="0"/>
          </a:p>
          <a:p>
            <a:pPr marL="114300" indent="-342900">
              <a:buFont typeface="Arial" panose="020B0604020202020204" pitchFamily="34" charset="0"/>
              <a:buChar char="•"/>
            </a:pPr>
            <a:endParaRPr lang="en-GB" sz="2200" dirty="0"/>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41661" y="567478"/>
            <a:ext cx="5260711" cy="1023730"/>
          </a:xfrm>
        </p:spPr>
        <p:txBody>
          <a:bodyPr>
            <a:normAutofit/>
          </a:bodyPr>
          <a:lstStyle/>
          <a:p>
            <a:r>
              <a:rPr lang="en-GB" sz="2800" dirty="0"/>
              <a:t>Eine bessere Work-Life-Balance schaffen</a:t>
            </a:r>
          </a:p>
          <a:p>
            <a:endParaRPr lang="en-GB" dirty="0"/>
          </a:p>
        </p:txBody>
      </p:sp>
      <p:pic>
        <p:nvPicPr>
          <p:cNvPr id="6" name="Picture Placeholder 5">
            <a:extLst>
              <a:ext uri="{FF2B5EF4-FFF2-40B4-BE49-F238E27FC236}">
                <a16:creationId xmlns:a16="http://schemas.microsoft.com/office/drawing/2014/main" id="{4B052D88-701D-385A-13CD-05CCAE078E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7433" r="27433"/>
          <a:stretch>
            <a:fillRect/>
          </a:stretch>
        </p:blipFill>
        <p:spPr/>
      </p:pic>
    </p:spTree>
    <p:extLst>
      <p:ext uri="{BB962C8B-B14F-4D97-AF65-F5344CB8AC3E}">
        <p14:creationId xmlns:p14="http://schemas.microsoft.com/office/powerpoint/2010/main" val="256278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859842"/>
            <a:ext cx="5579853" cy="4998157"/>
          </a:xfrm>
        </p:spPr>
        <p:txBody>
          <a:bodyPr>
            <a:normAutofit fontScale="92500"/>
          </a:bodyPr>
          <a:lstStyle/>
          <a:p>
            <a:r>
              <a:rPr lang="en-GB" sz="2200" dirty="0"/>
              <a:t>Es gibt viele Faktoren, die die Work-Life-Balance beeinflussen können, einige davon können persönliche Veränderungen im Leben des </a:t>
            </a:r>
            <a:r>
              <a:rPr lang="en-GB" sz="2200" dirty="0" err="1"/>
              <a:t>Arbeitnehmenden</a:t>
            </a:r>
            <a:r>
              <a:rPr lang="en-GB" sz="2200" dirty="0"/>
              <a:t> sein. Zunehmende Verantwortung bei der Arbeit und längere Arbeitszeiten können sich auf die Work-Life-Balance </a:t>
            </a:r>
            <a:r>
              <a:rPr lang="en-GB" sz="2200" dirty="0" err="1"/>
              <a:t>eines</a:t>
            </a:r>
            <a:r>
              <a:rPr lang="en-GB" sz="2200" dirty="0"/>
              <a:t> </a:t>
            </a:r>
            <a:r>
              <a:rPr lang="en-GB" sz="2200" dirty="0" err="1"/>
              <a:t>Angestellten</a:t>
            </a:r>
            <a:r>
              <a:rPr lang="en-GB" sz="2200" dirty="0"/>
              <a:t> auswirken. Auf persönlicher Ebene kann sich auch die Geburt von Kindern oder eine größere Verantwortung zu Hause auf die Work-Life-Balance auswirken.</a:t>
            </a:r>
          </a:p>
          <a:p>
            <a:r>
              <a:rPr lang="en-GB" sz="2200" dirty="0"/>
              <a:t>Es ist wichtig zu wissen, dass die Vereinbarkeit von Beruf und Privatleben für </a:t>
            </a:r>
            <a:r>
              <a:rPr lang="en-GB" sz="2200" dirty="0" err="1"/>
              <a:t>jeden</a:t>
            </a:r>
            <a:r>
              <a:rPr lang="en-GB" sz="2200" dirty="0"/>
              <a:t> </a:t>
            </a:r>
            <a:r>
              <a:rPr lang="en-GB" sz="2200" dirty="0" err="1"/>
              <a:t>Arbeitnehmenden</a:t>
            </a:r>
            <a:r>
              <a:rPr lang="en-GB" sz="2200" dirty="0"/>
              <a:t> sehr persönlich ist. </a:t>
            </a:r>
            <a:r>
              <a:rPr lang="en-GB" sz="2200" dirty="0" err="1"/>
              <a:t>Kein</a:t>
            </a:r>
            <a:r>
              <a:rPr lang="en-GB" sz="2200" dirty="0"/>
              <a:t> </a:t>
            </a:r>
            <a:r>
              <a:rPr lang="en-GB" sz="2200" dirty="0" err="1"/>
              <a:t>Angestellter</a:t>
            </a:r>
            <a:r>
              <a:rPr lang="en-GB" sz="2200" dirty="0"/>
              <a:t> ist wie der andere, und was für den einen funktioniert, muss für den anderen nicht gelten. Sehen wir uns jedoch einige Tipps an, die Sie </a:t>
            </a:r>
            <a:r>
              <a:rPr lang="en-GB" sz="2200" dirty="0" err="1"/>
              <a:t>als</a:t>
            </a:r>
            <a:r>
              <a:rPr lang="en-GB" sz="2200" dirty="0"/>
              <a:t> </a:t>
            </a:r>
            <a:r>
              <a:rPr lang="en-GB" sz="2200" dirty="0" err="1"/>
              <a:t>Arbeitgebender</a:t>
            </a:r>
            <a:r>
              <a:rPr lang="en-GB" sz="2200" dirty="0"/>
              <a:t> nutzen können, um ein besseres Gleichgewicht zu schaffen.</a:t>
            </a:r>
          </a:p>
          <a:p>
            <a:endParaRPr lang="en-GB" sz="2200" dirty="0"/>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64830" y="228601"/>
            <a:ext cx="5264570" cy="1165424"/>
          </a:xfrm>
        </p:spPr>
        <p:txBody>
          <a:bodyPr>
            <a:normAutofit/>
          </a:bodyPr>
          <a:lstStyle/>
          <a:p>
            <a:r>
              <a:rPr lang="en-GB" sz="2800" dirty="0"/>
              <a:t>Was kann die Work-Life-Balance beeinflussen?</a:t>
            </a:r>
          </a:p>
          <a:p>
            <a:endParaRPr lang="en-GB" dirty="0"/>
          </a:p>
        </p:txBody>
      </p:sp>
      <p:pic>
        <p:nvPicPr>
          <p:cNvPr id="6" name="Picture Placeholder 5">
            <a:extLst>
              <a:ext uri="{FF2B5EF4-FFF2-40B4-BE49-F238E27FC236}">
                <a16:creationId xmlns:a16="http://schemas.microsoft.com/office/drawing/2014/main" id="{EA678862-B91D-BF3E-C48D-65BD2F16134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30860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92500" lnSpcReduction="10000"/>
          </a:bodyPr>
          <a:lstStyle/>
          <a:p>
            <a:pPr marL="0"/>
            <a:r>
              <a:rPr lang="en-IE" dirty="0">
                <a:solidFill>
                  <a:srgbClr val="002060"/>
                </a:solidFill>
              </a:rPr>
              <a:t>Sehen Sie sich das folgende YouTube-Video an, um Ihre Lernergebnisse zu verbessern. In dieser Ted-Reihe erkundet der Sprecher drei Möglichkeiten, wie Sie Ihre Work-Life-Balance verbessern können</a:t>
            </a:r>
          </a:p>
          <a:p>
            <a:pPr marL="0"/>
            <a:r>
              <a:rPr lang="en-IE" dirty="0">
                <a:solidFill>
                  <a:srgbClr val="002060"/>
                </a:solidFill>
                <a:hlinkClick r:id="rId4">
                  <a:extLst>
                    <a:ext uri="{A12FA001-AC4F-418D-AE19-62706E023703}">
                      <ahyp:hlinkClr xmlns:ahyp="http://schemas.microsoft.com/office/drawing/2018/hyperlinkcolor" val="tx"/>
                    </a:ext>
                  </a:extLst>
                </a:hlinkClick>
              </a:rPr>
              <a:t>https://www.youtube.com/watch?v=4c_xYLwOx-g</a:t>
            </a:r>
            <a:endParaRPr lang="en-IE" dirty="0">
              <a:solidFill>
                <a:srgbClr val="002060"/>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933041"/>
            <a:ext cx="5113283" cy="1808541"/>
          </a:xfrm>
        </p:spPr>
        <p:txBody>
          <a:bodyPr>
            <a:normAutofit fontScale="55000" lnSpcReduction="20000"/>
          </a:bodyPr>
          <a:lstStyle/>
          <a:p>
            <a:r>
              <a:rPr lang="en-IE" sz="5100" dirty="0"/>
              <a:t>WATCH</a:t>
            </a:r>
          </a:p>
          <a:p>
            <a:endParaRPr lang="en-IE" dirty="0"/>
          </a:p>
          <a:p>
            <a:r>
              <a:rPr lang="en-US" sz="4600" dirty="0"/>
              <a:t>3 Regeln für eine bessere Work-Life-Balance | The Way We Work, eine TED-Serie</a:t>
            </a:r>
            <a:endParaRPr lang="en-IE" sz="4600" dirty="0"/>
          </a:p>
        </p:txBody>
      </p:sp>
      <p:pic>
        <p:nvPicPr>
          <p:cNvPr id="3" name="Online Media 2" title="3 rules for better work-life balance | The Way We Work, a TED series">
            <a:hlinkClick r:id="" action="ppaction://media"/>
            <a:extLst>
              <a:ext uri="{FF2B5EF4-FFF2-40B4-BE49-F238E27FC236}">
                <a16:creationId xmlns:a16="http://schemas.microsoft.com/office/drawing/2014/main" id="{03132658-58C4-FC18-6A06-BB940D511DCD}"/>
              </a:ext>
            </a:extLst>
          </p:cNvPr>
          <p:cNvPicPr>
            <a:picLocks noRot="1" noChangeAspect="1"/>
          </p:cNvPicPr>
          <p:nvPr>
            <a:videoFile r:link="rId1"/>
          </p:nvPr>
        </p:nvPicPr>
        <p:blipFill>
          <a:blip r:embed="rId5"/>
          <a:stretch>
            <a:fillRect/>
          </a:stretch>
        </p:blipFill>
        <p:spPr>
          <a:xfrm>
            <a:off x="7061200" y="1203325"/>
            <a:ext cx="5137241" cy="4006481"/>
          </a:xfrm>
          <a:prstGeom prst="rect">
            <a:avLst/>
          </a:prstGeom>
        </p:spPr>
      </p:pic>
    </p:spTree>
    <p:extLst>
      <p:ext uri="{BB962C8B-B14F-4D97-AF65-F5344CB8AC3E}">
        <p14:creationId xmlns:p14="http://schemas.microsoft.com/office/powerpoint/2010/main" val="23235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5926</Words>
  <Application>Microsoft Office PowerPoint</Application>
  <PresentationFormat>Widescreen</PresentationFormat>
  <Paragraphs>383</Paragraphs>
  <Slides>62</Slides>
  <Notes>20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Montserrat</vt:lpstr>
      <vt:lpstr>Montserrat Light</vt:lpstr>
      <vt:lpstr>Times New Roman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Lena Blos</dc:creator>
  <cp:keywords>, docId:0CC919693D4BD1ECB8B8B0124FD036FE</cp:keywords>
  <cp:lastModifiedBy>aine hamill</cp:lastModifiedBy>
  <cp:revision>4</cp:revision>
  <dcterms:created xsi:type="dcterms:W3CDTF">2022-11-08T17:40:35Z</dcterms:created>
  <dcterms:modified xsi:type="dcterms:W3CDTF">2022-11-14T15:50:06Z</dcterms:modified>
</cp:coreProperties>
</file>