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286" r:id="rId2"/>
    <p:sldId id="4270" r:id="rId3"/>
    <p:sldId id="4273" r:id="rId4"/>
    <p:sldId id="4413" r:id="rId5"/>
    <p:sldId id="4420" r:id="rId6"/>
    <p:sldId id="4421" r:id="rId7"/>
    <p:sldId id="4422" r:id="rId8"/>
    <p:sldId id="4383" r:id="rId9"/>
    <p:sldId id="4407" r:id="rId10"/>
    <p:sldId id="4408" r:id="rId11"/>
    <p:sldId id="4409" r:id="rId12"/>
    <p:sldId id="4410" r:id="rId13"/>
    <p:sldId id="4411" r:id="rId14"/>
    <p:sldId id="4412" r:id="rId15"/>
    <p:sldId id="4449" r:id="rId16"/>
    <p:sldId id="4423" r:id="rId17"/>
    <p:sldId id="4417" r:id="rId18"/>
    <p:sldId id="4418" r:id="rId19"/>
    <p:sldId id="4415" r:id="rId20"/>
    <p:sldId id="4416" r:id="rId21"/>
    <p:sldId id="4305" r:id="rId22"/>
    <p:sldId id="4387" r:id="rId23"/>
    <p:sldId id="4424" r:id="rId24"/>
    <p:sldId id="4392" r:id="rId25"/>
    <p:sldId id="4425" r:id="rId26"/>
    <p:sldId id="4426" r:id="rId27"/>
    <p:sldId id="4448" r:id="rId28"/>
    <p:sldId id="4427" r:id="rId29"/>
    <p:sldId id="4428" r:id="rId30"/>
    <p:sldId id="4450" r:id="rId31"/>
    <p:sldId id="4430" r:id="rId32"/>
    <p:sldId id="4431" r:id="rId33"/>
    <p:sldId id="4470" r:id="rId34"/>
    <p:sldId id="4432" r:id="rId35"/>
    <p:sldId id="4306" r:id="rId36"/>
    <p:sldId id="4318" r:id="rId37"/>
    <p:sldId id="4446" r:id="rId38"/>
    <p:sldId id="4429" r:id="rId39"/>
    <p:sldId id="4436" r:id="rId40"/>
    <p:sldId id="4393" r:id="rId41"/>
    <p:sldId id="4395" r:id="rId42"/>
    <p:sldId id="4437" r:id="rId43"/>
    <p:sldId id="4435" r:id="rId44"/>
    <p:sldId id="4396" r:id="rId45"/>
    <p:sldId id="4438" r:id="rId46"/>
    <p:sldId id="4397" r:id="rId47"/>
    <p:sldId id="4439" r:id="rId48"/>
    <p:sldId id="4307" r:id="rId49"/>
    <p:sldId id="4433" r:id="rId50"/>
    <p:sldId id="4447" r:id="rId51"/>
    <p:sldId id="4440" r:id="rId52"/>
    <p:sldId id="4434" r:id="rId53"/>
    <p:sldId id="4441" r:id="rId54"/>
    <p:sldId id="4442" r:id="rId55"/>
    <p:sldId id="4443" r:id="rId56"/>
    <p:sldId id="4444" r:id="rId57"/>
    <p:sldId id="4445" r:id="rId58"/>
    <p:sldId id="4403" r:id="rId59"/>
    <p:sldId id="4402" r:id="rId60"/>
    <p:sldId id="4343" r:id="rId6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0D2AE7-8FF3-6FAE-DCD0-A1FEF913C43D}"/>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69BC5100-B3F1-012F-1489-CE3761E070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F1E188D9-F3B3-4525-6987-994B829C021E}"/>
              </a:ext>
            </a:extLst>
          </p:cNvPr>
          <p:cNvSpPr>
            <a:spLocks noGrp="1"/>
          </p:cNvSpPr>
          <p:nvPr>
            <p:ph type="dt" sz="half" idx="10"/>
          </p:nvPr>
        </p:nvSpPr>
        <p:spPr/>
        <p:txBody>
          <a:bodyPr/>
          <a:lstStyle/>
          <a:p>
            <a:fld id="{A20C8955-DF8D-45AA-82E3-ECCFB323C27E}" type="datetimeFigureOut">
              <a:rPr lang="de-DE" smtClean="0"/>
              <a:t>14.11.2022</a:t>
            </a:fld>
            <a:endParaRPr lang="de-DE"/>
          </a:p>
        </p:txBody>
      </p:sp>
      <p:sp>
        <p:nvSpPr>
          <p:cNvPr id="5" name="Fußzeilenplatzhalter 4">
            <a:extLst>
              <a:ext uri="{FF2B5EF4-FFF2-40B4-BE49-F238E27FC236}">
                <a16:creationId xmlns:a16="http://schemas.microsoft.com/office/drawing/2014/main" id="{9219F251-D4BB-8CD9-9B3C-85F816110F8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FF24B99-F860-F35D-82B2-FE4CE15BCA3F}"/>
              </a:ext>
            </a:extLst>
          </p:cNvPr>
          <p:cNvSpPr>
            <a:spLocks noGrp="1"/>
          </p:cNvSpPr>
          <p:nvPr>
            <p:ph type="sldNum" sz="quarter" idx="12"/>
          </p:nvPr>
        </p:nvSpPr>
        <p:spPr/>
        <p:txBody>
          <a:bodyPr/>
          <a:lstStyle/>
          <a:p>
            <a:fld id="{2581BF83-9BD9-4649-9695-7C85FE768A70}" type="slidenum">
              <a:rPr lang="de-DE" smtClean="0"/>
              <a:t>‹#›</a:t>
            </a:fld>
            <a:endParaRPr lang="de-DE"/>
          </a:p>
        </p:txBody>
      </p:sp>
    </p:spTree>
    <p:extLst>
      <p:ext uri="{BB962C8B-B14F-4D97-AF65-F5344CB8AC3E}">
        <p14:creationId xmlns:p14="http://schemas.microsoft.com/office/powerpoint/2010/main" val="1456938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9289A5-BF98-947A-8994-5731F98DB42D}"/>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88949D9E-3A20-654B-B9C4-F67EFCC034D9}"/>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8695E13-4475-FE42-BEB7-77796D699652}"/>
              </a:ext>
            </a:extLst>
          </p:cNvPr>
          <p:cNvSpPr>
            <a:spLocks noGrp="1"/>
          </p:cNvSpPr>
          <p:nvPr>
            <p:ph type="dt" sz="half" idx="10"/>
          </p:nvPr>
        </p:nvSpPr>
        <p:spPr/>
        <p:txBody>
          <a:bodyPr/>
          <a:lstStyle/>
          <a:p>
            <a:fld id="{A20C8955-DF8D-45AA-82E3-ECCFB323C27E}" type="datetimeFigureOut">
              <a:rPr lang="de-DE" smtClean="0"/>
              <a:t>14.11.2022</a:t>
            </a:fld>
            <a:endParaRPr lang="de-DE"/>
          </a:p>
        </p:txBody>
      </p:sp>
      <p:sp>
        <p:nvSpPr>
          <p:cNvPr id="5" name="Fußzeilenplatzhalter 4">
            <a:extLst>
              <a:ext uri="{FF2B5EF4-FFF2-40B4-BE49-F238E27FC236}">
                <a16:creationId xmlns:a16="http://schemas.microsoft.com/office/drawing/2014/main" id="{51ABA9E9-1CE5-B7BB-59B0-F8FEB596480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F0D7D30-5B60-2F04-97BA-DBBA468A40D4}"/>
              </a:ext>
            </a:extLst>
          </p:cNvPr>
          <p:cNvSpPr>
            <a:spLocks noGrp="1"/>
          </p:cNvSpPr>
          <p:nvPr>
            <p:ph type="sldNum" sz="quarter" idx="12"/>
          </p:nvPr>
        </p:nvSpPr>
        <p:spPr/>
        <p:txBody>
          <a:bodyPr/>
          <a:lstStyle/>
          <a:p>
            <a:fld id="{2581BF83-9BD9-4649-9695-7C85FE768A70}" type="slidenum">
              <a:rPr lang="de-DE" smtClean="0"/>
              <a:t>‹#›</a:t>
            </a:fld>
            <a:endParaRPr lang="de-DE"/>
          </a:p>
        </p:txBody>
      </p:sp>
    </p:spTree>
    <p:extLst>
      <p:ext uri="{BB962C8B-B14F-4D97-AF65-F5344CB8AC3E}">
        <p14:creationId xmlns:p14="http://schemas.microsoft.com/office/powerpoint/2010/main" val="3608482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8EF2069D-C982-65C8-104B-B5D9A69B7CD0}"/>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86684C93-DC42-51F4-F716-E410CDDB1FE4}"/>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16139D6-94F3-CF4F-EE84-0E3EEA5C48A1}"/>
              </a:ext>
            </a:extLst>
          </p:cNvPr>
          <p:cNvSpPr>
            <a:spLocks noGrp="1"/>
          </p:cNvSpPr>
          <p:nvPr>
            <p:ph type="dt" sz="half" idx="10"/>
          </p:nvPr>
        </p:nvSpPr>
        <p:spPr/>
        <p:txBody>
          <a:bodyPr/>
          <a:lstStyle/>
          <a:p>
            <a:fld id="{A20C8955-DF8D-45AA-82E3-ECCFB323C27E}" type="datetimeFigureOut">
              <a:rPr lang="de-DE" smtClean="0"/>
              <a:t>14.11.2022</a:t>
            </a:fld>
            <a:endParaRPr lang="de-DE"/>
          </a:p>
        </p:txBody>
      </p:sp>
      <p:sp>
        <p:nvSpPr>
          <p:cNvPr id="5" name="Fußzeilenplatzhalter 4">
            <a:extLst>
              <a:ext uri="{FF2B5EF4-FFF2-40B4-BE49-F238E27FC236}">
                <a16:creationId xmlns:a16="http://schemas.microsoft.com/office/drawing/2014/main" id="{4A91A673-61FD-D97A-E175-BC98EE23D2E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09576EF-CEC7-B56D-881B-A7B9520AF5D8}"/>
              </a:ext>
            </a:extLst>
          </p:cNvPr>
          <p:cNvSpPr>
            <a:spLocks noGrp="1"/>
          </p:cNvSpPr>
          <p:nvPr>
            <p:ph type="sldNum" sz="quarter" idx="12"/>
          </p:nvPr>
        </p:nvSpPr>
        <p:spPr/>
        <p:txBody>
          <a:bodyPr/>
          <a:lstStyle/>
          <a:p>
            <a:fld id="{2581BF83-9BD9-4649-9695-7C85FE768A70}" type="slidenum">
              <a:rPr lang="de-DE" smtClean="0"/>
              <a:t>‹#›</a:t>
            </a:fld>
            <a:endParaRPr lang="de-DE"/>
          </a:p>
        </p:txBody>
      </p:sp>
    </p:spTree>
    <p:extLst>
      <p:ext uri="{BB962C8B-B14F-4D97-AF65-F5344CB8AC3E}">
        <p14:creationId xmlns:p14="http://schemas.microsoft.com/office/powerpoint/2010/main" val="1406216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0"/>
            <a:ext cx="9979572" cy="4445851"/>
          </a:xfrm>
          <a:prstGeom prst="rect">
            <a:avLst/>
          </a:prstGeom>
          <a:solidFill>
            <a:srgbClr val="09446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pic>
        <p:nvPicPr>
          <p:cNvPr id="12" name="Picture 11" descr="Chart, pie chart&#10;&#10;Description automatically generated">
            <a:extLst>
              <a:ext uri="{FF2B5EF4-FFF2-40B4-BE49-F238E27FC236}">
                <a16:creationId xmlns:a16="http://schemas.microsoft.com/office/drawing/2014/main" id="{F2486777-C3D2-3F44-B2FC-05077BBD7182}"/>
              </a:ext>
            </a:extLst>
          </p:cNvPr>
          <p:cNvPicPr/>
          <p:nvPr userDrawn="1"/>
        </p:nvPicPr>
        <p:blipFill rotWithShape="1">
          <a:blip r:embed="rId2" cstate="email">
            <a:extLst>
              <a:ext uri="{28A0092B-C50C-407E-A947-70E740481C1C}">
                <a14:useLocalDpi xmlns:a14="http://schemas.microsoft.com/office/drawing/2010/main"/>
              </a:ext>
            </a:extLst>
          </a:blip>
          <a:srcRect t="2966" r="14476" b="26344"/>
          <a:stretch/>
        </p:blipFill>
        <p:spPr>
          <a:xfrm>
            <a:off x="7567841" y="1"/>
            <a:ext cx="4398187" cy="6858000"/>
          </a:xfrm>
          <a:prstGeom prst="rect">
            <a:avLst/>
          </a:prstGeom>
        </p:spPr>
      </p:pic>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773806" y="2019876"/>
            <a:ext cx="5278651" cy="697353"/>
          </a:xfrm>
        </p:spPr>
        <p:txBody>
          <a:bodyPr anchor="b">
            <a:noAutofit/>
          </a:bodyPr>
          <a:lstStyle>
            <a:lvl1pPr marL="0" indent="0" algn="l">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773807" y="987131"/>
            <a:ext cx="5278651" cy="697353"/>
          </a:xfrm>
        </p:spPr>
        <p:txBody>
          <a:bodyPr anchor="b">
            <a:normAutofit/>
          </a:bodyPr>
          <a:lstStyle>
            <a:lvl1pPr marL="0" indent="0" algn="l">
              <a:buNone/>
              <a:defRPr sz="3600" b="0" i="0">
                <a:solidFill>
                  <a:schemeClr val="bg1"/>
                </a:solidFill>
                <a:latin typeface="+mn-lt"/>
              </a:defRPr>
            </a:lvl1pPr>
          </a:lstStyle>
          <a:p>
            <a:pPr lvl="0"/>
            <a:r>
              <a:rPr lang="en-US" dirty="0"/>
              <a:t>Cover Design 1</a:t>
            </a:r>
          </a:p>
        </p:txBody>
      </p:sp>
      <p:pic>
        <p:nvPicPr>
          <p:cNvPr id="20" name="Picture 19" descr="Text&#10;&#10;Description automatically generated">
            <a:extLst>
              <a:ext uri="{FF2B5EF4-FFF2-40B4-BE49-F238E27FC236}">
                <a16:creationId xmlns:a16="http://schemas.microsoft.com/office/drawing/2014/main" id="{2ADEB906-51E8-C14A-8B69-EB1E6CCE363A}"/>
              </a:ext>
            </a:extLst>
          </p:cNvPr>
          <p:cNvPicPr/>
          <p:nvPr userDrawn="1"/>
        </p:nvPicPr>
        <p:blipFill>
          <a:blip r:embed="rId3" cstate="email">
            <a:extLst>
              <a:ext uri="{28A0092B-C50C-407E-A947-70E740481C1C}">
                <a14:useLocalDpi xmlns:a14="http://schemas.microsoft.com/office/drawing/2010/main"/>
              </a:ext>
            </a:extLst>
          </a:blip>
          <a:stretch>
            <a:fillRect/>
          </a:stretch>
        </p:blipFill>
        <p:spPr>
          <a:xfrm>
            <a:off x="611125" y="4589286"/>
            <a:ext cx="5278651" cy="2125279"/>
          </a:xfrm>
          <a:prstGeom prst="rect">
            <a:avLst/>
          </a:prstGeom>
        </p:spPr>
      </p:pic>
      <p:pic>
        <p:nvPicPr>
          <p:cNvPr id="23" name="Picture 22" descr="A picture containing text, electronics&#10;&#10;Description automatically generated">
            <a:extLst>
              <a:ext uri="{FF2B5EF4-FFF2-40B4-BE49-F238E27FC236}">
                <a16:creationId xmlns:a16="http://schemas.microsoft.com/office/drawing/2014/main" id="{320BD979-5920-9D47-B621-39DF5ABAE0ED}"/>
              </a:ext>
            </a:extLst>
          </p:cNvPr>
          <p:cNvPicPr/>
          <p:nvPr userDrawn="1"/>
        </p:nvPicPr>
        <p:blipFill rotWithShape="1">
          <a:blip r:embed="rId4" cstate="email">
            <a:extLst>
              <a:ext uri="{28A0092B-C50C-407E-A947-70E740481C1C}">
                <a14:useLocalDpi xmlns:a14="http://schemas.microsoft.com/office/drawing/2010/main"/>
              </a:ext>
            </a:extLst>
          </a:blip>
          <a:srcRect l="3425" t="9997" r="8007" b="9997"/>
          <a:stretch/>
        </p:blipFill>
        <p:spPr>
          <a:xfrm>
            <a:off x="7977106" y="0"/>
            <a:ext cx="4206236" cy="6858000"/>
          </a:xfrm>
          <a:prstGeom prst="rect">
            <a:avLst/>
          </a:prstGeom>
        </p:spPr>
      </p:pic>
      <p:grpSp>
        <p:nvGrpSpPr>
          <p:cNvPr id="24" name="Group 23">
            <a:extLst>
              <a:ext uri="{FF2B5EF4-FFF2-40B4-BE49-F238E27FC236}">
                <a16:creationId xmlns:a16="http://schemas.microsoft.com/office/drawing/2014/main" id="{9574199C-09F0-3544-910A-D5B21BB68C6C}"/>
              </a:ext>
            </a:extLst>
          </p:cNvPr>
          <p:cNvGrpSpPr/>
          <p:nvPr userDrawn="1"/>
        </p:nvGrpSpPr>
        <p:grpSpPr>
          <a:xfrm>
            <a:off x="9456007" y="5616012"/>
            <a:ext cx="2735993" cy="679345"/>
            <a:chOff x="0" y="0"/>
            <a:chExt cx="2301694" cy="571500"/>
          </a:xfrm>
        </p:grpSpPr>
        <p:sp>
          <p:nvSpPr>
            <p:cNvPr id="25" name="Rectangle 24">
              <a:extLst>
                <a:ext uri="{FF2B5EF4-FFF2-40B4-BE49-F238E27FC236}">
                  <a16:creationId xmlns:a16="http://schemas.microsoft.com/office/drawing/2014/main" id="{911E7E81-E9D4-C24D-BD00-6FBAE2DC7E7B}"/>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6" name="Picture 25">
              <a:extLst>
                <a:ext uri="{FF2B5EF4-FFF2-40B4-BE49-F238E27FC236}">
                  <a16:creationId xmlns:a16="http://schemas.microsoft.com/office/drawing/2014/main" id="{93D2759E-F2C0-7247-9C37-A807E376191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7" name="Rectangle 26">
            <a:extLst>
              <a:ext uri="{FF2B5EF4-FFF2-40B4-BE49-F238E27FC236}">
                <a16:creationId xmlns:a16="http://schemas.microsoft.com/office/drawing/2014/main" id="{9A005C6D-C557-8C40-9A4B-18E56859A221}"/>
              </a:ext>
            </a:extLst>
          </p:cNvPr>
          <p:cNvSpPr/>
          <p:nvPr userDrawn="1"/>
        </p:nvSpPr>
        <p:spPr>
          <a:xfrm>
            <a:off x="546077" y="1822630"/>
            <a:ext cx="4583269"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1538734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0944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6940248" y="601535"/>
            <a:ext cx="4754535"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6940248" y="1676161"/>
            <a:ext cx="4754535"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6940248" y="2735925"/>
            <a:ext cx="4754535"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6926393" y="3794111"/>
            <a:ext cx="4754535"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7" name="Text Placeholder 25">
            <a:extLst>
              <a:ext uri="{FF2B5EF4-FFF2-40B4-BE49-F238E27FC236}">
                <a16:creationId xmlns:a16="http://schemas.microsoft.com/office/drawing/2014/main" id="{CEA47DC5-0C78-A74E-A7A9-CD3ED853F3AB}"/>
              </a:ext>
            </a:extLst>
          </p:cNvPr>
          <p:cNvSpPr>
            <a:spLocks noGrp="1"/>
          </p:cNvSpPr>
          <p:nvPr>
            <p:ph type="body" sz="quarter" idx="15" hasCustomPrompt="1"/>
          </p:nvPr>
        </p:nvSpPr>
        <p:spPr>
          <a:xfrm>
            <a:off x="6210339" y="658730"/>
            <a:ext cx="511077" cy="635000"/>
          </a:xfrm>
          <a:noFill/>
        </p:spPr>
        <p:txBody>
          <a:bodyPr anchor="ctr">
            <a:noAutofit/>
          </a:bodyPr>
          <a:lstStyle>
            <a:lvl1pPr marL="0" indent="0" algn="ctr">
              <a:buNone/>
              <a:defRPr sz="2800" b="0" baseline="0">
                <a:solidFill>
                  <a:srgbClr val="40A3C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28" name="Text Placeholder 25">
            <a:extLst>
              <a:ext uri="{FF2B5EF4-FFF2-40B4-BE49-F238E27FC236}">
                <a16:creationId xmlns:a16="http://schemas.microsoft.com/office/drawing/2014/main" id="{AA8E11CA-9DA4-0249-B606-2B7FFE2BA82C}"/>
              </a:ext>
            </a:extLst>
          </p:cNvPr>
          <p:cNvSpPr>
            <a:spLocks noGrp="1"/>
          </p:cNvSpPr>
          <p:nvPr>
            <p:ph type="body" sz="quarter" idx="19" hasCustomPrompt="1"/>
          </p:nvPr>
        </p:nvSpPr>
        <p:spPr>
          <a:xfrm>
            <a:off x="6210339" y="1733356"/>
            <a:ext cx="511077" cy="635000"/>
          </a:xfrm>
          <a:noFill/>
        </p:spPr>
        <p:txBody>
          <a:bodyPr anchor="ctr">
            <a:noAutofit/>
          </a:bodyPr>
          <a:lstStyle>
            <a:lvl1pPr marL="0" indent="0" algn="ctr">
              <a:buNone/>
              <a:defRPr sz="2800" b="0" baseline="0">
                <a:solidFill>
                  <a:srgbClr val="40A3C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29" name="Text Placeholder 25">
            <a:extLst>
              <a:ext uri="{FF2B5EF4-FFF2-40B4-BE49-F238E27FC236}">
                <a16:creationId xmlns:a16="http://schemas.microsoft.com/office/drawing/2014/main" id="{AE120B59-D85B-514D-97D0-27A154FE39AC}"/>
              </a:ext>
            </a:extLst>
          </p:cNvPr>
          <p:cNvSpPr>
            <a:spLocks noGrp="1"/>
          </p:cNvSpPr>
          <p:nvPr>
            <p:ph type="body" sz="quarter" idx="21" hasCustomPrompt="1"/>
          </p:nvPr>
        </p:nvSpPr>
        <p:spPr>
          <a:xfrm>
            <a:off x="6210339" y="2793120"/>
            <a:ext cx="511077" cy="635000"/>
          </a:xfrm>
          <a:noFill/>
        </p:spPr>
        <p:txBody>
          <a:bodyPr anchor="ctr">
            <a:noAutofit/>
          </a:bodyPr>
          <a:lstStyle>
            <a:lvl1pPr marL="0" indent="0" algn="ctr">
              <a:buNone/>
              <a:defRPr sz="2800" b="0" baseline="0">
                <a:solidFill>
                  <a:srgbClr val="40A3C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30" name="Text Placeholder 25">
            <a:extLst>
              <a:ext uri="{FF2B5EF4-FFF2-40B4-BE49-F238E27FC236}">
                <a16:creationId xmlns:a16="http://schemas.microsoft.com/office/drawing/2014/main" id="{0D41AA05-EA2C-EF40-9AF1-7D82150DCEDA}"/>
              </a:ext>
            </a:extLst>
          </p:cNvPr>
          <p:cNvSpPr>
            <a:spLocks noGrp="1"/>
          </p:cNvSpPr>
          <p:nvPr>
            <p:ph type="body" sz="quarter" idx="23" hasCustomPrompt="1"/>
          </p:nvPr>
        </p:nvSpPr>
        <p:spPr>
          <a:xfrm>
            <a:off x="6196484" y="3851306"/>
            <a:ext cx="511077" cy="635000"/>
          </a:xfrm>
          <a:noFill/>
        </p:spPr>
        <p:txBody>
          <a:bodyPr anchor="ctr">
            <a:noAutofit/>
          </a:bodyPr>
          <a:lstStyle>
            <a:lvl1pPr marL="0" indent="0" algn="ctr">
              <a:buNone/>
              <a:defRPr sz="2800" b="0" baseline="0">
                <a:solidFill>
                  <a:srgbClr val="40A3C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32" name="Text Placeholder 25">
            <a:extLst>
              <a:ext uri="{FF2B5EF4-FFF2-40B4-BE49-F238E27FC236}">
                <a16:creationId xmlns:a16="http://schemas.microsoft.com/office/drawing/2014/main" id="{EE047BD5-1129-9340-8F15-98064CD2202E}"/>
              </a:ext>
            </a:extLst>
          </p:cNvPr>
          <p:cNvSpPr>
            <a:spLocks noGrp="1"/>
          </p:cNvSpPr>
          <p:nvPr>
            <p:ph type="body" sz="quarter" idx="25" hasCustomPrompt="1"/>
          </p:nvPr>
        </p:nvSpPr>
        <p:spPr>
          <a:xfrm>
            <a:off x="6210339" y="4928608"/>
            <a:ext cx="511077" cy="635000"/>
          </a:xfrm>
          <a:noFill/>
        </p:spPr>
        <p:txBody>
          <a:bodyPr anchor="ctr">
            <a:noAutofit/>
          </a:bodyPr>
          <a:lstStyle>
            <a:lvl1pPr marL="0" indent="0" algn="ctr">
              <a:buNone/>
              <a:defRPr sz="2800" b="0" baseline="0">
                <a:solidFill>
                  <a:srgbClr val="40A3C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49" name="Rectangle 48">
            <a:extLst>
              <a:ext uri="{FF2B5EF4-FFF2-40B4-BE49-F238E27FC236}">
                <a16:creationId xmlns:a16="http://schemas.microsoft.com/office/drawing/2014/main" id="{EFF71558-928C-3D40-B48E-F1D3A220489E}"/>
              </a:ext>
            </a:extLst>
          </p:cNvPr>
          <p:cNvSpPr/>
          <p:nvPr userDrawn="1"/>
        </p:nvSpPr>
        <p:spPr>
          <a:xfrm>
            <a:off x="6940247" y="6106331"/>
            <a:ext cx="4754536" cy="484748"/>
          </a:xfrm>
          <a:prstGeom prst="rect">
            <a:avLst/>
          </a:prstGeom>
        </p:spPr>
        <p:txBody>
          <a:bodyPr wrap="square">
            <a:spAutoFit/>
          </a:bodyPr>
          <a:lstStyle/>
          <a:p>
            <a:pPr algn="just">
              <a:tabLst>
                <a:tab pos="2865755" algn="ctr"/>
                <a:tab pos="5731510" algn="r"/>
              </a:tabLst>
            </a:pPr>
            <a:r>
              <a:rPr lang="en-US" sz="850" dirty="0">
                <a:solidFill>
                  <a:srgbClr val="09446A"/>
                </a:solidFill>
                <a:effectLst/>
                <a:latin typeface="+mn-lt"/>
                <a:ea typeface="Times New Roman" panose="02020603050405020304" pitchFamily="18" charset="0"/>
                <a:cs typeface="Poppins" pitchFamily="2" charset="77"/>
              </a:rPr>
              <a:t>This </a:t>
            </a:r>
            <a:r>
              <a:rPr lang="en-US" sz="850" dirty="0" err="1">
                <a:solidFill>
                  <a:srgbClr val="09446A"/>
                </a:solidFill>
                <a:effectLst/>
                <a:latin typeface="+mn-lt"/>
                <a:ea typeface="Times New Roman" panose="02020603050405020304" pitchFamily="18" charset="0"/>
                <a:cs typeface="Poppins" pitchFamily="2" charset="77"/>
              </a:rPr>
              <a:t>programme</a:t>
            </a:r>
            <a:r>
              <a:rPr lang="en-US" sz="850" dirty="0">
                <a:solidFill>
                  <a:srgbClr val="09446A"/>
                </a:solidFill>
                <a:effectLst/>
                <a:latin typeface="+mn-lt"/>
                <a:ea typeface="Times New Roman" panose="02020603050405020304" pitchFamily="18" charset="0"/>
                <a:cs typeface="Poppins" pitchFamily="2" charset="77"/>
              </a:rPr>
              <a:t> has been funded with support from the European Commission. The author is solely responsible for this publication (communication)</a:t>
            </a:r>
            <a:r>
              <a:rPr lang="en-IE" sz="850" dirty="0">
                <a:solidFill>
                  <a:srgbClr val="09446A"/>
                </a:solidFill>
                <a:effectLst/>
                <a:latin typeface="+mn-lt"/>
                <a:ea typeface="Calibri" panose="020F0502020204030204" pitchFamily="34" charset="0"/>
                <a:cs typeface="Poppins" pitchFamily="2" charset="77"/>
              </a:rPr>
              <a:t>  </a:t>
            </a:r>
            <a:r>
              <a:rPr lang="en-US" sz="850" dirty="0">
                <a:solidFill>
                  <a:srgbClr val="09446A"/>
                </a:solidFill>
                <a:effectLst/>
                <a:latin typeface="+mn-lt"/>
                <a:ea typeface="Times New Roman" panose="02020603050405020304" pitchFamily="18" charset="0"/>
                <a:cs typeface="Poppins" pitchFamily="2" charset="77"/>
              </a:rPr>
              <a:t>and the Commission accepts no responsibility for any use that may be made of the information contained therein </a:t>
            </a:r>
            <a:endParaRPr lang="en-IE" sz="850" dirty="0">
              <a:solidFill>
                <a:srgbClr val="09446A"/>
              </a:solidFill>
              <a:effectLst/>
              <a:latin typeface="+mn-lt"/>
              <a:ea typeface="Calibri" panose="020F0502020204030204" pitchFamily="34" charset="0"/>
              <a:cs typeface="Poppins" pitchFamily="2" charset="77"/>
            </a:endParaRPr>
          </a:p>
        </p:txBody>
      </p:sp>
      <p:pic>
        <p:nvPicPr>
          <p:cNvPr id="50" name="Picture 49" descr="A picture containing text, electronics&#10;&#10;Description automatically generated">
            <a:extLst>
              <a:ext uri="{FF2B5EF4-FFF2-40B4-BE49-F238E27FC236}">
                <a16:creationId xmlns:a16="http://schemas.microsoft.com/office/drawing/2014/main" id="{31BAFCE0-72B4-0A42-9F99-5EE7170989EC}"/>
              </a:ext>
            </a:extLst>
          </p:cNvPr>
          <p:cNvPicPr/>
          <p:nvPr userDrawn="1"/>
        </p:nvPicPr>
        <p:blipFill rotWithShape="1">
          <a:blip r:embed="rId2" cstate="email">
            <a:extLst>
              <a:ext uri="{28A0092B-C50C-407E-A947-70E740481C1C}">
                <a14:useLocalDpi xmlns:a14="http://schemas.microsoft.com/office/drawing/2010/main"/>
              </a:ext>
            </a:extLst>
          </a:blip>
          <a:srcRect l="50307" t="7951" r="3731" b="57405"/>
          <a:stretch/>
        </p:blipFill>
        <p:spPr>
          <a:xfrm>
            <a:off x="511072" y="4643585"/>
            <a:ext cx="1627694" cy="2214415"/>
          </a:xfrm>
          <a:prstGeom prst="rect">
            <a:avLst/>
          </a:prstGeom>
        </p:spPr>
      </p:pic>
      <p:sp>
        <p:nvSpPr>
          <p:cNvPr id="18" name="Text Placeholder 25">
            <a:extLst>
              <a:ext uri="{FF2B5EF4-FFF2-40B4-BE49-F238E27FC236}">
                <a16:creationId xmlns:a16="http://schemas.microsoft.com/office/drawing/2014/main" id="{D8B472C4-2833-4F1C-823A-1C8B968BBF59}"/>
              </a:ext>
            </a:extLst>
          </p:cNvPr>
          <p:cNvSpPr>
            <a:spLocks noGrp="1"/>
          </p:cNvSpPr>
          <p:nvPr>
            <p:ph type="body" sz="quarter" idx="27" hasCustomPrompt="1"/>
          </p:nvPr>
        </p:nvSpPr>
        <p:spPr>
          <a:xfrm>
            <a:off x="6940248" y="4856073"/>
            <a:ext cx="4754535"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673146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vider Slide - Light Blu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5993BF0-E949-9442-8F3F-88EF65AAE9F9}"/>
              </a:ext>
            </a:extLst>
          </p:cNvPr>
          <p:cNvSpPr/>
          <p:nvPr userDrawn="1"/>
        </p:nvSpPr>
        <p:spPr>
          <a:xfrm>
            <a:off x="0" y="0"/>
            <a:ext cx="12192000" cy="4463512"/>
          </a:xfrm>
          <a:prstGeom prst="rect">
            <a:avLst/>
          </a:prstGeom>
          <a:solidFill>
            <a:srgbClr val="17A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AB63FBDE-FDE6-0D42-B01E-198833AB0951}"/>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8" name="Text Placeholder 23">
            <a:extLst>
              <a:ext uri="{FF2B5EF4-FFF2-40B4-BE49-F238E27FC236}">
                <a16:creationId xmlns:a16="http://schemas.microsoft.com/office/drawing/2014/main" id="{17AA7F62-4D50-A049-9FA6-8BBD0FCA89D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9" name="Rectangle 18">
            <a:extLst>
              <a:ext uri="{FF2B5EF4-FFF2-40B4-BE49-F238E27FC236}">
                <a16:creationId xmlns:a16="http://schemas.microsoft.com/office/drawing/2014/main" id="{00FBC2AA-05B3-B54C-A8E6-A870C7082CCC}"/>
              </a:ext>
            </a:extLst>
          </p:cNvPr>
          <p:cNvSpPr/>
          <p:nvPr userDrawn="1"/>
        </p:nvSpPr>
        <p:spPr>
          <a:xfrm rot="5400000" flipV="1">
            <a:off x="1375154" y="1210306"/>
            <a:ext cx="1008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0" name="Picture 19" descr="Chart, pie chart&#10;&#10;Description automatically generated">
            <a:extLst>
              <a:ext uri="{FF2B5EF4-FFF2-40B4-BE49-F238E27FC236}">
                <a16:creationId xmlns:a16="http://schemas.microsoft.com/office/drawing/2014/main" id="{5896660C-FE80-194D-8EB7-E7F1C1F95755}"/>
              </a:ext>
            </a:extLst>
          </p:cNvPr>
          <p:cNvPicPr/>
          <p:nvPr userDrawn="1"/>
        </p:nvPicPr>
        <p:blipFill rotWithShape="1">
          <a:blip r:embed="rId2" cstate="email">
            <a:extLst>
              <a:ext uri="{28A0092B-C50C-407E-A947-70E740481C1C}">
                <a14:useLocalDpi xmlns:a14="http://schemas.microsoft.com/office/drawing/2010/main"/>
              </a:ext>
            </a:extLst>
          </a:blip>
          <a:srcRect t="2966" r="14476" b="26344"/>
          <a:stretch/>
        </p:blipFill>
        <p:spPr>
          <a:xfrm>
            <a:off x="7793813" y="11249"/>
            <a:ext cx="4398187" cy="6858000"/>
          </a:xfrm>
          <a:prstGeom prst="rect">
            <a:avLst/>
          </a:prstGeom>
        </p:spPr>
      </p:pic>
      <p:pic>
        <p:nvPicPr>
          <p:cNvPr id="21" name="Picture 20" descr="A picture containing text, electronics&#10;&#10;Description automatically generated">
            <a:extLst>
              <a:ext uri="{FF2B5EF4-FFF2-40B4-BE49-F238E27FC236}">
                <a16:creationId xmlns:a16="http://schemas.microsoft.com/office/drawing/2014/main" id="{A13405E7-092B-6D42-BB64-9FB61ED530FD}"/>
              </a:ext>
            </a:extLst>
          </p:cNvPr>
          <p:cNvPicPr/>
          <p:nvPr userDrawn="1"/>
        </p:nvPicPr>
        <p:blipFill rotWithShape="1">
          <a:blip r:embed="rId3" cstate="email">
            <a:extLst>
              <a:ext uri="{28A0092B-C50C-407E-A947-70E740481C1C}">
                <a14:useLocalDpi xmlns:a14="http://schemas.microsoft.com/office/drawing/2010/main"/>
              </a:ext>
            </a:extLst>
          </a:blip>
          <a:srcRect l="-3701" t="20375" r="-367" b="23814"/>
          <a:stretch/>
        </p:blipFill>
        <p:spPr>
          <a:xfrm>
            <a:off x="6096000" y="0"/>
            <a:ext cx="7084975" cy="6858000"/>
          </a:xfrm>
          <a:prstGeom prst="rect">
            <a:avLst/>
          </a:prstGeom>
        </p:spPr>
      </p:pic>
      <p:sp>
        <p:nvSpPr>
          <p:cNvPr id="22" name="TextBox 21">
            <a:extLst>
              <a:ext uri="{FF2B5EF4-FFF2-40B4-BE49-F238E27FC236}">
                <a16:creationId xmlns:a16="http://schemas.microsoft.com/office/drawing/2014/main" id="{0D4C7627-0EF7-6342-B71E-15A0C8568313}"/>
              </a:ext>
            </a:extLst>
          </p:cNvPr>
          <p:cNvSpPr txBox="1"/>
          <p:nvPr userDrawn="1"/>
        </p:nvSpPr>
        <p:spPr>
          <a:xfrm>
            <a:off x="476395" y="6491628"/>
            <a:ext cx="11425605" cy="261610"/>
          </a:xfrm>
          <a:prstGeom prst="rect">
            <a:avLst/>
          </a:prstGeom>
          <a:noFill/>
        </p:spPr>
        <p:txBody>
          <a:bodyPr wrap="square" rtlCol="0">
            <a:spAutoFit/>
          </a:bodyPr>
          <a:lstStyle/>
          <a:p>
            <a:pPr algn="l"/>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23" name="Rectangle 22">
            <a:extLst>
              <a:ext uri="{FF2B5EF4-FFF2-40B4-BE49-F238E27FC236}">
                <a16:creationId xmlns:a16="http://schemas.microsoft.com/office/drawing/2014/main" id="{976E3E90-5CF3-114D-AF1D-52FA1A9ABA0B}"/>
              </a:ext>
            </a:extLst>
          </p:cNvPr>
          <p:cNvSpPr/>
          <p:nvPr userDrawn="1"/>
        </p:nvSpPr>
        <p:spPr>
          <a:xfrm rot="16200000" flipV="1">
            <a:off x="178365" y="6620199"/>
            <a:ext cx="43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2617475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Slide with Photo -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1115878" y="-3"/>
            <a:ext cx="5736184" cy="6892757"/>
          </a:xfrm>
          <a:prstGeom prst="rect">
            <a:avLst/>
          </a:prstGeom>
          <a:solidFill>
            <a:srgbClr val="0944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3" name="Rectangle 2">
            <a:extLst>
              <a:ext uri="{FF2B5EF4-FFF2-40B4-BE49-F238E27FC236}">
                <a16:creationId xmlns:a16="http://schemas.microsoft.com/office/drawing/2014/main" id="{3DEFE2F3-1083-6042-8E1A-CF09DF7F7B14}"/>
              </a:ext>
            </a:extLst>
          </p:cNvPr>
          <p:cNvSpPr/>
          <p:nvPr userDrawn="1"/>
        </p:nvSpPr>
        <p:spPr>
          <a:xfrm flipV="1">
            <a:off x="10087" y="6555301"/>
            <a:ext cx="79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1463724" y="1859843"/>
            <a:ext cx="4832436" cy="4525954"/>
          </a:xfrm>
        </p:spPr>
        <p:txBody>
          <a:bodyPr/>
          <a:lstStyle>
            <a:lvl1pPr marL="0">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1379575" y="682112"/>
            <a:ext cx="4931330"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pPr algn="l"/>
            <a:r>
              <a:rPr lang="en-US" sz="1400" kern="1600" spc="300" baseline="0" dirty="0">
                <a:solidFill>
                  <a:srgbClr val="09446A"/>
                </a:solidFill>
                <a:latin typeface="+mj-lt"/>
                <a:ea typeface="Lato Medium" panose="020F0502020204030203" pitchFamily="34" charset="0"/>
                <a:cs typeface="Calibri" panose="020F0502020204030204" pitchFamily="34" charset="0"/>
              </a:rPr>
              <a:t>digital wellbeing for enterprises</a:t>
            </a:r>
          </a:p>
        </p:txBody>
      </p:sp>
      <p:sp>
        <p:nvSpPr>
          <p:cNvPr id="9" name="Rectangle 8">
            <a:extLst>
              <a:ext uri="{FF2B5EF4-FFF2-40B4-BE49-F238E27FC236}">
                <a16:creationId xmlns:a16="http://schemas.microsoft.com/office/drawing/2014/main" id="{D03E0E12-FB23-2F44-87D8-ABAAFB8156D3}"/>
              </a:ext>
            </a:extLst>
          </p:cNvPr>
          <p:cNvSpPr/>
          <p:nvPr userDrawn="1"/>
        </p:nvSpPr>
        <p:spPr>
          <a:xfrm>
            <a:off x="1400660" y="1458295"/>
            <a:ext cx="792000" cy="21410"/>
          </a:xfrm>
          <a:prstGeom prst="rect">
            <a:avLst/>
          </a:prstGeom>
          <a:solidFill>
            <a:srgbClr val="68B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1631932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Phone Slide- Less blu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45F4BB7-6E94-9947-9F14-4DCA46C6E427}"/>
              </a:ext>
            </a:extLst>
          </p:cNvPr>
          <p:cNvSpPr/>
          <p:nvPr userDrawn="1"/>
        </p:nvSpPr>
        <p:spPr>
          <a:xfrm>
            <a:off x="241300" y="228600"/>
            <a:ext cx="11696700" cy="1806677"/>
          </a:xfrm>
          <a:prstGeom prst="rect">
            <a:avLst/>
          </a:prstGeom>
          <a:solidFill>
            <a:srgbClr val="094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3B98100-E25F-DD4B-AB20-A31F0F0B548B}"/>
              </a:ext>
            </a:extLst>
          </p:cNvPr>
          <p:cNvSpPr/>
          <p:nvPr userDrawn="1"/>
        </p:nvSpPr>
        <p:spPr>
          <a:xfrm>
            <a:off x="831350" y="1502804"/>
            <a:ext cx="792000" cy="21410"/>
          </a:xfrm>
          <a:prstGeom prst="rect">
            <a:avLst/>
          </a:prstGeom>
          <a:solidFill>
            <a:srgbClr val="68B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grpSp>
        <p:nvGrpSpPr>
          <p:cNvPr id="3" name="Group 2">
            <a:extLst>
              <a:ext uri="{FF2B5EF4-FFF2-40B4-BE49-F238E27FC236}">
                <a16:creationId xmlns:a16="http://schemas.microsoft.com/office/drawing/2014/main" id="{78B2A2B2-F2DF-8F49-B350-611FE13388E1}"/>
              </a:ext>
            </a:extLst>
          </p:cNvPr>
          <p:cNvGrpSpPr/>
          <p:nvPr userDrawn="1"/>
        </p:nvGrpSpPr>
        <p:grpSpPr>
          <a:xfrm>
            <a:off x="2530564" y="336687"/>
            <a:ext cx="9078210" cy="5854425"/>
            <a:chOff x="3152299" y="635855"/>
            <a:chExt cx="19296834" cy="12444290"/>
          </a:xfrm>
        </p:grpSpPr>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93359" y="635855"/>
              <a:ext cx="7955774" cy="12444290"/>
            </a:xfrm>
            <a:prstGeom prst="rect">
              <a:avLst/>
            </a:prstGeom>
          </p:spPr>
        </p:pic>
        <p:sp>
          <p:nvSpPr>
            <p:cNvPr id="5" name="TextBox 4">
              <a:extLst>
                <a:ext uri="{FF2B5EF4-FFF2-40B4-BE49-F238E27FC236}">
                  <a16:creationId xmlns:a16="http://schemas.microsoft.com/office/drawing/2014/main" id="{D21E791A-E387-3F4F-AFE7-F887E52C4AFD}"/>
                </a:ext>
              </a:extLst>
            </p:cNvPr>
            <p:cNvSpPr txBox="1"/>
            <p:nvPr/>
          </p:nvSpPr>
          <p:spPr>
            <a:xfrm>
              <a:off x="3152299" y="9384825"/>
              <a:ext cx="2262158"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One</a:t>
              </a:r>
            </a:p>
          </p:txBody>
        </p:sp>
        <p:sp>
          <p:nvSpPr>
            <p:cNvPr id="6" name="TextBox 5">
              <a:extLst>
                <a:ext uri="{FF2B5EF4-FFF2-40B4-BE49-F238E27FC236}">
                  <a16:creationId xmlns:a16="http://schemas.microsoft.com/office/drawing/2014/main" id="{E7E49ED8-2282-8C44-B0B1-7EA16E4F64F7}"/>
                </a:ext>
              </a:extLst>
            </p:cNvPr>
            <p:cNvSpPr txBox="1"/>
            <p:nvPr/>
          </p:nvSpPr>
          <p:spPr>
            <a:xfrm>
              <a:off x="9842014" y="9384825"/>
              <a:ext cx="2242922"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Two</a:t>
              </a:r>
            </a:p>
          </p:txBody>
        </p:sp>
      </p:grpSp>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602116" y="1265033"/>
            <a:ext cx="2266512" cy="397829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34715" y="3594101"/>
            <a:ext cx="4983180" cy="20306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Phone Preview</a:t>
            </a:r>
          </a:p>
        </p:txBody>
      </p:sp>
      <p:sp>
        <p:nvSpPr>
          <p:cNvPr id="14" name="TextBox 13">
            <a:extLst>
              <a:ext uri="{FF2B5EF4-FFF2-40B4-BE49-F238E27FC236}">
                <a16:creationId xmlns:a16="http://schemas.microsoft.com/office/drawing/2014/main" id="{FF013DC2-24A8-CD43-9BE5-09714A6CA31A}"/>
              </a:ext>
            </a:extLst>
          </p:cNvPr>
          <p:cNvSpPr txBox="1"/>
          <p:nvPr userDrawn="1"/>
        </p:nvSpPr>
        <p:spPr>
          <a:xfrm>
            <a:off x="476395" y="6491628"/>
            <a:ext cx="11425605" cy="261610"/>
          </a:xfrm>
          <a:prstGeom prst="rect">
            <a:avLst/>
          </a:prstGeom>
          <a:noFill/>
        </p:spPr>
        <p:txBody>
          <a:bodyPr wrap="square" rtlCol="0">
            <a:spAutoFit/>
          </a:bodyPr>
          <a:lstStyle/>
          <a:p>
            <a:pPr algn="l"/>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16" name="Rectangle 15">
            <a:extLst>
              <a:ext uri="{FF2B5EF4-FFF2-40B4-BE49-F238E27FC236}">
                <a16:creationId xmlns:a16="http://schemas.microsoft.com/office/drawing/2014/main" id="{2EB53389-C765-3F4A-9AD6-A4AABEE45C86}"/>
              </a:ext>
            </a:extLst>
          </p:cNvPr>
          <p:cNvSpPr/>
          <p:nvPr userDrawn="1"/>
        </p:nvSpPr>
        <p:spPr>
          <a:xfrm rot="16200000" flipV="1">
            <a:off x="178365" y="6620199"/>
            <a:ext cx="43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2673172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AC7CE8-B51E-C249-946E-538B6C26A0B6}"/>
              </a:ext>
            </a:extLst>
          </p:cNvPr>
          <p:cNvSpPr/>
          <p:nvPr userDrawn="1"/>
        </p:nvSpPr>
        <p:spPr>
          <a:xfrm>
            <a:off x="241300" y="228600"/>
            <a:ext cx="11696700" cy="3035300"/>
          </a:xfrm>
          <a:prstGeom prst="rect">
            <a:avLst/>
          </a:prstGeom>
          <a:solidFill>
            <a:srgbClr val="094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8315" t="15976" r="29196" b="11083"/>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68B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5" name="TextBox 14">
            <a:extLst>
              <a:ext uri="{FF2B5EF4-FFF2-40B4-BE49-F238E27FC236}">
                <a16:creationId xmlns:a16="http://schemas.microsoft.com/office/drawing/2014/main" id="{5FB1956A-C4DA-6944-8FC5-0F16C4F576E9}"/>
              </a:ext>
            </a:extLst>
          </p:cNvPr>
          <p:cNvSpPr txBox="1"/>
          <p:nvPr userDrawn="1"/>
        </p:nvSpPr>
        <p:spPr>
          <a:xfrm>
            <a:off x="476395" y="6491628"/>
            <a:ext cx="11425605" cy="261610"/>
          </a:xfrm>
          <a:prstGeom prst="rect">
            <a:avLst/>
          </a:prstGeom>
          <a:noFill/>
        </p:spPr>
        <p:txBody>
          <a:bodyPr wrap="square" rtlCol="0">
            <a:spAutoFit/>
          </a:bodyPr>
          <a:lstStyle/>
          <a:p>
            <a:pPr algn="l"/>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16" name="Rectangle 15">
            <a:extLst>
              <a:ext uri="{FF2B5EF4-FFF2-40B4-BE49-F238E27FC236}">
                <a16:creationId xmlns:a16="http://schemas.microsoft.com/office/drawing/2014/main" id="{C754111C-E8F1-B747-9EDB-6689DA3E989E}"/>
              </a:ext>
            </a:extLst>
          </p:cNvPr>
          <p:cNvSpPr/>
          <p:nvPr userDrawn="1"/>
        </p:nvSpPr>
        <p:spPr>
          <a:xfrm rot="16200000" flipV="1">
            <a:off x="178365" y="6620199"/>
            <a:ext cx="43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550373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 Photo Slide - Light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17A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676972" y="1419156"/>
            <a:ext cx="792000" cy="21410"/>
          </a:xfrm>
          <a:prstGeom prst="rect">
            <a:avLst/>
          </a:prstGeom>
          <a:solidFill>
            <a:srgbClr val="094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2" name="TextBox 11">
            <a:extLst>
              <a:ext uri="{FF2B5EF4-FFF2-40B4-BE49-F238E27FC236}">
                <a16:creationId xmlns:a16="http://schemas.microsoft.com/office/drawing/2014/main" id="{66965B19-141C-5C4F-A4C8-1F918077364A}"/>
              </a:ext>
            </a:extLst>
          </p:cNvPr>
          <p:cNvSpPr txBox="1"/>
          <p:nvPr userDrawn="1"/>
        </p:nvSpPr>
        <p:spPr>
          <a:xfrm>
            <a:off x="476395" y="6491628"/>
            <a:ext cx="11425605" cy="261610"/>
          </a:xfrm>
          <a:prstGeom prst="rect">
            <a:avLst/>
          </a:prstGeom>
          <a:noFill/>
        </p:spPr>
        <p:txBody>
          <a:bodyPr wrap="square" rtlCol="0">
            <a:spAutoFit/>
          </a:bodyPr>
          <a:lstStyle/>
          <a:p>
            <a:pPr algn="l"/>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16" name="Rectangle 15">
            <a:extLst>
              <a:ext uri="{FF2B5EF4-FFF2-40B4-BE49-F238E27FC236}">
                <a16:creationId xmlns:a16="http://schemas.microsoft.com/office/drawing/2014/main" id="{59BF8684-032A-EF4B-9076-9D5583E4001A}"/>
              </a:ext>
            </a:extLst>
          </p:cNvPr>
          <p:cNvSpPr/>
          <p:nvPr userDrawn="1"/>
        </p:nvSpPr>
        <p:spPr>
          <a:xfrm rot="16200000" flipV="1">
            <a:off x="178365" y="6620199"/>
            <a:ext cx="43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2914375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Quote slide - Navy">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DB6C32-197D-C745-BB1A-B4B93C01BC96}"/>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10" name="Rectangle 9">
            <a:extLst>
              <a:ext uri="{FF2B5EF4-FFF2-40B4-BE49-F238E27FC236}">
                <a16:creationId xmlns:a16="http://schemas.microsoft.com/office/drawing/2014/main" id="{2EAF48B3-E7B5-7641-833B-378C695D566F}"/>
              </a:ext>
            </a:extLst>
          </p:cNvPr>
          <p:cNvSpPr/>
          <p:nvPr userDrawn="1"/>
        </p:nvSpPr>
        <p:spPr>
          <a:xfrm>
            <a:off x="241300" y="367062"/>
            <a:ext cx="11696700" cy="5695316"/>
          </a:xfrm>
          <a:prstGeom prst="rect">
            <a:avLst/>
          </a:prstGeom>
          <a:solidFill>
            <a:srgbClr val="094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3">
            <a:extLst>
              <a:ext uri="{FF2B5EF4-FFF2-40B4-BE49-F238E27FC236}">
                <a16:creationId xmlns:a16="http://schemas.microsoft.com/office/drawing/2014/main" id="{F41CDBC0-08A5-F448-AC04-E4772440B4A9}"/>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2" name="Text Placeholder 23">
            <a:extLst>
              <a:ext uri="{FF2B5EF4-FFF2-40B4-BE49-F238E27FC236}">
                <a16:creationId xmlns:a16="http://schemas.microsoft.com/office/drawing/2014/main" id="{8F9FAF20-AC16-CB44-ADCA-1C0885F1D045}"/>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3" name="Text Placeholder 23">
            <a:extLst>
              <a:ext uri="{FF2B5EF4-FFF2-40B4-BE49-F238E27FC236}">
                <a16:creationId xmlns:a16="http://schemas.microsoft.com/office/drawing/2014/main" id="{3AA3C8DA-9E0D-7B43-AC87-D758512C0F6E}"/>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4" name="Picture Placeholder 2">
            <a:extLst>
              <a:ext uri="{FF2B5EF4-FFF2-40B4-BE49-F238E27FC236}">
                <a16:creationId xmlns:a16="http://schemas.microsoft.com/office/drawing/2014/main" id="{EEFE5111-747B-724F-8393-4A43AB5BE01B}"/>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15" name="Rectangle 14">
            <a:extLst>
              <a:ext uri="{FF2B5EF4-FFF2-40B4-BE49-F238E27FC236}">
                <a16:creationId xmlns:a16="http://schemas.microsoft.com/office/drawing/2014/main" id="{C04EFAE7-718A-7C40-BF77-D8EE81FAF6BC}"/>
              </a:ext>
            </a:extLst>
          </p:cNvPr>
          <p:cNvSpPr/>
          <p:nvPr userDrawn="1"/>
        </p:nvSpPr>
        <p:spPr>
          <a:xfrm rot="16200000" flipV="1">
            <a:off x="11704000" y="6622960"/>
            <a:ext cx="43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2968166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1DC094-E62D-6FA0-4115-C78695CD899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E25E83A-A139-AE06-B89D-4CA319CB3265}"/>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7ED1A14-A47D-EF46-853B-0723F1BF34F5}"/>
              </a:ext>
            </a:extLst>
          </p:cNvPr>
          <p:cNvSpPr>
            <a:spLocks noGrp="1"/>
          </p:cNvSpPr>
          <p:nvPr>
            <p:ph type="dt" sz="half" idx="10"/>
          </p:nvPr>
        </p:nvSpPr>
        <p:spPr/>
        <p:txBody>
          <a:bodyPr/>
          <a:lstStyle/>
          <a:p>
            <a:fld id="{A20C8955-DF8D-45AA-82E3-ECCFB323C27E}" type="datetimeFigureOut">
              <a:rPr lang="de-DE" smtClean="0"/>
              <a:t>14.11.2022</a:t>
            </a:fld>
            <a:endParaRPr lang="de-DE"/>
          </a:p>
        </p:txBody>
      </p:sp>
      <p:sp>
        <p:nvSpPr>
          <p:cNvPr id="5" name="Fußzeilenplatzhalter 4">
            <a:extLst>
              <a:ext uri="{FF2B5EF4-FFF2-40B4-BE49-F238E27FC236}">
                <a16:creationId xmlns:a16="http://schemas.microsoft.com/office/drawing/2014/main" id="{4BA719BC-1D7A-4313-95E5-270667705C1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600460C-1A1D-CC9D-68FF-D1589F9C1D12}"/>
              </a:ext>
            </a:extLst>
          </p:cNvPr>
          <p:cNvSpPr>
            <a:spLocks noGrp="1"/>
          </p:cNvSpPr>
          <p:nvPr>
            <p:ph type="sldNum" sz="quarter" idx="12"/>
          </p:nvPr>
        </p:nvSpPr>
        <p:spPr/>
        <p:txBody>
          <a:bodyPr/>
          <a:lstStyle/>
          <a:p>
            <a:fld id="{2581BF83-9BD9-4649-9695-7C85FE768A70}" type="slidenum">
              <a:rPr lang="de-DE" smtClean="0"/>
              <a:t>‹#›</a:t>
            </a:fld>
            <a:endParaRPr lang="de-DE"/>
          </a:p>
        </p:txBody>
      </p:sp>
    </p:spTree>
    <p:extLst>
      <p:ext uri="{BB962C8B-B14F-4D97-AF65-F5344CB8AC3E}">
        <p14:creationId xmlns:p14="http://schemas.microsoft.com/office/powerpoint/2010/main" val="13221347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xt Slide with Photo - Light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55A074-2A7E-A34F-BB83-0DE692897021}"/>
              </a:ext>
            </a:extLst>
          </p:cNvPr>
          <p:cNvSpPr/>
          <p:nvPr userDrawn="1"/>
        </p:nvSpPr>
        <p:spPr>
          <a:xfrm flipV="1">
            <a:off x="1115878" y="-3"/>
            <a:ext cx="5736184" cy="6892757"/>
          </a:xfrm>
          <a:prstGeom prst="rect">
            <a:avLst/>
          </a:prstGeom>
          <a:solidFill>
            <a:srgbClr val="40A3C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1" name="Rectangle 10">
            <a:extLst>
              <a:ext uri="{FF2B5EF4-FFF2-40B4-BE49-F238E27FC236}">
                <a16:creationId xmlns:a16="http://schemas.microsoft.com/office/drawing/2014/main" id="{91F5E2CB-71D0-E94F-A642-6400406A179D}"/>
              </a:ext>
            </a:extLst>
          </p:cNvPr>
          <p:cNvSpPr/>
          <p:nvPr userDrawn="1"/>
        </p:nvSpPr>
        <p:spPr>
          <a:xfrm flipV="1">
            <a:off x="10087" y="6555301"/>
            <a:ext cx="79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3" name="Picture Placeholder 17">
            <a:extLst>
              <a:ext uri="{FF2B5EF4-FFF2-40B4-BE49-F238E27FC236}">
                <a16:creationId xmlns:a16="http://schemas.microsoft.com/office/drawing/2014/main" id="{72B6BBC8-3111-924D-B33A-1A03B1C3482A}"/>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5" name="Text Placeholder 17">
            <a:extLst>
              <a:ext uri="{FF2B5EF4-FFF2-40B4-BE49-F238E27FC236}">
                <a16:creationId xmlns:a16="http://schemas.microsoft.com/office/drawing/2014/main" id="{88EA4554-8487-CD42-AF3B-B4BE819B0833}"/>
              </a:ext>
            </a:extLst>
          </p:cNvPr>
          <p:cNvSpPr>
            <a:spLocks noGrp="1"/>
          </p:cNvSpPr>
          <p:nvPr>
            <p:ph type="body" sz="quarter" idx="18" hasCustomPrompt="1"/>
          </p:nvPr>
        </p:nvSpPr>
        <p:spPr>
          <a:xfrm>
            <a:off x="1463724" y="1859843"/>
            <a:ext cx="4832436" cy="4525954"/>
          </a:xfrm>
        </p:spPr>
        <p:txBody>
          <a:bodyPr/>
          <a:lstStyle>
            <a:lvl1pPr marL="0">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Rectangle 15">
            <a:extLst>
              <a:ext uri="{FF2B5EF4-FFF2-40B4-BE49-F238E27FC236}">
                <a16:creationId xmlns:a16="http://schemas.microsoft.com/office/drawing/2014/main" id="{E9EF7EE7-BD3B-A745-A49D-5B18237E23B9}"/>
              </a:ext>
            </a:extLst>
          </p:cNvPr>
          <p:cNvSpPr/>
          <p:nvPr userDrawn="1"/>
        </p:nvSpPr>
        <p:spPr>
          <a:xfrm>
            <a:off x="1400660" y="1458295"/>
            <a:ext cx="792000" cy="21410"/>
          </a:xfrm>
          <a:prstGeom prst="rect">
            <a:avLst/>
          </a:prstGeom>
          <a:solidFill>
            <a:srgbClr val="094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7" name="Text Placeholder 23">
            <a:extLst>
              <a:ext uri="{FF2B5EF4-FFF2-40B4-BE49-F238E27FC236}">
                <a16:creationId xmlns:a16="http://schemas.microsoft.com/office/drawing/2014/main" id="{8733BB88-FC65-744E-8998-930A9BE4E5EC}"/>
              </a:ext>
            </a:extLst>
          </p:cNvPr>
          <p:cNvSpPr>
            <a:spLocks noGrp="1"/>
          </p:cNvSpPr>
          <p:nvPr>
            <p:ph type="body" sz="quarter" idx="16" hasCustomPrompt="1"/>
          </p:nvPr>
        </p:nvSpPr>
        <p:spPr>
          <a:xfrm>
            <a:off x="1379575" y="682112"/>
            <a:ext cx="4931330"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21" name="TextBox 20">
            <a:extLst>
              <a:ext uri="{FF2B5EF4-FFF2-40B4-BE49-F238E27FC236}">
                <a16:creationId xmlns:a16="http://schemas.microsoft.com/office/drawing/2014/main" id="{E2CEFBF5-CD2C-F744-8F8B-265DF25F51BA}"/>
              </a:ext>
            </a:extLst>
          </p:cNvPr>
          <p:cNvSpPr txBox="1"/>
          <p:nvPr userDrawn="1"/>
        </p:nvSpPr>
        <p:spPr>
          <a:xfrm rot="16200000">
            <a:off x="-3040291" y="2832024"/>
            <a:ext cx="6892756" cy="307777"/>
          </a:xfrm>
          <a:prstGeom prst="rect">
            <a:avLst/>
          </a:prstGeom>
          <a:noFill/>
        </p:spPr>
        <p:txBody>
          <a:bodyPr wrap="square" rtlCol="0">
            <a:spAutoFit/>
          </a:bodyPr>
          <a:lstStyle/>
          <a:p>
            <a:pPr algn="l"/>
            <a:r>
              <a:rPr lang="en-US" sz="1400" kern="1600" spc="300" baseline="0" dirty="0">
                <a:solidFill>
                  <a:srgbClr val="09446A"/>
                </a:solidFill>
                <a:latin typeface="+mj-lt"/>
                <a:ea typeface="Lato Medium" panose="020F0502020204030203" pitchFamily="34" charset="0"/>
                <a:cs typeface="Calibri" panose="020F0502020204030204" pitchFamily="34" charset="0"/>
              </a:rPr>
              <a:t>digital wellbeing for enterprises</a:t>
            </a:r>
          </a:p>
        </p:txBody>
      </p:sp>
    </p:spTree>
    <p:extLst>
      <p:ext uri="{BB962C8B-B14F-4D97-AF65-F5344CB8AC3E}">
        <p14:creationId xmlns:p14="http://schemas.microsoft.com/office/powerpoint/2010/main" val="1418210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 box - Solid Nav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E96EDAD-C319-D548-A979-49E81343F7F8}"/>
              </a:ext>
            </a:extLst>
          </p:cNvPr>
          <p:cNvSpPr/>
          <p:nvPr userDrawn="1"/>
        </p:nvSpPr>
        <p:spPr>
          <a:xfrm>
            <a:off x="241300" y="228600"/>
            <a:ext cx="11696700" cy="5695317"/>
          </a:xfrm>
          <a:prstGeom prst="rect">
            <a:avLst/>
          </a:prstGeom>
          <a:solidFill>
            <a:srgbClr val="094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68B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id="{AEEEC7C7-55B2-554F-9538-613F77C9715B}"/>
              </a:ext>
            </a:extLst>
          </p:cNvPr>
          <p:cNvSpPr txBox="1"/>
          <p:nvPr userDrawn="1"/>
        </p:nvSpPr>
        <p:spPr>
          <a:xfrm>
            <a:off x="476395" y="6491628"/>
            <a:ext cx="11425605" cy="261610"/>
          </a:xfrm>
          <a:prstGeom prst="rect">
            <a:avLst/>
          </a:prstGeom>
          <a:noFill/>
        </p:spPr>
        <p:txBody>
          <a:bodyPr wrap="square" rtlCol="0">
            <a:spAutoFit/>
          </a:bodyPr>
          <a:lstStyle/>
          <a:p>
            <a:pPr algn="l"/>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14" name="Rectangle 13">
            <a:extLst>
              <a:ext uri="{FF2B5EF4-FFF2-40B4-BE49-F238E27FC236}">
                <a16:creationId xmlns:a16="http://schemas.microsoft.com/office/drawing/2014/main" id="{30AA3768-D7C0-5040-BAE8-05A99243DE75}"/>
              </a:ext>
            </a:extLst>
          </p:cNvPr>
          <p:cNvSpPr/>
          <p:nvPr userDrawn="1"/>
        </p:nvSpPr>
        <p:spPr>
          <a:xfrm rot="16200000" flipV="1">
            <a:off x="178365" y="6620199"/>
            <a:ext cx="43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2482417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Master Text Slide - Pink">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B6EBF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16A6C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5E5E5E"/>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4527476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 box - Solid Light Blu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B62BE5A-66C1-434D-9B56-58E19E52B6F3}"/>
              </a:ext>
            </a:extLst>
          </p:cNvPr>
          <p:cNvSpPr/>
          <p:nvPr userDrawn="1"/>
        </p:nvSpPr>
        <p:spPr>
          <a:xfrm>
            <a:off x="241300" y="228600"/>
            <a:ext cx="11696700" cy="5695317"/>
          </a:xfrm>
          <a:prstGeom prst="rect">
            <a:avLst/>
          </a:prstGeom>
          <a:solidFill>
            <a:srgbClr val="17A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094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id="{4D96C42C-F68B-A847-AC2D-215C73EF2A55}"/>
              </a:ext>
            </a:extLst>
          </p:cNvPr>
          <p:cNvSpPr txBox="1"/>
          <p:nvPr userDrawn="1"/>
        </p:nvSpPr>
        <p:spPr>
          <a:xfrm>
            <a:off x="476395" y="6491628"/>
            <a:ext cx="11425605" cy="261610"/>
          </a:xfrm>
          <a:prstGeom prst="rect">
            <a:avLst/>
          </a:prstGeom>
          <a:noFill/>
        </p:spPr>
        <p:txBody>
          <a:bodyPr wrap="square" rtlCol="0">
            <a:spAutoFit/>
          </a:bodyPr>
          <a:lstStyle/>
          <a:p>
            <a:pPr algn="l"/>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14" name="Rectangle 13">
            <a:extLst>
              <a:ext uri="{FF2B5EF4-FFF2-40B4-BE49-F238E27FC236}">
                <a16:creationId xmlns:a16="http://schemas.microsoft.com/office/drawing/2014/main" id="{A5B28967-CF9D-DA47-9317-D9A86F6E9CC6}"/>
              </a:ext>
            </a:extLst>
          </p:cNvPr>
          <p:cNvSpPr/>
          <p:nvPr userDrawn="1"/>
        </p:nvSpPr>
        <p:spPr>
          <a:xfrm rot="16200000" flipV="1">
            <a:off x="178365" y="6620199"/>
            <a:ext cx="43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40936460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06C5BC-7DA1-284B-92AA-35E0A7B11036}"/>
              </a:ext>
            </a:extLst>
          </p:cNvPr>
          <p:cNvSpPr/>
          <p:nvPr userDrawn="1"/>
        </p:nvSpPr>
        <p:spPr>
          <a:xfrm>
            <a:off x="408953" y="1340326"/>
            <a:ext cx="792000" cy="21410"/>
          </a:xfrm>
          <a:prstGeom prst="rect">
            <a:avLst/>
          </a:prstGeom>
          <a:solidFill>
            <a:srgbClr val="68B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8" name="TextBox 7">
            <a:extLst>
              <a:ext uri="{FF2B5EF4-FFF2-40B4-BE49-F238E27FC236}">
                <a16:creationId xmlns:a16="http://schemas.microsoft.com/office/drawing/2014/main" id="{452171CF-60CB-7343-A6E2-52E7CB2944C8}"/>
              </a:ext>
            </a:extLst>
          </p:cNvPr>
          <p:cNvSpPr txBox="1"/>
          <p:nvPr userDrawn="1"/>
        </p:nvSpPr>
        <p:spPr>
          <a:xfrm>
            <a:off x="476395" y="6491628"/>
            <a:ext cx="11425605" cy="261610"/>
          </a:xfrm>
          <a:prstGeom prst="rect">
            <a:avLst/>
          </a:prstGeom>
          <a:noFill/>
        </p:spPr>
        <p:txBody>
          <a:bodyPr wrap="square" rtlCol="0">
            <a:spAutoFit/>
          </a:bodyPr>
          <a:lstStyle/>
          <a:p>
            <a:pPr algn="l"/>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14" name="Rectangle 13">
            <a:extLst>
              <a:ext uri="{FF2B5EF4-FFF2-40B4-BE49-F238E27FC236}">
                <a16:creationId xmlns:a16="http://schemas.microsoft.com/office/drawing/2014/main" id="{20AFE7EB-E855-7A42-80AA-9DBF9960ACCA}"/>
              </a:ext>
            </a:extLst>
          </p:cNvPr>
          <p:cNvSpPr/>
          <p:nvPr userDrawn="1"/>
        </p:nvSpPr>
        <p:spPr>
          <a:xfrm rot="16200000" flipV="1">
            <a:off x="178365" y="6620199"/>
            <a:ext cx="43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5" name="Text Placeholder 17">
            <a:extLst>
              <a:ext uri="{FF2B5EF4-FFF2-40B4-BE49-F238E27FC236}">
                <a16:creationId xmlns:a16="http://schemas.microsoft.com/office/drawing/2014/main" id="{F65C73A9-FE78-B440-AFB3-1081F93D7B79}"/>
              </a:ext>
            </a:extLst>
          </p:cNvPr>
          <p:cNvSpPr>
            <a:spLocks noGrp="1"/>
          </p:cNvSpPr>
          <p:nvPr>
            <p:ph type="body" sz="quarter" idx="18" hasCustomPrompt="1"/>
          </p:nvPr>
        </p:nvSpPr>
        <p:spPr>
          <a:xfrm>
            <a:off x="529759" y="1757011"/>
            <a:ext cx="11073662" cy="3867704"/>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F1A9A1BB-6827-E947-B0CD-732DD5E35F37}"/>
              </a:ext>
            </a:extLst>
          </p:cNvPr>
          <p:cNvSpPr>
            <a:spLocks noGrp="1"/>
          </p:cNvSpPr>
          <p:nvPr>
            <p:ph type="body" sz="quarter" idx="16" hasCustomPrompt="1"/>
          </p:nvPr>
        </p:nvSpPr>
        <p:spPr>
          <a:xfrm>
            <a:off x="529758" y="642972"/>
            <a:ext cx="11073661" cy="582221"/>
          </a:xfrm>
        </p:spPr>
        <p:txBody>
          <a:bodyPr>
            <a:normAutofit/>
          </a:bodyPr>
          <a:lstStyle>
            <a:lvl1pPr marL="0" indent="0" algn="l">
              <a:buNone/>
              <a:defRPr sz="3600" b="0" i="0">
                <a:solidFill>
                  <a:srgbClr val="09446A"/>
                </a:solidFill>
                <a:latin typeface="+mn-lt"/>
              </a:defRPr>
            </a:lvl1pPr>
          </a:lstStyle>
          <a:p>
            <a:pPr lvl="0"/>
            <a:r>
              <a:rPr lang="en-US" dirty="0"/>
              <a:t>Heading</a:t>
            </a:r>
          </a:p>
        </p:txBody>
      </p:sp>
    </p:spTree>
    <p:extLst>
      <p:ext uri="{BB962C8B-B14F-4D97-AF65-F5344CB8AC3E}">
        <p14:creationId xmlns:p14="http://schemas.microsoft.com/office/powerpoint/2010/main" val="15376000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Bullet Slide - Light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5058188" y="1767605"/>
            <a:ext cx="5132263" cy="3722513"/>
          </a:xfrm>
        </p:spPr>
        <p:txBody>
          <a:bodyPr>
            <a:noAutofit/>
          </a:bodyPr>
          <a:lstStyle>
            <a:lvl1pPr marL="0" indent="0" algn="l">
              <a:buClr>
                <a:srgbClr val="EA1D76"/>
              </a:buClr>
              <a:buFont typeface="Arial" charset="0"/>
              <a:buNone/>
              <a:defRPr sz="240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5058188" y="498540"/>
            <a:ext cx="5158622" cy="857158"/>
          </a:xfrm>
          <a:noFill/>
        </p:spPr>
        <p:txBody>
          <a:bodyPr anchor="t">
            <a:normAutofit/>
          </a:bodyPr>
          <a:lstStyle>
            <a:lvl1pPr marL="0" indent="0" algn="l">
              <a:buNone/>
              <a:defRPr sz="3600" i="0">
                <a:solidFill>
                  <a:srgbClr val="17A7CE"/>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3817074" y="4442"/>
            <a:ext cx="0" cy="6853558"/>
          </a:xfrm>
          <a:prstGeom prst="line">
            <a:avLst/>
          </a:prstGeom>
          <a:ln w="12700">
            <a:solidFill>
              <a:srgbClr val="17A7CE"/>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76068" y="498540"/>
            <a:ext cx="3452394" cy="3433969"/>
          </a:xfrm>
          <a:noFill/>
        </p:spPr>
        <p:txBody>
          <a:bodyPr anchor="t">
            <a:normAutofit/>
          </a:bodyPr>
          <a:lstStyle>
            <a:lvl1pPr marL="0" indent="0" algn="l">
              <a:buNone/>
              <a:defRPr sz="3600" i="0">
                <a:solidFill>
                  <a:srgbClr val="09446A"/>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3239850" y="130883"/>
            <a:ext cx="1154422" cy="1154422"/>
          </a:xfrm>
          <a:prstGeom prst="ellipse">
            <a:avLst/>
          </a:prstGeom>
          <a:solidFill>
            <a:srgbClr val="17A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3225979" y="419576"/>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10" name="Rectangle 9">
            <a:extLst>
              <a:ext uri="{FF2B5EF4-FFF2-40B4-BE49-F238E27FC236}">
                <a16:creationId xmlns:a16="http://schemas.microsoft.com/office/drawing/2014/main" id="{79030E9D-025C-7043-83FB-A34839E784F6}"/>
              </a:ext>
            </a:extLst>
          </p:cNvPr>
          <p:cNvSpPr/>
          <p:nvPr userDrawn="1"/>
        </p:nvSpPr>
        <p:spPr>
          <a:xfrm flipV="1">
            <a:off x="10087" y="6555301"/>
            <a:ext cx="79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29623527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Bullet Slide - Light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78BECC"/>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78BECC"/>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09446A"/>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Rectangle 9">
            <a:extLst>
              <a:ext uri="{FF2B5EF4-FFF2-40B4-BE49-F238E27FC236}">
                <a16:creationId xmlns:a16="http://schemas.microsoft.com/office/drawing/2014/main" id="{79030E9D-025C-7043-83FB-A34839E784F6}"/>
              </a:ext>
            </a:extLst>
          </p:cNvPr>
          <p:cNvSpPr/>
          <p:nvPr userDrawn="1"/>
        </p:nvSpPr>
        <p:spPr>
          <a:xfrm flipV="1">
            <a:off x="10087" y="6555301"/>
            <a:ext cx="79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Box 10">
            <a:extLst>
              <a:ext uri="{FF2B5EF4-FFF2-40B4-BE49-F238E27FC236}">
                <a16:creationId xmlns:a16="http://schemas.microsoft.com/office/drawing/2014/main" id="{5855EABB-D8D1-F44C-8D57-0131784558F2}"/>
              </a:ext>
            </a:extLst>
          </p:cNvPr>
          <p:cNvSpPr txBox="1"/>
          <p:nvPr userDrawn="1"/>
        </p:nvSpPr>
        <p:spPr>
          <a:xfrm rot="16200000">
            <a:off x="-3040291" y="2832024"/>
            <a:ext cx="6892756" cy="307777"/>
          </a:xfrm>
          <a:prstGeom prst="rect">
            <a:avLst/>
          </a:prstGeom>
          <a:noFill/>
        </p:spPr>
        <p:txBody>
          <a:bodyPr wrap="square" rtlCol="0">
            <a:spAutoFit/>
          </a:bodyPr>
          <a:lstStyle/>
          <a:p>
            <a:pPr algn="l"/>
            <a:r>
              <a:rPr lang="en-US" sz="1400" kern="1600" spc="300" baseline="0" dirty="0">
                <a:solidFill>
                  <a:srgbClr val="09446A"/>
                </a:solidFill>
                <a:latin typeface="+mj-lt"/>
                <a:ea typeface="Lato Medium" panose="020F0502020204030203" pitchFamily="34" charset="0"/>
                <a:cs typeface="Calibri" panose="020F0502020204030204" pitchFamily="34" charset="0"/>
              </a:rPr>
              <a:t>digital wellbeing for enterprises</a:t>
            </a:r>
          </a:p>
        </p:txBody>
      </p:sp>
    </p:spTree>
    <p:extLst>
      <p:ext uri="{BB962C8B-B14F-4D97-AF65-F5344CB8AC3E}">
        <p14:creationId xmlns:p14="http://schemas.microsoft.com/office/powerpoint/2010/main" val="314965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Divider Slide - Nav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0" y="0"/>
            <a:ext cx="12192000" cy="4463512"/>
          </a:xfrm>
          <a:prstGeom prst="rect">
            <a:avLst/>
          </a:prstGeom>
          <a:solidFill>
            <a:srgbClr val="094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3" name="Picture 12" descr="Chart, pie chart&#10;&#10;Description automatically generated">
            <a:extLst>
              <a:ext uri="{FF2B5EF4-FFF2-40B4-BE49-F238E27FC236}">
                <a16:creationId xmlns:a16="http://schemas.microsoft.com/office/drawing/2014/main" id="{927AD6B4-D256-ED46-AAAD-9A497EF83581}"/>
              </a:ext>
            </a:extLst>
          </p:cNvPr>
          <p:cNvPicPr/>
          <p:nvPr userDrawn="1"/>
        </p:nvPicPr>
        <p:blipFill rotWithShape="1">
          <a:blip r:embed="rId2" cstate="email">
            <a:extLst>
              <a:ext uri="{28A0092B-C50C-407E-A947-70E740481C1C}">
                <a14:useLocalDpi xmlns:a14="http://schemas.microsoft.com/office/drawing/2010/main"/>
              </a:ext>
            </a:extLst>
          </a:blip>
          <a:srcRect t="2966" r="14476" b="26344"/>
          <a:stretch/>
        </p:blipFill>
        <p:spPr>
          <a:xfrm>
            <a:off x="7793813" y="11249"/>
            <a:ext cx="4398187" cy="6858000"/>
          </a:xfrm>
          <a:prstGeom prst="rect">
            <a:avLst/>
          </a:prstGeom>
        </p:spPr>
      </p:pic>
      <p:pic>
        <p:nvPicPr>
          <p:cNvPr id="14" name="Picture 13" descr="A picture containing text, electronics&#10;&#10;Description automatically generated">
            <a:extLst>
              <a:ext uri="{FF2B5EF4-FFF2-40B4-BE49-F238E27FC236}">
                <a16:creationId xmlns:a16="http://schemas.microsoft.com/office/drawing/2014/main" id="{7463AD93-0D5F-D141-98E1-8F97202D5473}"/>
              </a:ext>
            </a:extLst>
          </p:cNvPr>
          <p:cNvPicPr/>
          <p:nvPr userDrawn="1"/>
        </p:nvPicPr>
        <p:blipFill rotWithShape="1">
          <a:blip r:embed="rId3" cstate="email">
            <a:extLst>
              <a:ext uri="{28A0092B-C50C-407E-A947-70E740481C1C}">
                <a14:useLocalDpi xmlns:a14="http://schemas.microsoft.com/office/drawing/2010/main"/>
              </a:ext>
            </a:extLst>
          </a:blip>
          <a:srcRect l="-3701" t="20375" r="-367" b="23814"/>
          <a:stretch/>
        </p:blipFill>
        <p:spPr>
          <a:xfrm>
            <a:off x="6096000" y="0"/>
            <a:ext cx="7084975" cy="6858000"/>
          </a:xfrm>
          <a:prstGeom prst="rect">
            <a:avLst/>
          </a:prstGeom>
        </p:spPr>
      </p:pic>
      <p:sp>
        <p:nvSpPr>
          <p:cNvPr id="15" name="TextBox 14">
            <a:extLst>
              <a:ext uri="{FF2B5EF4-FFF2-40B4-BE49-F238E27FC236}">
                <a16:creationId xmlns:a16="http://schemas.microsoft.com/office/drawing/2014/main" id="{7C1805AB-F937-BB42-9DD0-B14AC69A91B6}"/>
              </a:ext>
            </a:extLst>
          </p:cNvPr>
          <p:cNvSpPr txBox="1"/>
          <p:nvPr userDrawn="1"/>
        </p:nvSpPr>
        <p:spPr>
          <a:xfrm>
            <a:off x="476395" y="6491628"/>
            <a:ext cx="11425605" cy="261610"/>
          </a:xfrm>
          <a:prstGeom prst="rect">
            <a:avLst/>
          </a:prstGeom>
          <a:noFill/>
        </p:spPr>
        <p:txBody>
          <a:bodyPr wrap="square" rtlCol="0">
            <a:spAutoFit/>
          </a:bodyPr>
          <a:lstStyle/>
          <a:p>
            <a:pPr algn="l"/>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16" name="Rectangle 15">
            <a:extLst>
              <a:ext uri="{FF2B5EF4-FFF2-40B4-BE49-F238E27FC236}">
                <a16:creationId xmlns:a16="http://schemas.microsoft.com/office/drawing/2014/main" id="{08DEE851-1F49-6345-8072-72784A7EF3F6}"/>
              </a:ext>
            </a:extLst>
          </p:cNvPr>
          <p:cNvSpPr/>
          <p:nvPr userDrawn="1"/>
        </p:nvSpPr>
        <p:spPr>
          <a:xfrm rot="16200000" flipV="1">
            <a:off x="178365" y="6620199"/>
            <a:ext cx="43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36543846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0" y="0"/>
            <a:ext cx="6621272" cy="6858000"/>
          </a:xfrm>
          <a:prstGeom prst="rect">
            <a:avLst/>
          </a:prstGeom>
          <a:solidFill>
            <a:srgbClr val="0944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579586" y="1364535"/>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579586" y="554959"/>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325319" y="5790205"/>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26" name="Picture 25" descr="Chart, pie chart&#10;&#10;Description automatically generated">
            <a:extLst>
              <a:ext uri="{FF2B5EF4-FFF2-40B4-BE49-F238E27FC236}">
                <a16:creationId xmlns:a16="http://schemas.microsoft.com/office/drawing/2014/main" id="{8F18683B-2D4E-8A41-AA0E-9ABD6B9E2775}"/>
              </a:ext>
            </a:extLst>
          </p:cNvPr>
          <p:cNvPicPr/>
          <p:nvPr userDrawn="1"/>
        </p:nvPicPr>
        <p:blipFill rotWithShape="1">
          <a:blip r:embed="rId3" cstate="email">
            <a:extLst>
              <a:ext uri="{28A0092B-C50C-407E-A947-70E740481C1C}">
                <a14:useLocalDpi xmlns:a14="http://schemas.microsoft.com/office/drawing/2010/main"/>
              </a:ext>
            </a:extLst>
          </a:blip>
          <a:srcRect l="-5959" t="25873" r="5611" b="6031"/>
          <a:stretch/>
        </p:blipFill>
        <p:spPr>
          <a:xfrm flipH="1" flipV="1">
            <a:off x="3968334" y="0"/>
            <a:ext cx="5356985" cy="6857999"/>
          </a:xfrm>
          <a:prstGeom prst="rect">
            <a:avLst/>
          </a:prstGeom>
        </p:spPr>
      </p:pic>
      <p:pic>
        <p:nvPicPr>
          <p:cNvPr id="27" name="Picture 26" descr="A picture containing text, electronics&#10;&#10;Description automatically generated">
            <a:extLst>
              <a:ext uri="{FF2B5EF4-FFF2-40B4-BE49-F238E27FC236}">
                <a16:creationId xmlns:a16="http://schemas.microsoft.com/office/drawing/2014/main" id="{77E67EAE-F669-2F4E-B5BA-57F625337118}"/>
              </a:ext>
            </a:extLst>
          </p:cNvPr>
          <p:cNvPicPr/>
          <p:nvPr userDrawn="1"/>
        </p:nvPicPr>
        <p:blipFill rotWithShape="1">
          <a:blip r:embed="rId4" cstate="email">
            <a:extLst>
              <a:ext uri="{28A0092B-C50C-407E-A947-70E740481C1C}">
                <a14:useLocalDpi xmlns:a14="http://schemas.microsoft.com/office/drawing/2010/main"/>
              </a:ext>
            </a:extLst>
          </a:blip>
          <a:srcRect l="8547" t="9997" r="2886" b="9997"/>
          <a:stretch/>
        </p:blipFill>
        <p:spPr>
          <a:xfrm>
            <a:off x="4027095" y="-1"/>
            <a:ext cx="4206236" cy="6858000"/>
          </a:xfrm>
          <a:prstGeom prst="rect">
            <a:avLst/>
          </a:prstGeom>
        </p:spPr>
      </p:pic>
      <p:pic>
        <p:nvPicPr>
          <p:cNvPr id="28" name="Picture 27" descr="Text&#10;&#10;Description automatically generated">
            <a:extLst>
              <a:ext uri="{FF2B5EF4-FFF2-40B4-BE49-F238E27FC236}">
                <a16:creationId xmlns:a16="http://schemas.microsoft.com/office/drawing/2014/main" id="{1B6DDEB8-EF05-344C-8D0E-269BD207F319}"/>
              </a:ext>
            </a:extLst>
          </p:cNvPr>
          <p:cNvPicPr/>
          <p:nvPr userDrawn="1"/>
        </p:nvPicPr>
        <p:blipFill>
          <a:blip r:embed="rId5" cstate="email">
            <a:extLst>
              <a:ext uri="{28A0092B-C50C-407E-A947-70E740481C1C}">
                <a14:useLocalDpi xmlns:a14="http://schemas.microsoft.com/office/drawing/2010/main"/>
              </a:ext>
            </a:extLst>
          </a:blip>
          <a:stretch>
            <a:fillRect/>
          </a:stretch>
        </p:blipFill>
        <p:spPr>
          <a:xfrm>
            <a:off x="6993288" y="458938"/>
            <a:ext cx="4885792" cy="1967107"/>
          </a:xfrm>
          <a:prstGeom prst="rect">
            <a:avLst/>
          </a:prstGeom>
        </p:spPr>
      </p:pic>
    </p:spTree>
    <p:extLst>
      <p:ext uri="{BB962C8B-B14F-4D97-AF65-F5344CB8AC3E}">
        <p14:creationId xmlns:p14="http://schemas.microsoft.com/office/powerpoint/2010/main" val="3376828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3FD28F-37DD-8452-9571-F229E6F0ABC9}"/>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55DE4B36-4BD4-41C4-0904-5471477D8C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B0014928-BFBE-F1AC-3201-5279A7380664}"/>
              </a:ext>
            </a:extLst>
          </p:cNvPr>
          <p:cNvSpPr>
            <a:spLocks noGrp="1"/>
          </p:cNvSpPr>
          <p:nvPr>
            <p:ph type="dt" sz="half" idx="10"/>
          </p:nvPr>
        </p:nvSpPr>
        <p:spPr/>
        <p:txBody>
          <a:bodyPr/>
          <a:lstStyle/>
          <a:p>
            <a:fld id="{A20C8955-DF8D-45AA-82E3-ECCFB323C27E}" type="datetimeFigureOut">
              <a:rPr lang="de-DE" smtClean="0"/>
              <a:t>14.11.2022</a:t>
            </a:fld>
            <a:endParaRPr lang="de-DE"/>
          </a:p>
        </p:txBody>
      </p:sp>
      <p:sp>
        <p:nvSpPr>
          <p:cNvPr id="5" name="Fußzeilenplatzhalter 4">
            <a:extLst>
              <a:ext uri="{FF2B5EF4-FFF2-40B4-BE49-F238E27FC236}">
                <a16:creationId xmlns:a16="http://schemas.microsoft.com/office/drawing/2014/main" id="{4AD787AB-BB82-8A83-60C6-BAB343F1679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FD8E497-72AC-D97C-E075-7DE8C77BE69E}"/>
              </a:ext>
            </a:extLst>
          </p:cNvPr>
          <p:cNvSpPr>
            <a:spLocks noGrp="1"/>
          </p:cNvSpPr>
          <p:nvPr>
            <p:ph type="sldNum" sz="quarter" idx="12"/>
          </p:nvPr>
        </p:nvSpPr>
        <p:spPr/>
        <p:txBody>
          <a:bodyPr/>
          <a:lstStyle/>
          <a:p>
            <a:fld id="{2581BF83-9BD9-4649-9695-7C85FE768A70}" type="slidenum">
              <a:rPr lang="de-DE" smtClean="0"/>
              <a:t>‹#›</a:t>
            </a:fld>
            <a:endParaRPr lang="de-DE"/>
          </a:p>
        </p:txBody>
      </p:sp>
    </p:spTree>
    <p:extLst>
      <p:ext uri="{BB962C8B-B14F-4D97-AF65-F5344CB8AC3E}">
        <p14:creationId xmlns:p14="http://schemas.microsoft.com/office/powerpoint/2010/main" val="775311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E42D1F-396E-7E7D-4ED3-C7FB143F144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B707EC5-5B99-5F99-A068-E7FCEDD0F26E}"/>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E9FE829-3E60-EB98-2FF1-34FF9E1A2982}"/>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0FAD68F3-331B-8EA8-33A8-9E4F4B51E3F5}"/>
              </a:ext>
            </a:extLst>
          </p:cNvPr>
          <p:cNvSpPr>
            <a:spLocks noGrp="1"/>
          </p:cNvSpPr>
          <p:nvPr>
            <p:ph type="dt" sz="half" idx="10"/>
          </p:nvPr>
        </p:nvSpPr>
        <p:spPr/>
        <p:txBody>
          <a:bodyPr/>
          <a:lstStyle/>
          <a:p>
            <a:fld id="{A20C8955-DF8D-45AA-82E3-ECCFB323C27E}" type="datetimeFigureOut">
              <a:rPr lang="de-DE" smtClean="0"/>
              <a:t>14.11.2022</a:t>
            </a:fld>
            <a:endParaRPr lang="de-DE"/>
          </a:p>
        </p:txBody>
      </p:sp>
      <p:sp>
        <p:nvSpPr>
          <p:cNvPr id="6" name="Fußzeilenplatzhalter 5">
            <a:extLst>
              <a:ext uri="{FF2B5EF4-FFF2-40B4-BE49-F238E27FC236}">
                <a16:creationId xmlns:a16="http://schemas.microsoft.com/office/drawing/2014/main" id="{4B1A7F2F-B5DC-63B8-FFA8-1A5B8C0363F1}"/>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7526FB8-4505-0E65-26CA-59B193FB8390}"/>
              </a:ext>
            </a:extLst>
          </p:cNvPr>
          <p:cNvSpPr>
            <a:spLocks noGrp="1"/>
          </p:cNvSpPr>
          <p:nvPr>
            <p:ph type="sldNum" sz="quarter" idx="12"/>
          </p:nvPr>
        </p:nvSpPr>
        <p:spPr/>
        <p:txBody>
          <a:bodyPr/>
          <a:lstStyle/>
          <a:p>
            <a:fld id="{2581BF83-9BD9-4649-9695-7C85FE768A70}" type="slidenum">
              <a:rPr lang="de-DE" smtClean="0"/>
              <a:t>‹#›</a:t>
            </a:fld>
            <a:endParaRPr lang="de-DE"/>
          </a:p>
        </p:txBody>
      </p:sp>
    </p:spTree>
    <p:extLst>
      <p:ext uri="{BB962C8B-B14F-4D97-AF65-F5344CB8AC3E}">
        <p14:creationId xmlns:p14="http://schemas.microsoft.com/office/powerpoint/2010/main" val="1849006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346280-9297-3C84-46E2-CF5A038A2827}"/>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90896204-A6F5-CB5B-3726-BB00CE6F60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CDE92730-D9E7-92D9-222E-0098E3BC1C70}"/>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965C4DCC-AFCE-A76C-B3F7-08F3BA8007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480EEE3-9D21-C706-4EFC-4234653DEEFD}"/>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AC4255E7-E1C0-009A-C3A3-76890479EA48}"/>
              </a:ext>
            </a:extLst>
          </p:cNvPr>
          <p:cNvSpPr>
            <a:spLocks noGrp="1"/>
          </p:cNvSpPr>
          <p:nvPr>
            <p:ph type="dt" sz="half" idx="10"/>
          </p:nvPr>
        </p:nvSpPr>
        <p:spPr/>
        <p:txBody>
          <a:bodyPr/>
          <a:lstStyle/>
          <a:p>
            <a:fld id="{A20C8955-DF8D-45AA-82E3-ECCFB323C27E}" type="datetimeFigureOut">
              <a:rPr lang="de-DE" smtClean="0"/>
              <a:t>14.11.2022</a:t>
            </a:fld>
            <a:endParaRPr lang="de-DE"/>
          </a:p>
        </p:txBody>
      </p:sp>
      <p:sp>
        <p:nvSpPr>
          <p:cNvPr id="8" name="Fußzeilenplatzhalter 7">
            <a:extLst>
              <a:ext uri="{FF2B5EF4-FFF2-40B4-BE49-F238E27FC236}">
                <a16:creationId xmlns:a16="http://schemas.microsoft.com/office/drawing/2014/main" id="{30C1B261-B003-2C3F-B687-9EAB5E2CF3BD}"/>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94A2BBD6-61D5-81AF-4F3A-43415786B48A}"/>
              </a:ext>
            </a:extLst>
          </p:cNvPr>
          <p:cNvSpPr>
            <a:spLocks noGrp="1"/>
          </p:cNvSpPr>
          <p:nvPr>
            <p:ph type="sldNum" sz="quarter" idx="12"/>
          </p:nvPr>
        </p:nvSpPr>
        <p:spPr/>
        <p:txBody>
          <a:bodyPr/>
          <a:lstStyle/>
          <a:p>
            <a:fld id="{2581BF83-9BD9-4649-9695-7C85FE768A70}" type="slidenum">
              <a:rPr lang="de-DE" smtClean="0"/>
              <a:t>‹#›</a:t>
            </a:fld>
            <a:endParaRPr lang="de-DE"/>
          </a:p>
        </p:txBody>
      </p:sp>
    </p:spTree>
    <p:extLst>
      <p:ext uri="{BB962C8B-B14F-4D97-AF65-F5344CB8AC3E}">
        <p14:creationId xmlns:p14="http://schemas.microsoft.com/office/powerpoint/2010/main" val="3751736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DD57F0-9C1C-22E6-D79E-4E30F79847B5}"/>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FE027264-3CA7-FBAE-BDCE-E6A283AA321D}"/>
              </a:ext>
            </a:extLst>
          </p:cNvPr>
          <p:cNvSpPr>
            <a:spLocks noGrp="1"/>
          </p:cNvSpPr>
          <p:nvPr>
            <p:ph type="dt" sz="half" idx="10"/>
          </p:nvPr>
        </p:nvSpPr>
        <p:spPr/>
        <p:txBody>
          <a:bodyPr/>
          <a:lstStyle/>
          <a:p>
            <a:fld id="{A20C8955-DF8D-45AA-82E3-ECCFB323C27E}" type="datetimeFigureOut">
              <a:rPr lang="de-DE" smtClean="0"/>
              <a:t>14.11.2022</a:t>
            </a:fld>
            <a:endParaRPr lang="de-DE"/>
          </a:p>
        </p:txBody>
      </p:sp>
      <p:sp>
        <p:nvSpPr>
          <p:cNvPr id="4" name="Fußzeilenplatzhalter 3">
            <a:extLst>
              <a:ext uri="{FF2B5EF4-FFF2-40B4-BE49-F238E27FC236}">
                <a16:creationId xmlns:a16="http://schemas.microsoft.com/office/drawing/2014/main" id="{76679609-E90F-5158-0DFE-3972083322D9}"/>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70D15A92-6FAC-C09B-F67B-C3931249A3E0}"/>
              </a:ext>
            </a:extLst>
          </p:cNvPr>
          <p:cNvSpPr>
            <a:spLocks noGrp="1"/>
          </p:cNvSpPr>
          <p:nvPr>
            <p:ph type="sldNum" sz="quarter" idx="12"/>
          </p:nvPr>
        </p:nvSpPr>
        <p:spPr/>
        <p:txBody>
          <a:bodyPr/>
          <a:lstStyle/>
          <a:p>
            <a:fld id="{2581BF83-9BD9-4649-9695-7C85FE768A70}" type="slidenum">
              <a:rPr lang="de-DE" smtClean="0"/>
              <a:t>‹#›</a:t>
            </a:fld>
            <a:endParaRPr lang="de-DE"/>
          </a:p>
        </p:txBody>
      </p:sp>
    </p:spTree>
    <p:extLst>
      <p:ext uri="{BB962C8B-B14F-4D97-AF65-F5344CB8AC3E}">
        <p14:creationId xmlns:p14="http://schemas.microsoft.com/office/powerpoint/2010/main" val="695249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1E23E70-C7AC-96D4-9C10-84591C55702A}"/>
              </a:ext>
            </a:extLst>
          </p:cNvPr>
          <p:cNvSpPr>
            <a:spLocks noGrp="1"/>
          </p:cNvSpPr>
          <p:nvPr>
            <p:ph type="dt" sz="half" idx="10"/>
          </p:nvPr>
        </p:nvSpPr>
        <p:spPr/>
        <p:txBody>
          <a:bodyPr/>
          <a:lstStyle/>
          <a:p>
            <a:fld id="{A20C8955-DF8D-45AA-82E3-ECCFB323C27E}" type="datetimeFigureOut">
              <a:rPr lang="de-DE" smtClean="0"/>
              <a:t>14.11.2022</a:t>
            </a:fld>
            <a:endParaRPr lang="de-DE"/>
          </a:p>
        </p:txBody>
      </p:sp>
      <p:sp>
        <p:nvSpPr>
          <p:cNvPr id="3" name="Fußzeilenplatzhalter 2">
            <a:extLst>
              <a:ext uri="{FF2B5EF4-FFF2-40B4-BE49-F238E27FC236}">
                <a16:creationId xmlns:a16="http://schemas.microsoft.com/office/drawing/2014/main" id="{4EBB0771-8776-236F-E128-338657D76C33}"/>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EC77DD2D-8E0F-D1A7-4106-A29633746768}"/>
              </a:ext>
            </a:extLst>
          </p:cNvPr>
          <p:cNvSpPr>
            <a:spLocks noGrp="1"/>
          </p:cNvSpPr>
          <p:nvPr>
            <p:ph type="sldNum" sz="quarter" idx="12"/>
          </p:nvPr>
        </p:nvSpPr>
        <p:spPr/>
        <p:txBody>
          <a:bodyPr/>
          <a:lstStyle/>
          <a:p>
            <a:fld id="{2581BF83-9BD9-4649-9695-7C85FE768A70}" type="slidenum">
              <a:rPr lang="de-DE" smtClean="0"/>
              <a:t>‹#›</a:t>
            </a:fld>
            <a:endParaRPr lang="de-DE"/>
          </a:p>
        </p:txBody>
      </p:sp>
    </p:spTree>
    <p:extLst>
      <p:ext uri="{BB962C8B-B14F-4D97-AF65-F5344CB8AC3E}">
        <p14:creationId xmlns:p14="http://schemas.microsoft.com/office/powerpoint/2010/main" val="465531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2BE733-5C44-04CA-F3CB-26AF6040841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510BC015-48CE-0B4A-0C7A-E17A724090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49C626A3-2963-FE75-13ED-33F17F2FE3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42EFEC5-8C96-3CB5-27E8-FC2AB95AE812}"/>
              </a:ext>
            </a:extLst>
          </p:cNvPr>
          <p:cNvSpPr>
            <a:spLocks noGrp="1"/>
          </p:cNvSpPr>
          <p:nvPr>
            <p:ph type="dt" sz="half" idx="10"/>
          </p:nvPr>
        </p:nvSpPr>
        <p:spPr/>
        <p:txBody>
          <a:bodyPr/>
          <a:lstStyle/>
          <a:p>
            <a:fld id="{A20C8955-DF8D-45AA-82E3-ECCFB323C27E}" type="datetimeFigureOut">
              <a:rPr lang="de-DE" smtClean="0"/>
              <a:t>14.11.2022</a:t>
            </a:fld>
            <a:endParaRPr lang="de-DE"/>
          </a:p>
        </p:txBody>
      </p:sp>
      <p:sp>
        <p:nvSpPr>
          <p:cNvPr id="6" name="Fußzeilenplatzhalter 5">
            <a:extLst>
              <a:ext uri="{FF2B5EF4-FFF2-40B4-BE49-F238E27FC236}">
                <a16:creationId xmlns:a16="http://schemas.microsoft.com/office/drawing/2014/main" id="{98B62027-C6A0-5D8B-3AD6-9F04703AE94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EA398A4-2A95-CF57-1365-099F60073549}"/>
              </a:ext>
            </a:extLst>
          </p:cNvPr>
          <p:cNvSpPr>
            <a:spLocks noGrp="1"/>
          </p:cNvSpPr>
          <p:nvPr>
            <p:ph type="sldNum" sz="quarter" idx="12"/>
          </p:nvPr>
        </p:nvSpPr>
        <p:spPr/>
        <p:txBody>
          <a:bodyPr/>
          <a:lstStyle/>
          <a:p>
            <a:fld id="{2581BF83-9BD9-4649-9695-7C85FE768A70}" type="slidenum">
              <a:rPr lang="de-DE" smtClean="0"/>
              <a:t>‹#›</a:t>
            </a:fld>
            <a:endParaRPr lang="de-DE"/>
          </a:p>
        </p:txBody>
      </p:sp>
    </p:spTree>
    <p:extLst>
      <p:ext uri="{BB962C8B-B14F-4D97-AF65-F5344CB8AC3E}">
        <p14:creationId xmlns:p14="http://schemas.microsoft.com/office/powerpoint/2010/main" val="3189412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76E388-B1F6-2A7A-B03D-54245D53C5B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C5E4A8E6-A99C-4EED-8DD5-BB6DC45338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8B17D011-3431-0BD1-C5B5-69766A2615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C9E43BF-17B7-5EC0-0CAD-F59C3FC75A45}"/>
              </a:ext>
            </a:extLst>
          </p:cNvPr>
          <p:cNvSpPr>
            <a:spLocks noGrp="1"/>
          </p:cNvSpPr>
          <p:nvPr>
            <p:ph type="dt" sz="half" idx="10"/>
          </p:nvPr>
        </p:nvSpPr>
        <p:spPr/>
        <p:txBody>
          <a:bodyPr/>
          <a:lstStyle/>
          <a:p>
            <a:fld id="{A20C8955-DF8D-45AA-82E3-ECCFB323C27E}" type="datetimeFigureOut">
              <a:rPr lang="de-DE" smtClean="0"/>
              <a:t>14.11.2022</a:t>
            </a:fld>
            <a:endParaRPr lang="de-DE"/>
          </a:p>
        </p:txBody>
      </p:sp>
      <p:sp>
        <p:nvSpPr>
          <p:cNvPr id="6" name="Fußzeilenplatzhalter 5">
            <a:extLst>
              <a:ext uri="{FF2B5EF4-FFF2-40B4-BE49-F238E27FC236}">
                <a16:creationId xmlns:a16="http://schemas.microsoft.com/office/drawing/2014/main" id="{E179FF77-E02E-9816-FB7E-A6C302537E2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2393AD2-1EF2-2339-2B9A-4B067CFA2CE3}"/>
              </a:ext>
            </a:extLst>
          </p:cNvPr>
          <p:cNvSpPr>
            <a:spLocks noGrp="1"/>
          </p:cNvSpPr>
          <p:nvPr>
            <p:ph type="sldNum" sz="quarter" idx="12"/>
          </p:nvPr>
        </p:nvSpPr>
        <p:spPr/>
        <p:txBody>
          <a:bodyPr/>
          <a:lstStyle/>
          <a:p>
            <a:fld id="{2581BF83-9BD9-4649-9695-7C85FE768A70}" type="slidenum">
              <a:rPr lang="de-DE" smtClean="0"/>
              <a:t>‹#›</a:t>
            </a:fld>
            <a:endParaRPr lang="de-DE"/>
          </a:p>
        </p:txBody>
      </p:sp>
    </p:spTree>
    <p:extLst>
      <p:ext uri="{BB962C8B-B14F-4D97-AF65-F5344CB8AC3E}">
        <p14:creationId xmlns:p14="http://schemas.microsoft.com/office/powerpoint/2010/main" val="1984266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556CB494-8D28-7DDE-83C3-8B0AD2FBA8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F99ACB77-47A9-9CB0-FE43-17544CF870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9B07A53-DEA0-812D-0392-C3F6A4AF46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0C8955-DF8D-45AA-82E3-ECCFB323C27E}" type="datetimeFigureOut">
              <a:rPr lang="de-DE" smtClean="0"/>
              <a:t>14.11.2022</a:t>
            </a:fld>
            <a:endParaRPr lang="de-DE"/>
          </a:p>
        </p:txBody>
      </p:sp>
      <p:sp>
        <p:nvSpPr>
          <p:cNvPr id="5" name="Fußzeilenplatzhalter 4">
            <a:extLst>
              <a:ext uri="{FF2B5EF4-FFF2-40B4-BE49-F238E27FC236}">
                <a16:creationId xmlns:a16="http://schemas.microsoft.com/office/drawing/2014/main" id="{0052A19D-1267-AA3B-79F5-9CEEC01112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7D57E847-1E7D-2F83-0A33-F7C65F1AA3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81BF83-9BD9-4649-9695-7C85FE768A70}" type="slidenum">
              <a:rPr lang="de-DE" smtClean="0"/>
              <a:t>‹#›</a:t>
            </a:fld>
            <a:endParaRPr lang="de-DE"/>
          </a:p>
        </p:txBody>
      </p:sp>
    </p:spTree>
    <p:extLst>
      <p:ext uri="{BB962C8B-B14F-4D97-AF65-F5344CB8AC3E}">
        <p14:creationId xmlns:p14="http://schemas.microsoft.com/office/powerpoint/2010/main" val="3779461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hyperlink" Target="https://journals.sagepub.com/doi/pdf/10.1177/2319714520948171" TargetMode="External"/><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hyperlink" Target="https://journals.sagepub.com/doi/pdf/10.1177/2319714520948171" TargetMode="Externa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w7qEbPVw3hA" TargetMode="External"/><Relationship Id="rId2" Type="http://schemas.openxmlformats.org/officeDocument/2006/relationships/slideLayout" Target="../slideLayouts/slideLayout17.xml"/><Relationship Id="rId1" Type="http://schemas.openxmlformats.org/officeDocument/2006/relationships/video" Target="https://www.youtube.com/embed/w7qEbPVw3hA?feature=oembed" TargetMode="Externa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hyperlink" Target="https://castercomm.com/2017/01/30/why-you-should-google-yourself/" TargetMode="External"/><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psychologytoday.com/gb/blog/denying-the-grave/202006/is-information-overload-hurting-mental-health" TargetMode="Externa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hyperlink" Target="https://www.hbsaccelerate.org/people/managing-crisis-covid-19/how-to-express-empathy-while-working-remotely/"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eurofound.europa.eu/publications/article/2021/workers-want-to-telework-but-long-working-hours-isolation-and-inadequate-equipment-must-be-tackled" TargetMode="External"/><Relationship Id="rId2" Type="http://schemas.openxmlformats.org/officeDocument/2006/relationships/image" Target="../media/image29.jpe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hyperlink" Target="https://www.eurofound.europa.eu/publications/article/2021/workers-want-to-telework-but-long-working-hours-isolation-and-inadequate-equipment-must-be-tackled" TargetMode="External"/><Relationship Id="rId2" Type="http://schemas.openxmlformats.org/officeDocument/2006/relationships/image" Target="../media/image29.jpe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31.png"/><Relationship Id="rId4" Type="http://schemas.openxmlformats.org/officeDocument/2006/relationships/hyperlink" Target="https://theescapegame.com/blog/18-virtual-team-building-ideas-for-zoom/"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hyperlink" Target="https://thewellbeingpulse.com/wp-content/uploads/2019/03/At-the-crossroads-2019.pdf" TargetMode="External"/><Relationship Id="rId2" Type="http://schemas.openxmlformats.org/officeDocument/2006/relationships/hyperlink" Target="https://spunout.ie/mental-health/self-care/social-media-self-esteem" TargetMode="External"/><Relationship Id="rId1" Type="http://schemas.openxmlformats.org/officeDocument/2006/relationships/slideLayout" Target="../slideLayouts/slideLayout25.xml"/><Relationship Id="rId5" Type="http://schemas.openxmlformats.org/officeDocument/2006/relationships/image" Target="../media/image33.jpeg"/><Relationship Id="rId4" Type="http://schemas.openxmlformats.org/officeDocument/2006/relationships/hyperlink" Target="https://www.acc.edu.au/blog/social-media-low-self-esteem/"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internationalemploymentlawyer.com/news/social-media-harm-and-employers-duty-care" TargetMode="External"/><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3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5.png"/><Relationship Id="rId5" Type="http://schemas.openxmlformats.org/officeDocument/2006/relationships/image" Target="../media/image5.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hyperlink" Target="https://www.forbes.com/sites/markbeech/2020/03/25/covid-19-pushes-up-internet-use-70-streaming-more-than-12-first-figures-reveal/?sh=4c60d6e3104e" TargetMode="External"/><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hyperlink" Target="https://www.kaspersky.com/resource-center/preemptive-safety/impacts-of-technology-on-health" TargetMode="External"/><Relationship Id="rId2" Type="http://schemas.openxmlformats.org/officeDocument/2006/relationships/hyperlink" Target="https://bit.ly/1Oa8GjR" TargetMode="External"/><Relationship Id="rId1" Type="http://schemas.openxmlformats.org/officeDocument/2006/relationships/slideLayout" Target="../slideLayouts/slideLayout26.xml"/><Relationship Id="rId5" Type="http://schemas.openxmlformats.org/officeDocument/2006/relationships/image" Target="../media/image37.jpeg"/><Relationship Id="rId4" Type="http://schemas.openxmlformats.org/officeDocument/2006/relationships/hyperlink" Target="https://bit.ly/2IlPlz6"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www.kaspersky.com/resource-center/preemptive-safety/impacts-of-technology-on-health" TargetMode="Externa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hyperlink" Target="https://www.enhesa.com/resources/article/the-right-to-disconnect-from-work-soon-a-reality-in-europe/" TargetMode="External"/><Relationship Id="rId2" Type="http://schemas.openxmlformats.org/officeDocument/2006/relationships/image" Target="../media/image6.png"/><Relationship Id="rId1" Type="http://schemas.openxmlformats.org/officeDocument/2006/relationships/slideLayout" Target="../slideLayouts/slideLayout21.xm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hyperlink" Target="https://youtu.be/Bbjiq0B-AFM" TargetMode="External"/><Relationship Id="rId2" Type="http://schemas.openxmlformats.org/officeDocument/2006/relationships/image" Target="../media/image30.png"/><Relationship Id="rId1" Type="http://schemas.openxmlformats.org/officeDocument/2006/relationships/slideLayout" Target="../slideLayouts/slideLayout21.xml"/><Relationship Id="rId4" Type="http://schemas.openxmlformats.org/officeDocument/2006/relationships/image" Target="../media/image44.jpeg"/></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hyperlink" Target="https://www.headspace.com/?%243p=a_google_adwords&amp;%24always_deeplink=false&amp;lpurl=https%3A%2F%2Fwww.headspace.com%2Fstarwars%3Fgclsrc%3Daw.ds%26&amp;~ad_set_id=51529952372&amp;~campaign_id=917256454&amp;~channel=g&amp;~keyword=headspace&amp;~placement&amp;gclid=Cj0KCQjwntCVBhDdARIsAMEwACl7zGAftRhPue4Zglh57WBijpZLFi64kGVCr-JahMOnm_ItZEAfHOMaAsu4EALw_wcB&amp;gclid=Cj0KCQjwntCVBhDdARIsAMEwACl7zGAftRhPue4Zglh57WBijpZLFi64kGVCr-JahMOnm_ItZEAfHOMaAsu4EALw_wcB&amp;gclsrc=aw.ds&amp;%24web_only=true&amp;_branch_match_id=958648453373922700&amp;utm_source=Google%20AdWords&amp;utm_medium=paid%20advertising&amp;_branch_referrer=H4sIAAAAAAAAA72QUW%2BCMBSFfw28CbOAjCXNUhGdm8zNB5f40lxpoWiFhtY07tev%2BOBPWHJf7jn35Ls5whilX8JQcGBaQcUnlh8DUCqQbXcOeQhKr5%2BzXn%2By46uH4khhoE3fN5JTYLYfmPadDNLCTVPGuRpzuAapuS%2FVdZBYjAgvIh5aurHWBg9YUPUXp2kDg4XBHS2bSuqh8qIF2IBpD818Ly2AUc0NbRlOpgnKsgRFKRqNCi4K2qYbrWyaomQWJ%2FHdENB1XOJmXM78Nj6KH1jfUVwiPz195N8n25l8PxcLRnZrTcrCklymvytSm534uvL40EiRpD%2Fz9qQOm2U7i8%2BrfT5M3kGU2%2B5C1%2BZQkPptWwLR17ggG0ttNf8nhOsK35v6A0H4NDXIAQAA" TargetMode="External"/><Relationship Id="rId1" Type="http://schemas.openxmlformats.org/officeDocument/2006/relationships/slideLayout" Target="../slideLayouts/slideLayout21.xml"/><Relationship Id="rId6" Type="http://schemas.openxmlformats.org/officeDocument/2006/relationships/hyperlink" Target="https://breakthru.me/" TargetMode="External"/><Relationship Id="rId5" Type="http://schemas.openxmlformats.org/officeDocument/2006/relationships/image" Target="../media/image46.png"/><Relationship Id="rId4" Type="http://schemas.openxmlformats.org/officeDocument/2006/relationships/hyperlink" Target="https://www.calm.com/"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thisiscalmer.com/blog/five-ways-to-switch-off-after-work" TargetMode="External"/><Relationship Id="rId2" Type="http://schemas.openxmlformats.org/officeDocument/2006/relationships/image" Target="../media/image42.jpe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hyperlink" Target="https://www.thisiscalmer.com/blog/five-ways-to-switch-off-after-work" TargetMode="External"/><Relationship Id="rId2" Type="http://schemas.openxmlformats.org/officeDocument/2006/relationships/image" Target="../media/image48.jpe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hyperlink" Target="https://www.thisiscalmer.com/blog/five-ways-to-switch-off-after-work" TargetMode="External"/><Relationship Id="rId2" Type="http://schemas.openxmlformats.org/officeDocument/2006/relationships/image" Target="../media/image49.jpeg"/><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hyperlink" Target="https://www.thisiscalmer.com/blog/five-ways-to-switch-off-after-work" TargetMode="External"/><Relationship Id="rId2" Type="http://schemas.openxmlformats.org/officeDocument/2006/relationships/image" Target="../media/image50.jpe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hyperlink" Target="https://youtu.be/CfICOt2uI80" TargetMode="External"/><Relationship Id="rId2" Type="http://schemas.openxmlformats.org/officeDocument/2006/relationships/slideLayout" Target="../slideLayouts/slideLayout17.xml"/><Relationship Id="rId1" Type="http://schemas.openxmlformats.org/officeDocument/2006/relationships/video" Target="https://www.youtube.com/embed/CfICOt2uI80?feature=oembed" TargetMode="Externa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278506" y="1902972"/>
            <a:ext cx="8379719" cy="2240980"/>
          </a:xfrm>
        </p:spPr>
        <p:txBody>
          <a:bodyPr/>
          <a:lstStyle/>
          <a:p>
            <a:r>
              <a:rPr lang="en-US" sz="4800" dirty="0"/>
              <a:t>Modul 3:</a:t>
            </a:r>
          </a:p>
          <a:p>
            <a:r>
              <a:rPr lang="en-US" sz="4800" dirty="0"/>
              <a:t>Auswirkungen digitaler Aktivitäten auf Ihre eigene Gesundheit und die anderer </a:t>
            </a:r>
            <a:endParaRPr lang="en-IE" sz="4800" dirty="0"/>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278506" y="762419"/>
            <a:ext cx="5278651" cy="697353"/>
          </a:xfrm>
        </p:spPr>
        <p:txBody>
          <a:bodyPr/>
          <a:lstStyle/>
          <a:p>
            <a:r>
              <a:rPr lang="en-US" dirty="0"/>
              <a:t>Digitaler Scheideweg</a:t>
            </a:r>
          </a:p>
        </p:txBody>
      </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D0BA74-0560-4E35-8CDA-D21599DA3E0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23233" r="23233"/>
          <a:stretch/>
        </p:blipFill>
        <p:spPr>
          <a:xfrm>
            <a:off x="6852062" y="228600"/>
            <a:ext cx="5105121" cy="6362700"/>
          </a:xfrm>
        </p:spPr>
      </p:pic>
      <p:sp>
        <p:nvSpPr>
          <p:cNvPr id="3" name="Text Placeholder 2">
            <a:extLst>
              <a:ext uri="{FF2B5EF4-FFF2-40B4-BE49-F238E27FC236}">
                <a16:creationId xmlns:a16="http://schemas.microsoft.com/office/drawing/2014/main" id="{FA1C2956-3830-4324-B0D7-C9EDD3233E1D}"/>
              </a:ext>
            </a:extLst>
          </p:cNvPr>
          <p:cNvSpPr>
            <a:spLocks noGrp="1"/>
          </p:cNvSpPr>
          <p:nvPr>
            <p:ph type="body" sz="quarter" idx="18"/>
          </p:nvPr>
        </p:nvSpPr>
        <p:spPr>
          <a:xfrm>
            <a:off x="1429022" y="1649934"/>
            <a:ext cx="4832436" cy="4525954"/>
          </a:xfrm>
        </p:spPr>
        <p:txBody>
          <a:bodyPr>
            <a:normAutofit fontScale="77500" lnSpcReduction="20000"/>
          </a:bodyPr>
          <a:lstStyle/>
          <a:p>
            <a:pPr marL="342900" indent="-342900">
              <a:buFont typeface="Arial" panose="020B0604020202020204" pitchFamily="34" charset="0"/>
              <a:buChar char="•"/>
            </a:pPr>
            <a:r>
              <a:rPr lang="en-GB" b="1" dirty="0"/>
              <a:t>Polizei und Verbrechensverhütung - Die </a:t>
            </a:r>
            <a:r>
              <a:rPr lang="en-GB" dirty="0"/>
              <a:t>Londoner Polizei hat eine Software getestet, die soziale Medien analysiert, um vorherzusagen, welche kriminellen Banden am ehesten Gewaltverbrechen begehen werden.</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b="1" dirty="0"/>
              <a:t>Gesundheitswesen - </a:t>
            </a:r>
            <a:r>
              <a:rPr lang="en-GB" dirty="0"/>
              <a:t>Amerikanische Forscher haben Twitter-Nachrichten analysiert, um mehr über die psychologische Gesundheit einer Gemeinschaft zu erfahren und die Häufigkeit von Herzkrankheiten vorherzusagen.</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b="1" dirty="0"/>
              <a:t>Online-Diensteanbieter - </a:t>
            </a:r>
            <a:r>
              <a:rPr lang="en-GB" dirty="0"/>
              <a:t>Von manchen als aufdringlich angesehen, verbessern Cookies die Interaktion mit unseren bevorzugten Websites und helfen bei der Erstellung von</a:t>
            </a:r>
          </a:p>
          <a:p>
            <a:endParaRPr lang="en-GB" dirty="0"/>
          </a:p>
        </p:txBody>
      </p:sp>
      <p:sp>
        <p:nvSpPr>
          <p:cNvPr id="4" name="Text Placeholder 3">
            <a:extLst>
              <a:ext uri="{FF2B5EF4-FFF2-40B4-BE49-F238E27FC236}">
                <a16:creationId xmlns:a16="http://schemas.microsoft.com/office/drawing/2014/main" id="{65F6FDFD-ADE3-4885-98E6-68B7268C0B9B}"/>
              </a:ext>
            </a:extLst>
          </p:cNvPr>
          <p:cNvSpPr>
            <a:spLocks noGrp="1"/>
          </p:cNvSpPr>
          <p:nvPr>
            <p:ph type="body" sz="quarter" idx="16"/>
          </p:nvPr>
        </p:nvSpPr>
        <p:spPr>
          <a:xfrm>
            <a:off x="1379575" y="467140"/>
            <a:ext cx="4931330" cy="797194"/>
          </a:xfrm>
        </p:spPr>
        <p:txBody>
          <a:bodyPr>
            <a:normAutofit lnSpcReduction="10000"/>
          </a:bodyPr>
          <a:lstStyle/>
          <a:p>
            <a:r>
              <a:rPr lang="en-GB" sz="2800" dirty="0"/>
              <a:t>Wer </a:t>
            </a:r>
            <a:r>
              <a:rPr lang="en-GB" sz="2800" dirty="0" err="1"/>
              <a:t>ist</a:t>
            </a:r>
            <a:r>
              <a:rPr lang="en-GB" sz="2800" dirty="0"/>
              <a:t> am </a:t>
            </a:r>
            <a:r>
              <a:rPr lang="en-GB" sz="2800" b="1" dirty="0"/>
              <a:t>DIGITALEN </a:t>
            </a:r>
            <a:r>
              <a:rPr lang="en-GB" sz="2800" b="1" dirty="0" err="1"/>
              <a:t>FUßABDRUCK</a:t>
            </a:r>
            <a:r>
              <a:rPr lang="en-GB" sz="2800" b="1" dirty="0"/>
              <a:t> </a:t>
            </a:r>
            <a:r>
              <a:rPr lang="en-GB" sz="2800" dirty="0"/>
              <a:t>interessiert</a:t>
            </a:r>
            <a:r>
              <a:rPr lang="en-GB" sz="2800" b="1" dirty="0"/>
              <a:t>?</a:t>
            </a:r>
          </a:p>
        </p:txBody>
      </p:sp>
    </p:spTree>
    <p:extLst>
      <p:ext uri="{BB962C8B-B14F-4D97-AF65-F5344CB8AC3E}">
        <p14:creationId xmlns:p14="http://schemas.microsoft.com/office/powerpoint/2010/main" val="470590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C6D66A47-9E69-4D7C-A764-8F4BB5F8B6FE}"/>
              </a:ext>
            </a:extLst>
          </p:cNvPr>
          <p:cNvCxnSpPr/>
          <p:nvPr/>
        </p:nvCxnSpPr>
        <p:spPr>
          <a:xfrm>
            <a:off x="6178858" y="0"/>
            <a:ext cx="0" cy="553952"/>
          </a:xfrm>
          <a:prstGeom prst="line">
            <a:avLst/>
          </a:prstGeom>
          <a:ln w="38100">
            <a:solidFill>
              <a:srgbClr val="09446A"/>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98F742C6-3C64-2549-A79E-AFF35FCF1C37}"/>
              </a:ext>
            </a:extLst>
          </p:cNvPr>
          <p:cNvSpPr>
            <a:spLocks noGrp="1"/>
          </p:cNvSpPr>
          <p:nvPr>
            <p:ph type="body" sz="quarter" idx="16"/>
          </p:nvPr>
        </p:nvSpPr>
        <p:spPr>
          <a:xfrm>
            <a:off x="691949" y="553952"/>
            <a:ext cx="10808102" cy="582221"/>
          </a:xfrm>
        </p:spPr>
        <p:txBody>
          <a:bodyPr>
            <a:normAutofit/>
          </a:bodyPr>
          <a:lstStyle/>
          <a:p>
            <a:r>
              <a:rPr lang="en-US" sz="3200" dirty="0"/>
              <a:t>ÜBUNG</a:t>
            </a:r>
          </a:p>
        </p:txBody>
      </p:sp>
      <p:sp>
        <p:nvSpPr>
          <p:cNvPr id="8" name="TextBox 7">
            <a:extLst>
              <a:ext uri="{FF2B5EF4-FFF2-40B4-BE49-F238E27FC236}">
                <a16:creationId xmlns:a16="http://schemas.microsoft.com/office/drawing/2014/main" id="{539FB155-1798-4285-93CC-D0103800B4C2}"/>
              </a:ext>
            </a:extLst>
          </p:cNvPr>
          <p:cNvSpPr txBox="1"/>
          <p:nvPr/>
        </p:nvSpPr>
        <p:spPr>
          <a:xfrm>
            <a:off x="3025369" y="1369497"/>
            <a:ext cx="6094520" cy="869469"/>
          </a:xfrm>
          <a:prstGeom prst="rect">
            <a:avLst/>
          </a:prstGeom>
          <a:noFill/>
        </p:spPr>
        <p:txBody>
          <a:bodyPr wrap="square">
            <a:spAutoFit/>
          </a:bodyPr>
          <a:lstStyle/>
          <a:p>
            <a:pPr algn="ctr">
              <a:lnSpc>
                <a:spcPct val="100000"/>
              </a:lnSpc>
              <a:spcBef>
                <a:spcPts val="300"/>
              </a:spcBef>
            </a:pPr>
            <a:r>
              <a:rPr lang="en-US" sz="2400" b="1" i="0" dirty="0">
                <a:solidFill>
                  <a:schemeClr val="bg1"/>
                </a:solidFill>
              </a:rPr>
              <a:t>ERSTELLEN SIE IHREN DIGITALEN FUSSABDRUCK... </a:t>
            </a:r>
          </a:p>
          <a:p>
            <a:pPr algn="ctr">
              <a:lnSpc>
                <a:spcPct val="100000"/>
              </a:lnSpc>
              <a:spcBef>
                <a:spcPts val="300"/>
              </a:spcBef>
            </a:pPr>
            <a:r>
              <a:rPr lang="is-IS" sz="2400" b="1" i="0" dirty="0">
                <a:solidFill>
                  <a:schemeClr val="bg1"/>
                </a:solidFill>
              </a:rPr>
              <a:t>... </a:t>
            </a:r>
            <a:r>
              <a:rPr lang="en-US" sz="2400" b="1" i="0" dirty="0">
                <a:solidFill>
                  <a:schemeClr val="bg1"/>
                </a:solidFill>
              </a:rPr>
              <a:t>ZEIT, DEINEN EIGENEN FUSSABDRUCK ZU ERSTELLEN</a:t>
            </a:r>
            <a:r>
              <a:rPr lang="en-US" sz="2000" b="1" i="0" dirty="0">
                <a:solidFill>
                  <a:schemeClr val="bg1"/>
                </a:solidFill>
              </a:rPr>
              <a:t>!</a:t>
            </a:r>
          </a:p>
        </p:txBody>
      </p:sp>
      <p:sp>
        <p:nvSpPr>
          <p:cNvPr id="9" name="Text Placeholder 5">
            <a:extLst>
              <a:ext uri="{FF2B5EF4-FFF2-40B4-BE49-F238E27FC236}">
                <a16:creationId xmlns:a16="http://schemas.microsoft.com/office/drawing/2014/main" id="{E1A312DE-CF3E-4D34-ACC6-27600C7985B5}"/>
              </a:ext>
            </a:extLst>
          </p:cNvPr>
          <p:cNvSpPr txBox="1">
            <a:spLocks/>
          </p:cNvSpPr>
          <p:nvPr/>
        </p:nvSpPr>
        <p:spPr>
          <a:xfrm>
            <a:off x="576539" y="2925928"/>
            <a:ext cx="3033526" cy="1832061"/>
          </a:xfrm>
          <a:prstGeom prst="rect">
            <a:avLst/>
          </a:prstGeom>
        </p:spPr>
        <p:txBody>
          <a:bodyPr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6CC04A"/>
              </a:buClr>
              <a:buNone/>
            </a:pPr>
            <a:r>
              <a:rPr lang="en-US" sz="2400" b="1" dirty="0">
                <a:solidFill>
                  <a:schemeClr val="bg1"/>
                </a:solidFill>
              </a:rPr>
              <a:t>1. Finden Sie Bilder</a:t>
            </a:r>
            <a:r>
              <a:rPr lang="en-US" sz="2400" dirty="0">
                <a:solidFill>
                  <a:schemeClr val="bg1"/>
                </a:solidFill>
              </a:rPr>
              <a:t>, die alle Websites darstellen, die Sie in den letzten 48 Stunden besucht haben.</a:t>
            </a:r>
          </a:p>
        </p:txBody>
      </p:sp>
      <p:sp>
        <p:nvSpPr>
          <p:cNvPr id="10" name="Text Placeholder 5">
            <a:extLst>
              <a:ext uri="{FF2B5EF4-FFF2-40B4-BE49-F238E27FC236}">
                <a16:creationId xmlns:a16="http://schemas.microsoft.com/office/drawing/2014/main" id="{23FC1829-32CD-4740-A6B6-3631972FF371}"/>
              </a:ext>
            </a:extLst>
          </p:cNvPr>
          <p:cNvSpPr txBox="1">
            <a:spLocks/>
          </p:cNvSpPr>
          <p:nvPr/>
        </p:nvSpPr>
        <p:spPr>
          <a:xfrm>
            <a:off x="4502086" y="2872220"/>
            <a:ext cx="3033526" cy="1820013"/>
          </a:xfrm>
          <a:prstGeom prst="rect">
            <a:avLst/>
          </a:prstGeom>
        </p:spPr>
        <p:txBody>
          <a:bodyPr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6CC04A"/>
              </a:buClr>
              <a:buNone/>
            </a:pPr>
            <a:r>
              <a:rPr lang="en-US" sz="2400" dirty="0">
                <a:solidFill>
                  <a:schemeClr val="bg1"/>
                </a:solidFill>
              </a:rPr>
              <a:t>2. Überlegen Sie, was Sie auf den einzelnen Websites gemacht haben und </a:t>
            </a:r>
            <a:r>
              <a:rPr lang="en-US" sz="2400" b="1" dirty="0">
                <a:solidFill>
                  <a:schemeClr val="bg1"/>
                </a:solidFill>
              </a:rPr>
              <a:t>wie viel Zeit Sie </a:t>
            </a:r>
            <a:r>
              <a:rPr lang="en-US" sz="2400" dirty="0">
                <a:solidFill>
                  <a:schemeClr val="bg1"/>
                </a:solidFill>
              </a:rPr>
              <a:t>auf ihnen </a:t>
            </a:r>
            <a:r>
              <a:rPr lang="en-US" sz="2400" b="1" dirty="0">
                <a:solidFill>
                  <a:schemeClr val="bg1"/>
                </a:solidFill>
              </a:rPr>
              <a:t>verbracht haben</a:t>
            </a:r>
            <a:r>
              <a:rPr lang="en-US" sz="2400" dirty="0">
                <a:solidFill>
                  <a:schemeClr val="bg1"/>
                </a:solidFill>
              </a:rPr>
              <a:t>.</a:t>
            </a:r>
          </a:p>
        </p:txBody>
      </p:sp>
      <p:sp>
        <p:nvSpPr>
          <p:cNvPr id="11" name="Text Placeholder 5">
            <a:extLst>
              <a:ext uri="{FF2B5EF4-FFF2-40B4-BE49-F238E27FC236}">
                <a16:creationId xmlns:a16="http://schemas.microsoft.com/office/drawing/2014/main" id="{8FB68D0B-7D8F-4339-AF37-CEC11F62A160}"/>
              </a:ext>
            </a:extLst>
          </p:cNvPr>
          <p:cNvSpPr txBox="1">
            <a:spLocks/>
          </p:cNvSpPr>
          <p:nvPr/>
        </p:nvSpPr>
        <p:spPr>
          <a:xfrm>
            <a:off x="8281359" y="2969314"/>
            <a:ext cx="3492569" cy="2236900"/>
          </a:xfrm>
          <a:prstGeom prst="rect">
            <a:avLst/>
          </a:prstGeom>
        </p:spPr>
        <p:txBody>
          <a:bodyPr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6CC04A"/>
              </a:buClr>
              <a:buNone/>
            </a:pPr>
            <a:r>
              <a:rPr lang="en-US" dirty="0">
                <a:solidFill>
                  <a:schemeClr val="bg1"/>
                </a:solidFill>
              </a:rPr>
              <a:t>3. Wenn Sie mehr Zeit auf einer Website verbracht haben, vergrößern Sie diesen Teil des Fußabdrucks! Wenn Sie online gepostet, ein Foto geteilt/geschickt oder eine Nachricht verschickt haben, sollten auch diese Dinge berücksichtigt werden!</a:t>
            </a:r>
          </a:p>
          <a:p>
            <a:endParaRPr lang="en-US" sz="2400" dirty="0"/>
          </a:p>
        </p:txBody>
      </p:sp>
      <p:sp>
        <p:nvSpPr>
          <p:cNvPr id="12" name="Oval 11">
            <a:extLst>
              <a:ext uri="{FF2B5EF4-FFF2-40B4-BE49-F238E27FC236}">
                <a16:creationId xmlns:a16="http://schemas.microsoft.com/office/drawing/2014/main" id="{43969A94-9E52-4BB5-931A-322A37F6C125}"/>
              </a:ext>
            </a:extLst>
          </p:cNvPr>
          <p:cNvSpPr/>
          <p:nvPr/>
        </p:nvSpPr>
        <p:spPr>
          <a:xfrm>
            <a:off x="5554462" y="212329"/>
            <a:ext cx="1278385" cy="1186393"/>
          </a:xfrm>
          <a:prstGeom prst="ellipse">
            <a:avLst/>
          </a:prstGeom>
          <a:solidFill>
            <a:schemeClr val="bg1"/>
          </a:solidFill>
          <a:ln w="57150">
            <a:solidFill>
              <a:srgbClr val="094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oogle Shape;518;p39">
            <a:extLst>
              <a:ext uri="{FF2B5EF4-FFF2-40B4-BE49-F238E27FC236}">
                <a16:creationId xmlns:a16="http://schemas.microsoft.com/office/drawing/2014/main" id="{CB6244A9-D437-4893-8DBD-1D9E9D6D3B74}"/>
              </a:ext>
            </a:extLst>
          </p:cNvPr>
          <p:cNvGrpSpPr/>
          <p:nvPr/>
        </p:nvGrpSpPr>
        <p:grpSpPr>
          <a:xfrm>
            <a:off x="5945712" y="486683"/>
            <a:ext cx="575069" cy="575036"/>
            <a:chOff x="1923675" y="1633650"/>
            <a:chExt cx="436000" cy="435975"/>
          </a:xfrm>
        </p:grpSpPr>
        <p:sp>
          <p:nvSpPr>
            <p:cNvPr id="16" name="Google Shape;519;p39">
              <a:extLst>
                <a:ext uri="{FF2B5EF4-FFF2-40B4-BE49-F238E27FC236}">
                  <a16:creationId xmlns:a16="http://schemas.microsoft.com/office/drawing/2014/main" id="{85BA484D-A59C-49EC-B733-2DB633E1500E}"/>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094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520;p39">
              <a:extLst>
                <a:ext uri="{FF2B5EF4-FFF2-40B4-BE49-F238E27FC236}">
                  <a16:creationId xmlns:a16="http://schemas.microsoft.com/office/drawing/2014/main" id="{476D7551-F09A-453C-A1C5-9CF247FEBA86}"/>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094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521;p39">
              <a:extLst>
                <a:ext uri="{FF2B5EF4-FFF2-40B4-BE49-F238E27FC236}">
                  <a16:creationId xmlns:a16="http://schemas.microsoft.com/office/drawing/2014/main" id="{5A0DC6C7-7549-4E0E-89DE-5910C7DA4F4C}"/>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094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522;p39">
              <a:extLst>
                <a:ext uri="{FF2B5EF4-FFF2-40B4-BE49-F238E27FC236}">
                  <a16:creationId xmlns:a16="http://schemas.microsoft.com/office/drawing/2014/main" id="{ABF57494-5ED9-4195-A260-EB5374F74AEF}"/>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094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523;p39">
              <a:extLst>
                <a:ext uri="{FF2B5EF4-FFF2-40B4-BE49-F238E27FC236}">
                  <a16:creationId xmlns:a16="http://schemas.microsoft.com/office/drawing/2014/main" id="{47052EBB-608C-4D4D-A3CA-9A21ECA8C31A}"/>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524;p39">
              <a:extLst>
                <a:ext uri="{FF2B5EF4-FFF2-40B4-BE49-F238E27FC236}">
                  <a16:creationId xmlns:a16="http://schemas.microsoft.com/office/drawing/2014/main" id="{635FD57A-DF5C-4D22-988C-65CE08A1EC98}"/>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094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3671882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9A485B-C354-4BF4-ABA6-9897871CA9DE}"/>
              </a:ext>
            </a:extLst>
          </p:cNvPr>
          <p:cNvSpPr>
            <a:spLocks noGrp="1"/>
          </p:cNvSpPr>
          <p:nvPr>
            <p:ph type="body" sz="quarter" idx="13"/>
          </p:nvPr>
        </p:nvSpPr>
        <p:spPr>
          <a:xfrm>
            <a:off x="1119679" y="1417715"/>
            <a:ext cx="10600546" cy="571310"/>
          </a:xfrm>
        </p:spPr>
        <p:txBody>
          <a:bodyPr>
            <a:normAutofit fontScale="92500"/>
          </a:bodyPr>
          <a:lstStyle/>
          <a:p>
            <a:r>
              <a:rPr lang="en-GB" dirty="0">
                <a:solidFill>
                  <a:srgbClr val="17A7CE"/>
                </a:solidFill>
              </a:rPr>
              <a:t>DEN UMFANG DES DIGITALEN FUSSABDRUCKS ERMITTELN</a:t>
            </a:r>
          </a:p>
        </p:txBody>
      </p:sp>
      <p:sp>
        <p:nvSpPr>
          <p:cNvPr id="3" name="Text Placeholder 2">
            <a:extLst>
              <a:ext uri="{FF2B5EF4-FFF2-40B4-BE49-F238E27FC236}">
                <a16:creationId xmlns:a16="http://schemas.microsoft.com/office/drawing/2014/main" id="{14FA60ED-2918-45A9-A5AA-11929EE05B59}"/>
              </a:ext>
            </a:extLst>
          </p:cNvPr>
          <p:cNvSpPr>
            <a:spLocks noGrp="1"/>
          </p:cNvSpPr>
          <p:nvPr>
            <p:ph type="body" sz="quarter" idx="14"/>
          </p:nvPr>
        </p:nvSpPr>
        <p:spPr>
          <a:xfrm>
            <a:off x="1174626" y="2111217"/>
            <a:ext cx="10587038" cy="3995320"/>
          </a:xfrm>
        </p:spPr>
        <p:txBody>
          <a:bodyPr/>
          <a:lstStyle/>
          <a:p>
            <a:pPr algn="ctr"/>
            <a:r>
              <a:rPr lang="en-GB" dirty="0"/>
              <a:t>Wenn Sie sich für den </a:t>
            </a:r>
            <a:r>
              <a:rPr lang="en-GB" dirty="0" err="1"/>
              <a:t>aktuellen</a:t>
            </a:r>
            <a:r>
              <a:rPr lang="en-GB" dirty="0"/>
              <a:t> </a:t>
            </a:r>
            <a:r>
              <a:rPr lang="en-GB" dirty="0" err="1"/>
              <a:t>Umfang</a:t>
            </a:r>
            <a:r>
              <a:rPr lang="en-GB" dirty="0"/>
              <a:t> Ihres eigenen digitalen Fußabdrucks interessieren, können Sie eine Kopie des Personal Digital Footprint Calculator herunterladen. Dieses Tool führt Sie durch einen Fragebogen, der Ihre Auswirkungen auf der Grundlage der Antworten auf Fragen zu Ihrer Computernutzung, E-Mail-Nutzung, Nutzung von Digitalkameras/Camcordern, Gewohnheiten beim Herunterladen aus dem Internet, potenziellen Überwachungsbereichen und geografischen Informationen usw. errechnet. Die Fragen regen Sie dazu an, über Ihre Online-Aktivitäten nachzudenken, aber sie können schwer zu beantworten sein, wenn Sie sich Ihrer Online-Aktivitäten nicht wirklich bewusst sind oder nicht gut darin sind, Durchschnittswerte zu ermitteln, z. B. für die "Anzahl der pro Woche gesendeten E-Mails".</a:t>
            </a:r>
          </a:p>
          <a:p>
            <a:endParaRPr lang="en-GB" dirty="0"/>
          </a:p>
          <a:p>
            <a:r>
              <a:rPr lang="en-US" sz="2400" dirty="0">
                <a:solidFill>
                  <a:srgbClr val="16A8D3"/>
                </a:solidFill>
              </a:rPr>
              <a:t>https://readwrite.com/2008/03/24/new_tool_calculates_your_digital_footprint/</a:t>
            </a:r>
          </a:p>
          <a:p>
            <a:endParaRPr lang="en-GB" dirty="0"/>
          </a:p>
          <a:p>
            <a:endParaRPr lang="en-GB" dirty="0"/>
          </a:p>
        </p:txBody>
      </p:sp>
      <p:sp>
        <p:nvSpPr>
          <p:cNvPr id="5" name="Oval 4">
            <a:extLst>
              <a:ext uri="{FF2B5EF4-FFF2-40B4-BE49-F238E27FC236}">
                <a16:creationId xmlns:a16="http://schemas.microsoft.com/office/drawing/2014/main" id="{C73BA94E-4320-4A8B-A7F8-CBCDEF4E84B8}"/>
              </a:ext>
            </a:extLst>
          </p:cNvPr>
          <p:cNvSpPr/>
          <p:nvPr/>
        </p:nvSpPr>
        <p:spPr>
          <a:xfrm>
            <a:off x="5828952" y="266406"/>
            <a:ext cx="1278385" cy="1186393"/>
          </a:xfrm>
          <a:prstGeom prst="ellipse">
            <a:avLst/>
          </a:prstGeom>
          <a:solidFill>
            <a:srgbClr val="17A7CE"/>
          </a:solidFill>
          <a:ln w="57150">
            <a:solidFill>
              <a:srgbClr val="17A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a:extLst>
              <a:ext uri="{FF2B5EF4-FFF2-40B4-BE49-F238E27FC236}">
                <a16:creationId xmlns:a16="http://schemas.microsoft.com/office/drawing/2014/main" id="{871757B4-7A66-4BAA-AE18-81BF8F9C60C4}"/>
              </a:ext>
            </a:extLst>
          </p:cNvPr>
          <p:cNvCxnSpPr/>
          <p:nvPr/>
        </p:nvCxnSpPr>
        <p:spPr>
          <a:xfrm>
            <a:off x="6468144" y="0"/>
            <a:ext cx="0" cy="859602"/>
          </a:xfrm>
          <a:prstGeom prst="line">
            <a:avLst/>
          </a:prstGeom>
          <a:ln w="57150">
            <a:solidFill>
              <a:srgbClr val="17A7CE"/>
            </a:solidFill>
          </a:ln>
        </p:spPr>
        <p:style>
          <a:lnRef idx="1">
            <a:schemeClr val="accent1"/>
          </a:lnRef>
          <a:fillRef idx="0">
            <a:schemeClr val="accent1"/>
          </a:fillRef>
          <a:effectRef idx="0">
            <a:schemeClr val="accent1"/>
          </a:effectRef>
          <a:fontRef idx="minor">
            <a:schemeClr val="tx1"/>
          </a:fontRef>
        </p:style>
      </p:cxnSp>
      <p:grpSp>
        <p:nvGrpSpPr>
          <p:cNvPr id="8" name="Google Shape;518;p39">
            <a:extLst>
              <a:ext uri="{FF2B5EF4-FFF2-40B4-BE49-F238E27FC236}">
                <a16:creationId xmlns:a16="http://schemas.microsoft.com/office/drawing/2014/main" id="{3B2456E3-8383-4E9B-A053-1D229E21DF27}"/>
              </a:ext>
            </a:extLst>
          </p:cNvPr>
          <p:cNvGrpSpPr/>
          <p:nvPr/>
        </p:nvGrpSpPr>
        <p:grpSpPr>
          <a:xfrm>
            <a:off x="6180609" y="550972"/>
            <a:ext cx="575069" cy="575036"/>
            <a:chOff x="1923675" y="1633650"/>
            <a:chExt cx="436000" cy="435975"/>
          </a:xfrm>
        </p:grpSpPr>
        <p:sp>
          <p:nvSpPr>
            <p:cNvPr id="9" name="Google Shape;519;p39">
              <a:extLst>
                <a:ext uri="{FF2B5EF4-FFF2-40B4-BE49-F238E27FC236}">
                  <a16:creationId xmlns:a16="http://schemas.microsoft.com/office/drawing/2014/main" id="{0D7498DF-3D72-4C39-94DF-AD1B99BC6F55}"/>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520;p39">
              <a:extLst>
                <a:ext uri="{FF2B5EF4-FFF2-40B4-BE49-F238E27FC236}">
                  <a16:creationId xmlns:a16="http://schemas.microsoft.com/office/drawing/2014/main" id="{6619F7F7-EA10-4361-BA5E-1F4207B1AB7E}"/>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521;p39">
              <a:extLst>
                <a:ext uri="{FF2B5EF4-FFF2-40B4-BE49-F238E27FC236}">
                  <a16:creationId xmlns:a16="http://schemas.microsoft.com/office/drawing/2014/main" id="{7317C092-DB3D-4E0F-AC76-777B57A4A0CC}"/>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522;p39">
              <a:extLst>
                <a:ext uri="{FF2B5EF4-FFF2-40B4-BE49-F238E27FC236}">
                  <a16:creationId xmlns:a16="http://schemas.microsoft.com/office/drawing/2014/main" id="{7B78F6FA-54F4-4699-B91A-46C5FF0272A4}"/>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523;p39">
              <a:extLst>
                <a:ext uri="{FF2B5EF4-FFF2-40B4-BE49-F238E27FC236}">
                  <a16:creationId xmlns:a16="http://schemas.microsoft.com/office/drawing/2014/main" id="{80605143-265F-424E-ABDE-E4F3D632ED25}"/>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524;p39">
              <a:extLst>
                <a:ext uri="{FF2B5EF4-FFF2-40B4-BE49-F238E27FC236}">
                  <a16:creationId xmlns:a16="http://schemas.microsoft.com/office/drawing/2014/main" id="{757E3E04-E717-4094-8F28-89F63D35BB11}"/>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5" name="TextBox 14">
            <a:extLst>
              <a:ext uri="{FF2B5EF4-FFF2-40B4-BE49-F238E27FC236}">
                <a16:creationId xmlns:a16="http://schemas.microsoft.com/office/drawing/2014/main" id="{D16AD8A1-DBAF-A7BD-1995-956A6428AE14}"/>
              </a:ext>
            </a:extLst>
          </p:cNvPr>
          <p:cNvSpPr txBox="1"/>
          <p:nvPr/>
        </p:nvSpPr>
        <p:spPr>
          <a:xfrm>
            <a:off x="1617594" y="102166"/>
            <a:ext cx="6356074" cy="584775"/>
          </a:xfrm>
          <a:prstGeom prst="rect">
            <a:avLst/>
          </a:prstGeom>
          <a:noFill/>
        </p:spPr>
        <p:txBody>
          <a:bodyPr wrap="square">
            <a:spAutoFit/>
          </a:bodyPr>
          <a:lstStyle/>
          <a:p>
            <a:r>
              <a:rPr lang="en-US" sz="3200" dirty="0">
                <a:solidFill>
                  <a:srgbClr val="17A7CE"/>
                </a:solidFill>
              </a:rPr>
              <a:t>AKTIVITÄT</a:t>
            </a:r>
            <a:endParaRPr lang="en-IE" sz="2000" dirty="0">
              <a:solidFill>
                <a:srgbClr val="17A7CE"/>
              </a:solidFill>
            </a:endParaRPr>
          </a:p>
        </p:txBody>
      </p:sp>
    </p:spTree>
    <p:extLst>
      <p:ext uri="{BB962C8B-B14F-4D97-AF65-F5344CB8AC3E}">
        <p14:creationId xmlns:p14="http://schemas.microsoft.com/office/powerpoint/2010/main" val="1938843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F3E16F0-5F53-486A-AAA0-ED112425F4CD}"/>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30576" r="30576"/>
          <a:stretch>
            <a:fillRect/>
          </a:stretch>
        </p:blipFill>
        <p:spPr/>
      </p:pic>
      <p:sp>
        <p:nvSpPr>
          <p:cNvPr id="3" name="Text Placeholder 2">
            <a:extLst>
              <a:ext uri="{FF2B5EF4-FFF2-40B4-BE49-F238E27FC236}">
                <a16:creationId xmlns:a16="http://schemas.microsoft.com/office/drawing/2014/main" id="{2D1C7A70-CF03-4A73-A606-D37298DB4F28}"/>
              </a:ext>
            </a:extLst>
          </p:cNvPr>
          <p:cNvSpPr>
            <a:spLocks noGrp="1"/>
          </p:cNvSpPr>
          <p:nvPr>
            <p:ph type="body" sz="quarter" idx="18"/>
          </p:nvPr>
        </p:nvSpPr>
        <p:spPr>
          <a:xfrm>
            <a:off x="1463724" y="1859843"/>
            <a:ext cx="5105120" cy="4525954"/>
          </a:xfrm>
        </p:spPr>
        <p:txBody>
          <a:bodyPr>
            <a:normAutofit lnSpcReduction="10000"/>
          </a:bodyPr>
          <a:lstStyle/>
          <a:p>
            <a:pPr marL="342900" indent="-342900">
              <a:buFont typeface="Wingdings" panose="05000000000000000000" pitchFamily="2" charset="2"/>
              <a:buChar char="§"/>
            </a:pPr>
            <a:r>
              <a:rPr lang="en-GB" dirty="0"/>
              <a:t>Wie bereits erwähnt, hat die Zeit, die </a:t>
            </a:r>
            <a:r>
              <a:rPr lang="en-GB" dirty="0" err="1"/>
              <a:t>Arbeitnehmenden</a:t>
            </a:r>
            <a:r>
              <a:rPr lang="en-GB" dirty="0"/>
              <a:t> online verbringen, in den letzten zwei Jahren erheblich zugenommen. Es ist wichtig zu verstehen, welche Auswirkungen Ihre Online-Interaktionen auf Ihr Berufs- und Privatleben haben können.</a:t>
            </a:r>
          </a:p>
          <a:p>
            <a:endParaRPr lang="en-GB" dirty="0"/>
          </a:p>
          <a:p>
            <a:pPr marL="342900" indent="-342900">
              <a:buFont typeface="Arial" panose="020B0604020202020204" pitchFamily="34" charset="0"/>
              <a:buChar char="•"/>
            </a:pPr>
            <a:r>
              <a:rPr lang="en-GB" dirty="0"/>
              <a:t>Im wirklichen Leben ist der Ruf ein qualitatives Konzept, während er in sozialen Netzwerken quantifiziert werden kann. </a:t>
            </a:r>
          </a:p>
          <a:p>
            <a:endParaRPr lang="en-GB" dirty="0"/>
          </a:p>
          <a:p>
            <a:endParaRPr lang="en-GB" dirty="0"/>
          </a:p>
        </p:txBody>
      </p:sp>
      <p:sp>
        <p:nvSpPr>
          <p:cNvPr id="4" name="Text Placeholder 3">
            <a:extLst>
              <a:ext uri="{FF2B5EF4-FFF2-40B4-BE49-F238E27FC236}">
                <a16:creationId xmlns:a16="http://schemas.microsoft.com/office/drawing/2014/main" id="{9D24761E-C1F1-4A50-867E-90914D24A4E2}"/>
              </a:ext>
            </a:extLst>
          </p:cNvPr>
          <p:cNvSpPr>
            <a:spLocks noGrp="1"/>
          </p:cNvSpPr>
          <p:nvPr>
            <p:ph type="body" sz="quarter" idx="16"/>
          </p:nvPr>
        </p:nvSpPr>
        <p:spPr>
          <a:xfrm>
            <a:off x="1364830" y="472203"/>
            <a:ext cx="4931330" cy="1035733"/>
          </a:xfrm>
        </p:spPr>
        <p:txBody>
          <a:bodyPr>
            <a:normAutofit fontScale="55000" lnSpcReduction="20000"/>
          </a:bodyPr>
          <a:lstStyle/>
          <a:p>
            <a:r>
              <a:rPr lang="en-GB" dirty="0"/>
              <a:t>Warum ist der digitale Fußabdruck </a:t>
            </a:r>
            <a:r>
              <a:rPr lang="en-GB" b="1" dirty="0"/>
              <a:t>JETZT </a:t>
            </a:r>
            <a:r>
              <a:rPr lang="en-GB" dirty="0"/>
              <a:t>wichtig? Welche Rolle spielt er für das </a:t>
            </a:r>
            <a:r>
              <a:rPr lang="en-GB" b="1" dirty="0"/>
              <a:t>WOHLBEFINDEN</a:t>
            </a:r>
            <a:r>
              <a:rPr lang="en-GB" dirty="0"/>
              <a:t> der </a:t>
            </a:r>
            <a:r>
              <a:rPr lang="en-GB" dirty="0" err="1"/>
              <a:t>Mitarbeitenden</a:t>
            </a:r>
            <a:r>
              <a:rPr lang="en-GB" dirty="0"/>
              <a:t>?</a:t>
            </a:r>
          </a:p>
        </p:txBody>
      </p:sp>
    </p:spTree>
    <p:extLst>
      <p:ext uri="{BB962C8B-B14F-4D97-AF65-F5344CB8AC3E}">
        <p14:creationId xmlns:p14="http://schemas.microsoft.com/office/powerpoint/2010/main" val="2540764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AB02C9C-D75A-8F44-0B59-0D3A9D6F0F73}"/>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23253" r="23253"/>
          <a:stretch>
            <a:fillRect/>
          </a:stretch>
        </p:blipFill>
        <p:spPr/>
      </p:pic>
      <p:sp>
        <p:nvSpPr>
          <p:cNvPr id="2" name="Text Placeholder 1">
            <a:extLst>
              <a:ext uri="{FF2B5EF4-FFF2-40B4-BE49-F238E27FC236}">
                <a16:creationId xmlns:a16="http://schemas.microsoft.com/office/drawing/2014/main" id="{31735710-FFB5-478D-85DC-FF7F030F6F3E}"/>
              </a:ext>
            </a:extLst>
          </p:cNvPr>
          <p:cNvSpPr>
            <a:spLocks noGrp="1"/>
          </p:cNvSpPr>
          <p:nvPr>
            <p:ph type="body" sz="quarter" idx="18"/>
          </p:nvPr>
        </p:nvSpPr>
        <p:spPr>
          <a:xfrm>
            <a:off x="1205784" y="1649934"/>
            <a:ext cx="5105121" cy="4525954"/>
          </a:xfrm>
        </p:spPr>
        <p:txBody>
          <a:bodyPr>
            <a:normAutofit fontScale="85000" lnSpcReduction="20000"/>
          </a:bodyPr>
          <a:lstStyle/>
          <a:p>
            <a:pPr marL="285750" indent="-285750" algn="just">
              <a:buFont typeface="Arial" panose="020B0604020202020204" pitchFamily="34" charset="0"/>
              <a:buChar char="•"/>
            </a:pPr>
            <a:r>
              <a:rPr lang="en-GB" dirty="0"/>
              <a:t>Bei Facebook </a:t>
            </a:r>
            <a:r>
              <a:rPr lang="en-GB" dirty="0" err="1"/>
              <a:t>geht</a:t>
            </a:r>
            <a:r>
              <a:rPr lang="en-GB" dirty="0"/>
              <a:t> </a:t>
            </a:r>
            <a:r>
              <a:rPr lang="en-GB" dirty="0" err="1"/>
              <a:t>bei</a:t>
            </a:r>
            <a:r>
              <a:rPr lang="en-GB" dirty="0"/>
              <a:t>  </a:t>
            </a:r>
            <a:r>
              <a:rPr lang="en-GB" dirty="0" err="1"/>
              <a:t>dem</a:t>
            </a:r>
            <a:r>
              <a:rPr lang="en-GB" dirty="0"/>
              <a:t> </a:t>
            </a:r>
            <a:r>
              <a:rPr lang="en-GB" dirty="0" err="1"/>
              <a:t>Ansehen</a:t>
            </a:r>
            <a:r>
              <a:rPr lang="en-GB" dirty="0"/>
              <a:t> um die Anzahl der geposteten Likes oder Kommentare, bei </a:t>
            </a:r>
            <a:r>
              <a:rPr lang="en-GB" dirty="0" err="1"/>
              <a:t>Linkedin</a:t>
            </a:r>
            <a:r>
              <a:rPr lang="en-GB" dirty="0"/>
              <a:t> </a:t>
            </a:r>
            <a:r>
              <a:rPr lang="en-GB" dirty="0" err="1"/>
              <a:t>geht</a:t>
            </a:r>
            <a:r>
              <a:rPr lang="en-GB" dirty="0"/>
              <a:t> es um Empfehlungen von anderen Nutzern und bei YouTube basiert die Reputation auf der Anzahl der "Views" oder Bewertungen (</a:t>
            </a:r>
            <a:r>
              <a:rPr lang="en-GB" dirty="0" err="1"/>
              <a:t>Kietzmann</a:t>
            </a:r>
            <a:r>
              <a:rPr lang="en-GB" dirty="0"/>
              <a:t> et al., 2011). </a:t>
            </a:r>
          </a:p>
          <a:p>
            <a:pPr marL="285750" indent="-285750" algn="just">
              <a:buFont typeface="Arial" panose="020B0604020202020204" pitchFamily="34" charset="0"/>
              <a:buChar char="•"/>
            </a:pPr>
            <a:endParaRPr lang="en-GB" dirty="0"/>
          </a:p>
          <a:p>
            <a:pPr marL="285750" indent="-285750" algn="just">
              <a:buFont typeface="Arial" panose="020B0604020202020204" pitchFamily="34" charset="0"/>
              <a:buChar char="•"/>
            </a:pPr>
            <a:r>
              <a:rPr lang="en-GB" dirty="0"/>
              <a:t>Daher wird der Online-Ruf als Glaubwürdigkeit einer Person oder eines Unternehmens angesehen, die auf den Bewertungen in virtuellen Netzwerken durch andere Mitglieder/Nutzer beruht (Wei et al., 2017). Soziale Medien sind zu einem innovativen und wirtschaftlichen Instrument für Unternehmen und Einzelpersonen geworden, um ihren Ruf online aufzubauen (</a:t>
            </a:r>
            <a:r>
              <a:rPr lang="en-GB" dirty="0" err="1"/>
              <a:t>Spanbauer</a:t>
            </a:r>
            <a:r>
              <a:rPr lang="en-GB" dirty="0"/>
              <a:t>, 2006; </a:t>
            </a:r>
            <a:r>
              <a:rPr lang="en-GB" dirty="0" err="1"/>
              <a:t>Tasențe</a:t>
            </a:r>
            <a:r>
              <a:rPr lang="en-GB" dirty="0"/>
              <a:t>, 2020).</a:t>
            </a:r>
          </a:p>
          <a:p>
            <a:pPr marL="0" indent="0"/>
            <a:endParaRPr lang="en-GB" sz="3200" dirty="0"/>
          </a:p>
        </p:txBody>
      </p:sp>
      <p:sp>
        <p:nvSpPr>
          <p:cNvPr id="3" name="Text Placeholder 2">
            <a:extLst>
              <a:ext uri="{FF2B5EF4-FFF2-40B4-BE49-F238E27FC236}">
                <a16:creationId xmlns:a16="http://schemas.microsoft.com/office/drawing/2014/main" id="{50807766-995F-4665-B04B-F5D53E82C3D8}"/>
              </a:ext>
            </a:extLst>
          </p:cNvPr>
          <p:cNvSpPr>
            <a:spLocks noGrp="1"/>
          </p:cNvSpPr>
          <p:nvPr>
            <p:ph type="body" sz="quarter" idx="16"/>
          </p:nvPr>
        </p:nvSpPr>
        <p:spPr/>
        <p:txBody>
          <a:bodyPr>
            <a:normAutofit lnSpcReduction="10000"/>
          </a:bodyPr>
          <a:lstStyle/>
          <a:p>
            <a:r>
              <a:rPr lang="en-GB" dirty="0"/>
              <a:t>Online-</a:t>
            </a:r>
            <a:r>
              <a:rPr lang="en-GB" dirty="0" err="1"/>
              <a:t>Ansehen</a:t>
            </a:r>
            <a:endParaRPr lang="en-GB" dirty="0"/>
          </a:p>
        </p:txBody>
      </p:sp>
      <p:sp>
        <p:nvSpPr>
          <p:cNvPr id="6" name="TextBox 5">
            <a:extLst>
              <a:ext uri="{FF2B5EF4-FFF2-40B4-BE49-F238E27FC236}">
                <a16:creationId xmlns:a16="http://schemas.microsoft.com/office/drawing/2014/main" id="{DD538C40-9EE7-45AD-8EE8-AF48FD97D0D6}"/>
              </a:ext>
            </a:extLst>
          </p:cNvPr>
          <p:cNvSpPr txBox="1"/>
          <p:nvPr/>
        </p:nvSpPr>
        <p:spPr>
          <a:xfrm>
            <a:off x="6772184" y="6302184"/>
            <a:ext cx="5160059" cy="307777"/>
          </a:xfrm>
          <a:prstGeom prst="rect">
            <a:avLst/>
          </a:prstGeom>
          <a:noFill/>
        </p:spPr>
        <p:txBody>
          <a:bodyPr wrap="square">
            <a:spAutoFit/>
          </a:bodyPr>
          <a:lstStyle/>
          <a:p>
            <a:r>
              <a:rPr lang="en-GB" sz="1400" dirty="0">
                <a:solidFill>
                  <a:srgbClr val="002060"/>
                </a:solidFill>
                <a:hlinkClick r:id="rId3">
                  <a:extLst>
                    <a:ext uri="{A12FA001-AC4F-418D-AE19-62706E023703}">
                      <ahyp:hlinkClr xmlns:ahyp="http://schemas.microsoft.com/office/drawing/2018/hyperlinkcolor" val="tx"/>
                    </a:ext>
                  </a:extLst>
                </a:hlinkClick>
              </a:rPr>
              <a:t>SOURCE</a:t>
            </a:r>
            <a:endParaRPr lang="en-GB" sz="1400" dirty="0">
              <a:solidFill>
                <a:srgbClr val="002060"/>
              </a:solidFill>
            </a:endParaRPr>
          </a:p>
        </p:txBody>
      </p:sp>
    </p:spTree>
    <p:extLst>
      <p:ext uri="{BB962C8B-B14F-4D97-AF65-F5344CB8AC3E}">
        <p14:creationId xmlns:p14="http://schemas.microsoft.com/office/powerpoint/2010/main" val="3430436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735710-FFB5-478D-85DC-FF7F030F6F3E}"/>
              </a:ext>
            </a:extLst>
          </p:cNvPr>
          <p:cNvSpPr>
            <a:spLocks noGrp="1"/>
          </p:cNvSpPr>
          <p:nvPr>
            <p:ph type="body" sz="quarter" idx="18"/>
          </p:nvPr>
        </p:nvSpPr>
        <p:spPr>
          <a:xfrm>
            <a:off x="734714" y="1495148"/>
            <a:ext cx="10808102" cy="3867704"/>
          </a:xfrm>
        </p:spPr>
        <p:txBody>
          <a:bodyPr>
            <a:normAutofit fontScale="85000" lnSpcReduction="20000"/>
          </a:bodyPr>
          <a:lstStyle/>
          <a:p>
            <a:pPr marL="285750" indent="-285750" algn="just">
              <a:buFont typeface="Arial" panose="020B0604020202020204" pitchFamily="34" charset="0"/>
              <a:buChar char="•"/>
            </a:pPr>
            <a:endParaRPr lang="en-GB" dirty="0"/>
          </a:p>
          <a:p>
            <a:pPr marL="285750" indent="-285750" algn="just">
              <a:buFont typeface="Arial" panose="020B0604020202020204" pitchFamily="34" charset="0"/>
              <a:buChar char="•"/>
            </a:pPr>
            <a:r>
              <a:rPr lang="en-GB" dirty="0"/>
              <a:t>Obwohl die sozialen Medien die Möglichkeit bieten, einen guten Ruf aufzubauen, stellen sie auch eine ernsthafte Bedrohung dar, da er leicht beschädigt werden kann (Aula &amp; </a:t>
            </a:r>
            <a:r>
              <a:rPr lang="en-GB" dirty="0" err="1"/>
              <a:t>Tienari</a:t>
            </a:r>
            <a:r>
              <a:rPr lang="en-GB" dirty="0"/>
              <a:t>, 2011). Praktiken wie Tratsch und Beschämung, die den sozialen Ruf prägen, haben durch die Verlagerung auf die Internetplattform eine neue Dimension angenommen (Marwick et al., 2010). </a:t>
            </a:r>
          </a:p>
          <a:p>
            <a:pPr marL="285750" indent="-285750" algn="just">
              <a:buFont typeface="Arial" panose="020B0604020202020204" pitchFamily="34" charset="0"/>
              <a:buChar char="•"/>
            </a:pPr>
            <a:endParaRPr lang="en-GB" dirty="0"/>
          </a:p>
          <a:p>
            <a:pPr marL="285750" indent="-285750" algn="just">
              <a:buFont typeface="Arial" panose="020B0604020202020204" pitchFamily="34" charset="0"/>
              <a:buChar char="•"/>
            </a:pPr>
            <a:r>
              <a:rPr lang="en-GB" dirty="0"/>
              <a:t>Die Nutzung sozialer </a:t>
            </a:r>
            <a:r>
              <a:rPr lang="en-GB" dirty="0" err="1"/>
              <a:t>Medien</a:t>
            </a:r>
            <a:r>
              <a:rPr lang="en-GB" dirty="0"/>
              <a:t> </a:t>
            </a:r>
            <a:r>
              <a:rPr lang="en-GB" dirty="0" err="1"/>
              <a:t>hilft</a:t>
            </a:r>
            <a:r>
              <a:rPr lang="en-GB" dirty="0"/>
              <a:t> </a:t>
            </a:r>
            <a:r>
              <a:rPr lang="en-GB" dirty="0" err="1"/>
              <a:t>Nutzer:innen</a:t>
            </a:r>
            <a:r>
              <a:rPr lang="en-GB" dirty="0"/>
              <a:t>, mit </a:t>
            </a:r>
            <a:r>
              <a:rPr lang="en-GB" dirty="0" err="1"/>
              <a:t>anderen</a:t>
            </a:r>
            <a:r>
              <a:rPr lang="en-GB" dirty="0"/>
              <a:t> </a:t>
            </a:r>
            <a:r>
              <a:rPr lang="en-GB" dirty="0" err="1"/>
              <a:t>Nutzer:innen</a:t>
            </a:r>
            <a:r>
              <a:rPr lang="en-GB" dirty="0"/>
              <a:t> in Kontakt zu treten, kann aber auch negative gesundheitliche Auswirkungen wie Depressionen und Angstzustände verursachen (</a:t>
            </a:r>
            <a:r>
              <a:rPr lang="en-GB" dirty="0" err="1"/>
              <a:t>Merolli</a:t>
            </a:r>
            <a:r>
              <a:rPr lang="en-GB" dirty="0"/>
              <a:t> et al., 2014). Angst und Stress werden als Geschenke der Web 2.0-Technologien betrachtet. Frühere Studien haben gezeigt, dass soziale Medien mit Stress und Ängsten (</a:t>
            </a:r>
            <a:r>
              <a:rPr lang="en-GB" dirty="0" err="1"/>
              <a:t>Aydogan</a:t>
            </a:r>
            <a:r>
              <a:rPr lang="en-GB" dirty="0"/>
              <a:t> &amp; </a:t>
            </a:r>
            <a:r>
              <a:rPr lang="en-GB" dirty="0" err="1"/>
              <a:t>Buyukyilmaz</a:t>
            </a:r>
            <a:r>
              <a:rPr lang="en-GB" dirty="0"/>
              <a:t>, 2017), Schlaflatenz (van der Schuur et al., 2018; Zimmerman, 2008) und </a:t>
            </a:r>
            <a:r>
              <a:rPr lang="en-GB" dirty="0" err="1"/>
              <a:t>psychischen</a:t>
            </a:r>
            <a:r>
              <a:rPr lang="en-GB" dirty="0"/>
              <a:t> Störungen (</a:t>
            </a:r>
            <a:r>
              <a:rPr lang="en-GB" dirty="0" err="1"/>
              <a:t>Chassiakos</a:t>
            </a:r>
            <a:r>
              <a:rPr lang="en-GB" dirty="0"/>
              <a:t> et al., 2016) in Verbindung stehen. Die </a:t>
            </a:r>
            <a:r>
              <a:rPr lang="en-GB" dirty="0" err="1"/>
              <a:t>Pflege</a:t>
            </a:r>
            <a:r>
              <a:rPr lang="en-GB" dirty="0"/>
              <a:t> der Online-Reputation </a:t>
            </a:r>
            <a:r>
              <a:rPr lang="en-GB" dirty="0" err="1"/>
              <a:t>kann</a:t>
            </a:r>
            <a:r>
              <a:rPr lang="en-GB" dirty="0"/>
              <a:t> also eine Menge Stress verursachen, mit dem Generationen vor uns nicht konfrontiert waren.</a:t>
            </a:r>
          </a:p>
          <a:p>
            <a:pPr marL="0" indent="0"/>
            <a:endParaRPr lang="en-GB" sz="1400" dirty="0"/>
          </a:p>
          <a:p>
            <a:pPr marL="0" indent="0"/>
            <a:endParaRPr lang="en-GB" dirty="0"/>
          </a:p>
        </p:txBody>
      </p:sp>
      <p:sp>
        <p:nvSpPr>
          <p:cNvPr id="3" name="Text Placeholder 2">
            <a:extLst>
              <a:ext uri="{FF2B5EF4-FFF2-40B4-BE49-F238E27FC236}">
                <a16:creationId xmlns:a16="http://schemas.microsoft.com/office/drawing/2014/main" id="{50807766-995F-4665-B04B-F5D53E82C3D8}"/>
              </a:ext>
            </a:extLst>
          </p:cNvPr>
          <p:cNvSpPr>
            <a:spLocks noGrp="1"/>
          </p:cNvSpPr>
          <p:nvPr>
            <p:ph type="body" sz="quarter" idx="16"/>
          </p:nvPr>
        </p:nvSpPr>
        <p:spPr/>
        <p:txBody>
          <a:bodyPr>
            <a:normAutofit lnSpcReduction="10000"/>
          </a:bodyPr>
          <a:lstStyle/>
          <a:p>
            <a:r>
              <a:rPr lang="en-GB" dirty="0"/>
              <a:t>Online-</a:t>
            </a:r>
            <a:r>
              <a:rPr lang="en-GB" dirty="0" err="1"/>
              <a:t>Ansehen</a:t>
            </a:r>
            <a:endParaRPr lang="en-GB" dirty="0"/>
          </a:p>
        </p:txBody>
      </p:sp>
      <p:sp>
        <p:nvSpPr>
          <p:cNvPr id="6" name="TextBox 5">
            <a:extLst>
              <a:ext uri="{FF2B5EF4-FFF2-40B4-BE49-F238E27FC236}">
                <a16:creationId xmlns:a16="http://schemas.microsoft.com/office/drawing/2014/main" id="{DD538C40-9EE7-45AD-8EE8-AF48FD97D0D6}"/>
              </a:ext>
            </a:extLst>
          </p:cNvPr>
          <p:cNvSpPr txBox="1"/>
          <p:nvPr/>
        </p:nvSpPr>
        <p:spPr>
          <a:xfrm>
            <a:off x="6772184" y="6302184"/>
            <a:ext cx="5160059" cy="307777"/>
          </a:xfrm>
          <a:prstGeom prst="rect">
            <a:avLst/>
          </a:prstGeom>
          <a:noFill/>
        </p:spPr>
        <p:txBody>
          <a:bodyPr wrap="square">
            <a:spAutoFit/>
          </a:bodyPr>
          <a:lstStyle/>
          <a:p>
            <a:r>
              <a:rPr lang="en-GB" sz="1400" dirty="0">
                <a:solidFill>
                  <a:srgbClr val="002060"/>
                </a:solidFill>
                <a:hlinkClick r:id="rId2">
                  <a:extLst>
                    <a:ext uri="{A12FA001-AC4F-418D-AE19-62706E023703}">
                      <ahyp:hlinkClr xmlns:ahyp="http://schemas.microsoft.com/office/drawing/2018/hyperlinkcolor" val="tx"/>
                    </a:ext>
                  </a:extLst>
                </a:hlinkClick>
              </a:rPr>
              <a:t>SOURCE</a:t>
            </a:r>
            <a:endParaRPr lang="en-GB" sz="1400" dirty="0">
              <a:solidFill>
                <a:srgbClr val="002060"/>
              </a:solidFill>
            </a:endParaRPr>
          </a:p>
        </p:txBody>
      </p:sp>
    </p:spTree>
    <p:extLst>
      <p:ext uri="{BB962C8B-B14F-4D97-AF65-F5344CB8AC3E}">
        <p14:creationId xmlns:p14="http://schemas.microsoft.com/office/powerpoint/2010/main" val="1112106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7EB5129-06A3-4FFB-AF3F-7EF291D5C108}"/>
              </a:ext>
            </a:extLst>
          </p:cNvPr>
          <p:cNvSpPr>
            <a:spLocks noGrp="1"/>
          </p:cNvSpPr>
          <p:nvPr>
            <p:ph type="pic" sz="quarter" idx="10"/>
          </p:nvPr>
        </p:nvSpPr>
        <p:spPr/>
      </p:sp>
      <p:sp>
        <p:nvSpPr>
          <p:cNvPr id="6" name="Text Placeholder 5">
            <a:extLst>
              <a:ext uri="{FF2B5EF4-FFF2-40B4-BE49-F238E27FC236}">
                <a16:creationId xmlns:a16="http://schemas.microsoft.com/office/drawing/2014/main" id="{9605B23D-8B00-43F3-AB8E-1BE2D891EEA8}"/>
              </a:ext>
            </a:extLst>
          </p:cNvPr>
          <p:cNvSpPr>
            <a:spLocks noGrp="1"/>
          </p:cNvSpPr>
          <p:nvPr>
            <p:ph type="body" sz="quarter" idx="18"/>
          </p:nvPr>
        </p:nvSpPr>
        <p:spPr>
          <a:xfrm>
            <a:off x="747201" y="3600176"/>
            <a:ext cx="5029134" cy="2233514"/>
          </a:xfrm>
        </p:spPr>
        <p:txBody>
          <a:bodyPr>
            <a:normAutofit/>
          </a:bodyPr>
          <a:lstStyle/>
          <a:p>
            <a:pPr marL="0"/>
            <a:r>
              <a:rPr lang="en-US" dirty="0">
                <a:solidFill>
                  <a:srgbClr val="09446A"/>
                </a:solidFill>
              </a:rPr>
              <a:t>Sehen Sie sich das folgende Video an, das Ihnen hilft, die Bedeutung </a:t>
            </a:r>
            <a:r>
              <a:rPr lang="en-US" dirty="0" err="1">
                <a:solidFill>
                  <a:srgbClr val="09446A"/>
                </a:solidFill>
              </a:rPr>
              <a:t>Ihres</a:t>
            </a:r>
            <a:r>
              <a:rPr lang="en-US" dirty="0">
                <a:solidFill>
                  <a:srgbClr val="09446A"/>
                </a:solidFill>
              </a:rPr>
              <a:t> Online-</a:t>
            </a:r>
            <a:r>
              <a:rPr lang="en-US" dirty="0" err="1">
                <a:solidFill>
                  <a:srgbClr val="09446A"/>
                </a:solidFill>
              </a:rPr>
              <a:t>Ansehen</a:t>
            </a:r>
            <a:r>
              <a:rPr lang="en-US" dirty="0">
                <a:solidFill>
                  <a:srgbClr val="09446A"/>
                </a:solidFill>
              </a:rPr>
              <a:t> zu verstehen und ihn zu verwalten!</a:t>
            </a:r>
          </a:p>
          <a:p>
            <a:pPr marL="0"/>
            <a:r>
              <a:rPr lang="en-IE" dirty="0">
                <a:solidFill>
                  <a:srgbClr val="002060"/>
                </a:solidFill>
                <a:hlinkClick r:id="rId3">
                  <a:extLst>
                    <a:ext uri="{A12FA001-AC4F-418D-AE19-62706E023703}">
                      <ahyp:hlinkClr xmlns:ahyp="http://schemas.microsoft.com/office/drawing/2018/hyperlinkcolor" val="tx"/>
                    </a:ext>
                  </a:extLst>
                </a:hlinkClick>
              </a:rPr>
              <a:t>https://youtu.be/w7qEbPVw3hA</a:t>
            </a:r>
            <a:endParaRPr lang="en-IE" dirty="0">
              <a:solidFill>
                <a:srgbClr val="002060"/>
              </a:solidFill>
            </a:endParaRPr>
          </a:p>
        </p:txBody>
      </p:sp>
      <p:sp>
        <p:nvSpPr>
          <p:cNvPr id="5" name="Text Placeholder 4">
            <a:extLst>
              <a:ext uri="{FF2B5EF4-FFF2-40B4-BE49-F238E27FC236}">
                <a16:creationId xmlns:a16="http://schemas.microsoft.com/office/drawing/2014/main" id="{518E6646-1785-42DB-94DA-32FEAF18F594}"/>
              </a:ext>
            </a:extLst>
          </p:cNvPr>
          <p:cNvSpPr>
            <a:spLocks noGrp="1"/>
          </p:cNvSpPr>
          <p:nvPr>
            <p:ph type="body" sz="quarter" idx="16"/>
          </p:nvPr>
        </p:nvSpPr>
        <p:spPr>
          <a:xfrm>
            <a:off x="747201" y="805450"/>
            <a:ext cx="5733112" cy="1808541"/>
          </a:xfrm>
        </p:spPr>
        <p:txBody>
          <a:bodyPr>
            <a:normAutofit fontScale="70000" lnSpcReduction="20000"/>
          </a:bodyPr>
          <a:lstStyle/>
          <a:p>
            <a:r>
              <a:rPr lang="en-IE" sz="5100" dirty="0"/>
              <a:t>ANSEHEN</a:t>
            </a:r>
          </a:p>
          <a:p>
            <a:endParaRPr lang="en-IE" dirty="0"/>
          </a:p>
          <a:p>
            <a:r>
              <a:rPr lang="en-US" sz="4600" dirty="0"/>
              <a:t>Verwalten Sie </a:t>
            </a:r>
            <a:r>
              <a:rPr lang="en-US" sz="4600" dirty="0" err="1"/>
              <a:t>Ihr</a:t>
            </a:r>
            <a:r>
              <a:rPr lang="en-US" sz="4600" dirty="0"/>
              <a:t> Online-</a:t>
            </a:r>
            <a:r>
              <a:rPr lang="en-US" sz="4600" dirty="0" err="1"/>
              <a:t>Ansehen</a:t>
            </a:r>
            <a:endParaRPr lang="en-IE" sz="4600" dirty="0"/>
          </a:p>
        </p:txBody>
      </p:sp>
      <p:pic>
        <p:nvPicPr>
          <p:cNvPr id="2" name="Online Media 1" title="Manage Your Online Reputation">
            <a:hlinkClick r:id="" action="ppaction://media"/>
            <a:extLst>
              <a:ext uri="{FF2B5EF4-FFF2-40B4-BE49-F238E27FC236}">
                <a16:creationId xmlns:a16="http://schemas.microsoft.com/office/drawing/2014/main" id="{700A58F6-D0E8-F369-B264-5F4283CC1330}"/>
              </a:ext>
            </a:extLst>
          </p:cNvPr>
          <p:cNvPicPr>
            <a:picLocks noRot="1" noChangeAspect="1"/>
          </p:cNvPicPr>
          <p:nvPr>
            <a:videoFile r:link="rId1"/>
          </p:nvPr>
        </p:nvPicPr>
        <p:blipFill>
          <a:blip r:embed="rId4"/>
          <a:stretch>
            <a:fillRect/>
          </a:stretch>
        </p:blipFill>
        <p:spPr>
          <a:xfrm>
            <a:off x="7061200" y="1203325"/>
            <a:ext cx="5150488" cy="3913188"/>
          </a:xfrm>
          <a:prstGeom prst="rect">
            <a:avLst/>
          </a:prstGeom>
        </p:spPr>
      </p:pic>
    </p:spTree>
    <p:extLst>
      <p:ext uri="{BB962C8B-B14F-4D97-AF65-F5344CB8AC3E}">
        <p14:creationId xmlns:p14="http://schemas.microsoft.com/office/powerpoint/2010/main" val="26771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1B50B9-200B-4DE2-B4A4-22F4C45DC8A0}"/>
              </a:ext>
            </a:extLst>
          </p:cNvPr>
          <p:cNvSpPr/>
          <p:nvPr/>
        </p:nvSpPr>
        <p:spPr>
          <a:xfrm>
            <a:off x="593592" y="1700784"/>
            <a:ext cx="11194742" cy="3856637"/>
          </a:xfrm>
          <a:prstGeom prst="rect">
            <a:avLst/>
          </a:prstGeom>
          <a:solidFill>
            <a:srgbClr val="09446A"/>
          </a:solidFill>
          <a:ln>
            <a:solidFill>
              <a:srgbClr val="094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iPhone6_mockup_front_white.png">
            <a:extLst>
              <a:ext uri="{FF2B5EF4-FFF2-40B4-BE49-F238E27FC236}">
                <a16:creationId xmlns:a16="http://schemas.microsoft.com/office/drawing/2014/main" id="{CCB2DBC4-0A23-49E0-8E61-D9223E6D6B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3261" y="1170394"/>
            <a:ext cx="3341605" cy="4727438"/>
          </a:xfrm>
          <a:prstGeom prst="rect">
            <a:avLst/>
          </a:prstGeom>
        </p:spPr>
      </p:pic>
      <p:pic>
        <p:nvPicPr>
          <p:cNvPr id="4" name="Picture Placeholder 4">
            <a:extLst>
              <a:ext uri="{FF2B5EF4-FFF2-40B4-BE49-F238E27FC236}">
                <a16:creationId xmlns:a16="http://schemas.microsoft.com/office/drawing/2014/main" id="{77B6A914-6A99-46DE-B33B-070F5EB13CC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6877" b="-16877"/>
          <a:stretch/>
        </p:blipFill>
        <p:spPr>
          <a:xfrm>
            <a:off x="9173349" y="1300579"/>
            <a:ext cx="2101427" cy="4478429"/>
          </a:xfrm>
          <a:prstGeom prst="rect">
            <a:avLst/>
          </a:prstGeom>
        </p:spPr>
      </p:pic>
      <p:sp>
        <p:nvSpPr>
          <p:cNvPr id="5" name="Rectangle 4">
            <a:extLst>
              <a:ext uri="{FF2B5EF4-FFF2-40B4-BE49-F238E27FC236}">
                <a16:creationId xmlns:a16="http://schemas.microsoft.com/office/drawing/2014/main" id="{DAF031EE-E4AA-4ABE-956C-865BEDA5CA8C}"/>
              </a:ext>
            </a:extLst>
          </p:cNvPr>
          <p:cNvSpPr/>
          <p:nvPr/>
        </p:nvSpPr>
        <p:spPr>
          <a:xfrm>
            <a:off x="917224" y="2274838"/>
            <a:ext cx="7827281" cy="2677656"/>
          </a:xfrm>
          <a:prstGeom prst="rect">
            <a:avLst/>
          </a:prstGeom>
        </p:spPr>
        <p:txBody>
          <a:bodyPr wrap="square">
            <a:spAutoFit/>
          </a:bodyPr>
          <a:lstStyle/>
          <a:p>
            <a:r>
              <a:rPr lang="en-US" sz="2400" dirty="0">
                <a:solidFill>
                  <a:schemeClr val="bg1"/>
                </a:solidFill>
              </a:rPr>
              <a:t>Eine </a:t>
            </a:r>
            <a:r>
              <a:rPr lang="en-US" sz="2400" dirty="0" err="1">
                <a:solidFill>
                  <a:schemeClr val="bg1"/>
                </a:solidFill>
              </a:rPr>
              <a:t>Teenagerin</a:t>
            </a:r>
            <a:r>
              <a:rPr lang="en-US" sz="2400" dirty="0">
                <a:solidFill>
                  <a:schemeClr val="bg1"/>
                </a:solidFill>
              </a:rPr>
              <a:t> mit dem Twitter-Handle "@Cellla_" wollte nicht zur Arbeit in ihrem neuen Job im Pizza-Restaurant gehen, also twitterte sie darüber. Und jetzt muss sie nicht mehr zur Arbeit gehen, weil sie gefeuert wurde. Ihr potenzieller Chef, Robert Waple, sah den Tweet (dank eines seiner </a:t>
            </a:r>
            <a:r>
              <a:rPr lang="en-US" sz="2400" dirty="0" err="1">
                <a:solidFill>
                  <a:schemeClr val="bg1"/>
                </a:solidFill>
              </a:rPr>
              <a:t>Mitarbeitenden</a:t>
            </a:r>
            <a:r>
              <a:rPr lang="en-US" sz="2400" dirty="0">
                <a:solidFill>
                  <a:schemeClr val="bg1"/>
                </a:solidFill>
              </a:rPr>
              <a:t>) und ließ sie über Twitter wissen, dass sie nicht zu erscheinen brauchte.</a:t>
            </a:r>
          </a:p>
        </p:txBody>
      </p:sp>
      <p:sp>
        <p:nvSpPr>
          <p:cNvPr id="6" name="Text Placeholder 5">
            <a:extLst>
              <a:ext uri="{FF2B5EF4-FFF2-40B4-BE49-F238E27FC236}">
                <a16:creationId xmlns:a16="http://schemas.microsoft.com/office/drawing/2014/main" id="{9C642252-AA0F-4648-ACE3-02A3C72E596B}"/>
              </a:ext>
            </a:extLst>
          </p:cNvPr>
          <p:cNvSpPr txBox="1">
            <a:spLocks/>
          </p:cNvSpPr>
          <p:nvPr/>
        </p:nvSpPr>
        <p:spPr>
          <a:xfrm>
            <a:off x="17070" y="877655"/>
            <a:ext cx="7243340" cy="939975"/>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300"/>
              </a:spcBef>
              <a:buNone/>
            </a:pPr>
            <a:r>
              <a:rPr lang="en-US" sz="3000" b="1" dirty="0">
                <a:solidFill>
                  <a:srgbClr val="78BECC"/>
                </a:solidFill>
              </a:rPr>
              <a:t>BEISPIEL: </a:t>
            </a:r>
            <a:r>
              <a:rPr lang="en-US" sz="3000" dirty="0">
                <a:solidFill>
                  <a:srgbClr val="78BECC"/>
                </a:solidFill>
              </a:rPr>
              <a:t>DER DIGITALE FUSSABDRUCK EINES MÄDCHENS</a:t>
            </a:r>
          </a:p>
        </p:txBody>
      </p:sp>
      <p:sp>
        <p:nvSpPr>
          <p:cNvPr id="7" name="Text Placeholder 5">
            <a:extLst>
              <a:ext uri="{FF2B5EF4-FFF2-40B4-BE49-F238E27FC236}">
                <a16:creationId xmlns:a16="http://schemas.microsoft.com/office/drawing/2014/main" id="{5A08CE1A-3299-44CD-801F-DE189F322F73}"/>
              </a:ext>
            </a:extLst>
          </p:cNvPr>
          <p:cNvSpPr txBox="1">
            <a:spLocks/>
          </p:cNvSpPr>
          <p:nvPr/>
        </p:nvSpPr>
        <p:spPr>
          <a:xfrm>
            <a:off x="-2156061" y="317664"/>
            <a:ext cx="7243340" cy="582845"/>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300"/>
              </a:spcBef>
              <a:buNone/>
            </a:pPr>
            <a:r>
              <a:rPr lang="en-US" sz="3000" b="1" dirty="0">
                <a:solidFill>
                  <a:srgbClr val="09446A"/>
                </a:solidFill>
              </a:rPr>
              <a:t>FALLSTUDIE 1</a:t>
            </a:r>
          </a:p>
        </p:txBody>
      </p:sp>
    </p:spTree>
    <p:extLst>
      <p:ext uri="{BB962C8B-B14F-4D97-AF65-F5344CB8AC3E}">
        <p14:creationId xmlns:p14="http://schemas.microsoft.com/office/powerpoint/2010/main" val="3723549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1B50B9-200B-4DE2-B4A4-22F4C45DC8A0}"/>
              </a:ext>
            </a:extLst>
          </p:cNvPr>
          <p:cNvSpPr/>
          <p:nvPr/>
        </p:nvSpPr>
        <p:spPr>
          <a:xfrm>
            <a:off x="593592" y="1700784"/>
            <a:ext cx="11194742" cy="3856637"/>
          </a:xfrm>
          <a:prstGeom prst="rect">
            <a:avLst/>
          </a:prstGeom>
          <a:solidFill>
            <a:srgbClr val="09446A"/>
          </a:solidFill>
          <a:ln>
            <a:solidFill>
              <a:srgbClr val="094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iPhone6_mockup_front_white.png">
            <a:extLst>
              <a:ext uri="{FF2B5EF4-FFF2-40B4-BE49-F238E27FC236}">
                <a16:creationId xmlns:a16="http://schemas.microsoft.com/office/drawing/2014/main" id="{CCB2DBC4-0A23-49E0-8E61-D9223E6D6B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3261" y="1170394"/>
            <a:ext cx="3341605" cy="4727438"/>
          </a:xfrm>
          <a:prstGeom prst="rect">
            <a:avLst/>
          </a:prstGeom>
        </p:spPr>
      </p:pic>
      <p:pic>
        <p:nvPicPr>
          <p:cNvPr id="4" name="Picture Placeholder 4">
            <a:extLst>
              <a:ext uri="{FF2B5EF4-FFF2-40B4-BE49-F238E27FC236}">
                <a16:creationId xmlns:a16="http://schemas.microsoft.com/office/drawing/2014/main" id="{77B6A914-6A99-46DE-B33B-070F5EB13CC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6877" b="-16877"/>
          <a:stretch/>
        </p:blipFill>
        <p:spPr>
          <a:xfrm>
            <a:off x="9173349" y="1300579"/>
            <a:ext cx="2101427" cy="4478429"/>
          </a:xfrm>
          <a:prstGeom prst="rect">
            <a:avLst/>
          </a:prstGeom>
        </p:spPr>
      </p:pic>
      <p:sp>
        <p:nvSpPr>
          <p:cNvPr id="5" name="Rectangle 4">
            <a:extLst>
              <a:ext uri="{FF2B5EF4-FFF2-40B4-BE49-F238E27FC236}">
                <a16:creationId xmlns:a16="http://schemas.microsoft.com/office/drawing/2014/main" id="{DAF031EE-E4AA-4ABE-956C-865BEDA5CA8C}"/>
              </a:ext>
            </a:extLst>
          </p:cNvPr>
          <p:cNvSpPr/>
          <p:nvPr/>
        </p:nvSpPr>
        <p:spPr>
          <a:xfrm>
            <a:off x="917224" y="2274838"/>
            <a:ext cx="7827281" cy="3046988"/>
          </a:xfrm>
          <a:prstGeom prst="rect">
            <a:avLst/>
          </a:prstGeom>
        </p:spPr>
        <p:txBody>
          <a:bodyPr wrap="square">
            <a:spAutoFit/>
          </a:bodyPr>
          <a:lstStyle/>
          <a:p>
            <a:pPr marL="342900" indent="-342900">
              <a:buFont typeface="Arial" panose="020B0604020202020204" pitchFamily="34" charset="0"/>
              <a:buChar char="•"/>
            </a:pPr>
            <a:r>
              <a:rPr lang="en-GB" sz="2400" dirty="0">
                <a:solidFill>
                  <a:schemeClr val="bg1"/>
                </a:solidFill>
              </a:rPr>
              <a:t>Dies geschah im Jahr 2015!</a:t>
            </a:r>
          </a:p>
          <a:p>
            <a:pPr marL="342900" indent="-342900">
              <a:buFont typeface="Arial" panose="020B0604020202020204" pitchFamily="34" charset="0"/>
              <a:buChar char="•"/>
            </a:pPr>
            <a:r>
              <a:rPr lang="en-GB" sz="2400" dirty="0">
                <a:solidFill>
                  <a:schemeClr val="bg1"/>
                </a:solidFill>
              </a:rPr>
              <a:t>@cellla_ löschte die Tweets im Jahr 2015 und gab kurz darauf den Twitter-Namen auf, aber der digitale Fußabdruck und das Vermächtnis bleiben</a:t>
            </a:r>
          </a:p>
          <a:p>
            <a:pPr marL="342900" indent="-342900">
              <a:buFont typeface="Arial" panose="020B0604020202020204" pitchFamily="34" charset="0"/>
              <a:buChar char="•"/>
            </a:pPr>
            <a:r>
              <a:rPr lang="en-GB" sz="2400" dirty="0">
                <a:solidFill>
                  <a:schemeClr val="bg1"/>
                </a:solidFill>
              </a:rPr>
              <a:t>5 Jahre später sind die Überreste dieser kurzen Interaktion immer noch zu sehen, da der Tweet auf </a:t>
            </a:r>
            <a:r>
              <a:rPr lang="en-GB" sz="2400" dirty="0" err="1">
                <a:solidFill>
                  <a:schemeClr val="bg1"/>
                </a:solidFill>
              </a:rPr>
              <a:t>Failbook </a:t>
            </a:r>
            <a:r>
              <a:rPr lang="en-GB" sz="2400" dirty="0">
                <a:solidFill>
                  <a:schemeClr val="bg1"/>
                </a:solidFill>
              </a:rPr>
              <a:t>(einer Comedy-Blog-Website) und auch auf Twitter zu sehen ist - es gibt Hunderte von Reaktionstweets</a:t>
            </a:r>
          </a:p>
        </p:txBody>
      </p:sp>
      <p:sp>
        <p:nvSpPr>
          <p:cNvPr id="6" name="Text Placeholder 5">
            <a:extLst>
              <a:ext uri="{FF2B5EF4-FFF2-40B4-BE49-F238E27FC236}">
                <a16:creationId xmlns:a16="http://schemas.microsoft.com/office/drawing/2014/main" id="{9C642252-AA0F-4648-ACE3-02A3C72E596B}"/>
              </a:ext>
            </a:extLst>
          </p:cNvPr>
          <p:cNvSpPr txBox="1">
            <a:spLocks/>
          </p:cNvSpPr>
          <p:nvPr/>
        </p:nvSpPr>
        <p:spPr>
          <a:xfrm>
            <a:off x="17070" y="837623"/>
            <a:ext cx="7243340" cy="939975"/>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300"/>
              </a:spcBef>
              <a:buNone/>
            </a:pPr>
            <a:r>
              <a:rPr lang="en-US" sz="3000" b="1" dirty="0">
                <a:solidFill>
                  <a:srgbClr val="78BECC"/>
                </a:solidFill>
              </a:rPr>
              <a:t>BEISPIEL: </a:t>
            </a:r>
            <a:r>
              <a:rPr lang="en-US" sz="3000" dirty="0">
                <a:solidFill>
                  <a:srgbClr val="78BECC"/>
                </a:solidFill>
              </a:rPr>
              <a:t>DER DIGITALE FUSSABDRUCK EINES MÄDCHENS</a:t>
            </a:r>
          </a:p>
        </p:txBody>
      </p:sp>
      <p:sp>
        <p:nvSpPr>
          <p:cNvPr id="7" name="Text Placeholder 5">
            <a:extLst>
              <a:ext uri="{FF2B5EF4-FFF2-40B4-BE49-F238E27FC236}">
                <a16:creationId xmlns:a16="http://schemas.microsoft.com/office/drawing/2014/main" id="{5A08CE1A-3299-44CD-801F-DE189F322F73}"/>
              </a:ext>
            </a:extLst>
          </p:cNvPr>
          <p:cNvSpPr txBox="1">
            <a:spLocks/>
          </p:cNvSpPr>
          <p:nvPr/>
        </p:nvSpPr>
        <p:spPr>
          <a:xfrm>
            <a:off x="-2156061" y="317664"/>
            <a:ext cx="7243340" cy="582845"/>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300"/>
              </a:spcBef>
              <a:buNone/>
            </a:pPr>
            <a:r>
              <a:rPr lang="en-US" sz="3000" b="1" dirty="0">
                <a:solidFill>
                  <a:srgbClr val="09446A"/>
                </a:solidFill>
              </a:rPr>
              <a:t>FALLSTUDIE 1</a:t>
            </a:r>
          </a:p>
        </p:txBody>
      </p:sp>
    </p:spTree>
    <p:extLst>
      <p:ext uri="{BB962C8B-B14F-4D97-AF65-F5344CB8AC3E}">
        <p14:creationId xmlns:p14="http://schemas.microsoft.com/office/powerpoint/2010/main" val="610092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91228AC6-6259-41DC-AFE7-1E670FA0AC43}"/>
              </a:ext>
            </a:extLst>
          </p:cNvPr>
          <p:cNvSpPr/>
          <p:nvPr/>
        </p:nvSpPr>
        <p:spPr>
          <a:xfrm>
            <a:off x="0" y="-5634"/>
            <a:ext cx="6986726" cy="733603"/>
          </a:xfrm>
          <a:prstGeom prst="homePlate">
            <a:avLst/>
          </a:prstGeom>
          <a:solidFill>
            <a:srgbClr val="0944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4 TIPPS </a:t>
            </a:r>
            <a:r>
              <a:rPr lang="en-US" sz="2000" dirty="0">
                <a:solidFill>
                  <a:schemeClr val="bg1"/>
                </a:solidFill>
              </a:rPr>
              <a:t>ZUM MANAGEMENT IHRES </a:t>
            </a:r>
            <a:r>
              <a:rPr lang="en-US" sz="2000" b="1" dirty="0">
                <a:solidFill>
                  <a:schemeClr val="bg1"/>
                </a:solidFill>
              </a:rPr>
              <a:t>ONLINE-RUFS</a:t>
            </a:r>
          </a:p>
        </p:txBody>
      </p:sp>
      <p:sp>
        <p:nvSpPr>
          <p:cNvPr id="3" name="Text Placeholder 2">
            <a:extLst>
              <a:ext uri="{FF2B5EF4-FFF2-40B4-BE49-F238E27FC236}">
                <a16:creationId xmlns:a16="http://schemas.microsoft.com/office/drawing/2014/main" id="{EAC78B1A-C749-4311-9CD1-E33AD671D9EA}"/>
              </a:ext>
            </a:extLst>
          </p:cNvPr>
          <p:cNvSpPr txBox="1">
            <a:spLocks/>
          </p:cNvSpPr>
          <p:nvPr/>
        </p:nvSpPr>
        <p:spPr>
          <a:xfrm>
            <a:off x="181326" y="1315711"/>
            <a:ext cx="4627855" cy="33164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300"/>
              </a:spcBef>
              <a:buFont typeface="Arial" panose="020B0604020202020204" pitchFamily="34" charset="0"/>
              <a:buAutoNum type="arabicPeriod"/>
            </a:pPr>
            <a:r>
              <a:rPr lang="en-US" b="1" dirty="0">
                <a:solidFill>
                  <a:srgbClr val="17A7CE"/>
                </a:solidFill>
              </a:rPr>
              <a:t>Überprüfen Sie Ihre Einstellungen</a:t>
            </a:r>
          </a:p>
          <a:p>
            <a:pPr marL="457200" indent="-457200">
              <a:spcBef>
                <a:spcPts val="300"/>
              </a:spcBef>
              <a:buFont typeface="Arial" panose="020B0604020202020204" pitchFamily="34" charset="0"/>
              <a:buAutoNum type="arabicPeriod"/>
            </a:pPr>
            <a:endParaRPr lang="en-US" sz="1800" dirty="0">
              <a:solidFill>
                <a:srgbClr val="5E5E5E"/>
              </a:solidFill>
            </a:endParaRPr>
          </a:p>
          <a:p>
            <a:pPr marL="452438">
              <a:spcBef>
                <a:spcPts val="300"/>
              </a:spcBef>
            </a:pPr>
            <a:r>
              <a:rPr lang="en-US" sz="2200" dirty="0">
                <a:solidFill>
                  <a:srgbClr val="5E5E5E"/>
                </a:solidFill>
              </a:rPr>
              <a:t>Einige der beliebtesten sozialen Netzwerke sind standardmäßig auf "öffentlich" eingestellt, d. h. jeder kann unsere Fotos sehen, was wir teilen oder worüber wir sprechen.</a:t>
            </a:r>
          </a:p>
          <a:p>
            <a:pPr marL="452438">
              <a:spcBef>
                <a:spcPts val="300"/>
              </a:spcBef>
            </a:pPr>
            <a:endParaRPr lang="en-US" sz="2200" dirty="0">
              <a:solidFill>
                <a:srgbClr val="5E5E5E"/>
              </a:solidFill>
            </a:endParaRPr>
          </a:p>
          <a:p>
            <a:pPr marL="452438">
              <a:spcBef>
                <a:spcPts val="300"/>
              </a:spcBef>
            </a:pPr>
            <a:r>
              <a:rPr lang="en-US" sz="2200" dirty="0">
                <a:solidFill>
                  <a:srgbClr val="5E5E5E"/>
                </a:solidFill>
              </a:rPr>
              <a:t>Überprüfen Sie regelmäßig Ihre Privatsphäre-Einstellungen in Ihren sozialen Netzwerken und Apps. Wir empfehlen die Option "Nur Freunde" für Ihre Online-Profile.</a:t>
            </a:r>
          </a:p>
          <a:p>
            <a:pPr>
              <a:spcBef>
                <a:spcPts val="300"/>
              </a:spcBef>
            </a:pPr>
            <a:endParaRPr lang="en-US" dirty="0"/>
          </a:p>
        </p:txBody>
      </p:sp>
      <p:sp>
        <p:nvSpPr>
          <p:cNvPr id="4" name="Text Placeholder 2">
            <a:extLst>
              <a:ext uri="{FF2B5EF4-FFF2-40B4-BE49-F238E27FC236}">
                <a16:creationId xmlns:a16="http://schemas.microsoft.com/office/drawing/2014/main" id="{3DC30B8F-2766-45B1-AFCE-F9EB670AA06D}"/>
              </a:ext>
            </a:extLst>
          </p:cNvPr>
          <p:cNvSpPr txBox="1">
            <a:spLocks/>
          </p:cNvSpPr>
          <p:nvPr/>
        </p:nvSpPr>
        <p:spPr>
          <a:xfrm>
            <a:off x="6178233" y="1069939"/>
            <a:ext cx="6013767" cy="39751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300"/>
              </a:spcBef>
              <a:buNone/>
            </a:pPr>
            <a:r>
              <a:rPr lang="en-US" b="1" dirty="0">
                <a:solidFill>
                  <a:srgbClr val="17A7CE"/>
                </a:solidFill>
              </a:rPr>
              <a:t>2. Suchen Sie sich selbst im Internet</a:t>
            </a:r>
          </a:p>
          <a:p>
            <a:pPr>
              <a:spcBef>
                <a:spcPts val="300"/>
              </a:spcBef>
            </a:pPr>
            <a:endParaRPr lang="en-US" dirty="0">
              <a:solidFill>
                <a:srgbClr val="16A8D3"/>
              </a:solidFill>
            </a:endParaRPr>
          </a:p>
          <a:p>
            <a:pPr marL="317500">
              <a:spcBef>
                <a:spcPts val="300"/>
              </a:spcBef>
            </a:pPr>
            <a:r>
              <a:rPr lang="en-US" sz="2200" dirty="0">
                <a:solidFill>
                  <a:srgbClr val="5E5E5E"/>
                </a:solidFill>
              </a:rPr>
              <a:t>Führen Sie regelmäßig eine kurze Suche für sich selbst im Internet durch. Wenn Sie etwas finden, das Ihnen nicht gefällt, melden Sie es der Website oder dem Netzbetreiber und fordern Sie die Entfernung des Inhalts</a:t>
            </a:r>
            <a:r>
              <a:rPr lang="en-US" sz="1800" dirty="0">
                <a:solidFill>
                  <a:srgbClr val="5E5E5E"/>
                </a:solidFill>
              </a:rPr>
              <a:t>.</a:t>
            </a:r>
          </a:p>
          <a:p>
            <a:pPr>
              <a:spcBef>
                <a:spcPts val="300"/>
              </a:spcBef>
            </a:pPr>
            <a:endParaRPr lang="en-US" dirty="0"/>
          </a:p>
          <a:p>
            <a:pPr>
              <a:spcBef>
                <a:spcPts val="300"/>
              </a:spcBef>
            </a:pPr>
            <a:endParaRPr lang="en-US" dirty="0"/>
          </a:p>
        </p:txBody>
      </p:sp>
      <p:pic>
        <p:nvPicPr>
          <p:cNvPr id="5" name="Picture 4" descr="A screenshot of a cell phone&#10;&#10;Description generated with very high confidence">
            <a:extLst>
              <a:ext uri="{FF2B5EF4-FFF2-40B4-BE49-F238E27FC236}">
                <a16:creationId xmlns:a16="http://schemas.microsoft.com/office/drawing/2014/main" id="{8CDEC8F9-8754-483C-A8A8-56019FE28F1B}"/>
              </a:ext>
            </a:extLst>
          </p:cNvPr>
          <p:cNvPicPr>
            <a:picLocks noChangeAspect="1"/>
          </p:cNvPicPr>
          <p:nvPr/>
        </p:nvPicPr>
        <p:blipFill rotWithShape="1">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rcRect t="15467" b="22155"/>
          <a:stretch/>
        </p:blipFill>
        <p:spPr>
          <a:xfrm>
            <a:off x="5577839" y="3558357"/>
            <a:ext cx="6614161" cy="2475475"/>
          </a:xfrm>
          <a:prstGeom prst="rect">
            <a:avLst/>
          </a:prstGeom>
        </p:spPr>
      </p:pic>
      <p:cxnSp>
        <p:nvCxnSpPr>
          <p:cNvPr id="7" name="Straight Arrow Connector 6">
            <a:extLst>
              <a:ext uri="{FF2B5EF4-FFF2-40B4-BE49-F238E27FC236}">
                <a16:creationId xmlns:a16="http://schemas.microsoft.com/office/drawing/2014/main" id="{249C6E2C-802E-48C9-8EE7-03F06242A9DA}"/>
              </a:ext>
            </a:extLst>
          </p:cNvPr>
          <p:cNvCxnSpPr/>
          <p:nvPr/>
        </p:nvCxnSpPr>
        <p:spPr>
          <a:xfrm>
            <a:off x="5562747" y="1069939"/>
            <a:ext cx="0" cy="4718121"/>
          </a:xfrm>
          <a:prstGeom prst="straightConnector1">
            <a:avLst/>
          </a:prstGeom>
          <a:ln w="28575">
            <a:solidFill>
              <a:srgbClr val="09446A"/>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721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1B1C0F5E-7743-E345-9945-94F2B3CA18F2}"/>
              </a:ext>
            </a:extLst>
          </p:cNvPr>
          <p:cNvSpPr>
            <a:spLocks noGrp="1"/>
          </p:cNvSpPr>
          <p:nvPr>
            <p:ph type="body" sz="quarter" idx="18"/>
          </p:nvPr>
        </p:nvSpPr>
        <p:spPr>
          <a:xfrm>
            <a:off x="956478" y="1733356"/>
            <a:ext cx="4754535" cy="4329677"/>
          </a:xfrm>
        </p:spPr>
        <p:txBody>
          <a:bodyPr>
            <a:normAutofit lnSpcReduction="10000"/>
          </a:bodyPr>
          <a:lstStyle/>
          <a:p>
            <a:pPr marL="0"/>
            <a:r>
              <a:rPr lang="en-US" sz="2200" dirty="0"/>
              <a:t>In diesem Modul erfahren Sie, was ein digitaler Fußabdruck ist und wie er sich auf Ihr Berufsleben auswirken kann. Das zweite Thema ist die digitale Überlastung und wie sie sich auf unsere Arbeit auswirken kann. Das dritte Thema befasst sich mit der Frage, wie sich digitale Technologien auf das Selbstwertgefühl auswirken und möglicherweise auch unsere körperliche Gesundheit beeinträchtigen können. Schließlich erhalten Sie auch einige Tipps und Methoden, die Ihnen helfen können, besser abzuschalten und sich zu erholen.</a:t>
            </a:r>
          </a:p>
        </p:txBody>
      </p:sp>
      <p:sp>
        <p:nvSpPr>
          <p:cNvPr id="16" name="Text Placeholder 15">
            <a:extLst>
              <a:ext uri="{FF2B5EF4-FFF2-40B4-BE49-F238E27FC236}">
                <a16:creationId xmlns:a16="http://schemas.microsoft.com/office/drawing/2014/main" id="{52A7E4F1-943C-2B4E-9BCD-F4872B0E1A2F}"/>
              </a:ext>
            </a:extLst>
          </p:cNvPr>
          <p:cNvSpPr>
            <a:spLocks noGrp="1"/>
          </p:cNvSpPr>
          <p:nvPr>
            <p:ph type="body" sz="quarter" idx="16"/>
          </p:nvPr>
        </p:nvSpPr>
        <p:spPr/>
        <p:txBody>
          <a:bodyPr/>
          <a:lstStyle/>
          <a:p>
            <a:r>
              <a:rPr lang="en-US" dirty="0"/>
              <a:t>Modul 3 Überblick</a:t>
            </a:r>
          </a:p>
        </p:txBody>
      </p:sp>
      <p:sp>
        <p:nvSpPr>
          <p:cNvPr id="3" name="Text Placeholder 2">
            <a:extLst>
              <a:ext uri="{FF2B5EF4-FFF2-40B4-BE49-F238E27FC236}">
                <a16:creationId xmlns:a16="http://schemas.microsoft.com/office/drawing/2014/main" id="{C311A9AD-2D5B-A34E-9FC6-7EABDA526717}"/>
              </a:ext>
            </a:extLst>
          </p:cNvPr>
          <p:cNvSpPr>
            <a:spLocks noGrp="1"/>
          </p:cNvSpPr>
          <p:nvPr>
            <p:ph type="body" sz="quarter" idx="14"/>
          </p:nvPr>
        </p:nvSpPr>
        <p:spPr>
          <a:xfrm>
            <a:off x="6940248" y="565043"/>
            <a:ext cx="5251752" cy="822373"/>
          </a:xfrm>
        </p:spPr>
        <p:txBody>
          <a:bodyPr/>
          <a:lstStyle/>
          <a:p>
            <a:r>
              <a:rPr lang="en-US" dirty="0"/>
              <a:t>Digitaler Fußabdruck und </a:t>
            </a:r>
            <a:r>
              <a:rPr lang="en-US" dirty="0" err="1"/>
              <a:t>Ansehen</a:t>
            </a:r>
            <a:endParaRPr lang="en-US" dirty="0"/>
          </a:p>
        </p:txBody>
      </p:sp>
      <p:sp>
        <p:nvSpPr>
          <p:cNvPr id="19" name="Text Placeholder 18">
            <a:extLst>
              <a:ext uri="{FF2B5EF4-FFF2-40B4-BE49-F238E27FC236}">
                <a16:creationId xmlns:a16="http://schemas.microsoft.com/office/drawing/2014/main" id="{15572CB1-27BF-DE4B-A1AF-F6112200952C}"/>
              </a:ext>
            </a:extLst>
          </p:cNvPr>
          <p:cNvSpPr>
            <a:spLocks noGrp="1"/>
          </p:cNvSpPr>
          <p:nvPr>
            <p:ph type="body" sz="quarter" idx="20"/>
          </p:nvPr>
        </p:nvSpPr>
        <p:spPr>
          <a:xfrm>
            <a:off x="6940248" y="1902153"/>
            <a:ext cx="4754535" cy="822373"/>
          </a:xfrm>
        </p:spPr>
        <p:txBody>
          <a:bodyPr/>
          <a:lstStyle/>
          <a:p>
            <a:r>
              <a:rPr lang="en-GB" dirty="0"/>
              <a:t>Digitale Überlastung</a:t>
            </a:r>
          </a:p>
          <a:p>
            <a:endParaRPr lang="en-US" dirty="0"/>
          </a:p>
        </p:txBody>
      </p:sp>
      <p:sp>
        <p:nvSpPr>
          <p:cNvPr id="21" name="Text Placeholder 20">
            <a:extLst>
              <a:ext uri="{FF2B5EF4-FFF2-40B4-BE49-F238E27FC236}">
                <a16:creationId xmlns:a16="http://schemas.microsoft.com/office/drawing/2014/main" id="{26F080BC-DC74-EB43-8DFA-6A8C1EDBECDD}"/>
              </a:ext>
            </a:extLst>
          </p:cNvPr>
          <p:cNvSpPr>
            <a:spLocks noGrp="1"/>
          </p:cNvSpPr>
          <p:nvPr>
            <p:ph type="body" sz="quarter" idx="22"/>
          </p:nvPr>
        </p:nvSpPr>
        <p:spPr>
          <a:xfrm>
            <a:off x="6940248" y="2699433"/>
            <a:ext cx="4754535" cy="822373"/>
          </a:xfrm>
        </p:spPr>
        <p:txBody>
          <a:bodyPr/>
          <a:lstStyle/>
          <a:p>
            <a:r>
              <a:rPr lang="en-US" dirty="0"/>
              <a:t>Die Auswirkungen der digitalen Technologie auf das Selbstwertgefühl und die körperliche Gesundheit</a:t>
            </a:r>
          </a:p>
        </p:txBody>
      </p:sp>
      <p:sp>
        <p:nvSpPr>
          <p:cNvPr id="23" name="Text Placeholder 22">
            <a:extLst>
              <a:ext uri="{FF2B5EF4-FFF2-40B4-BE49-F238E27FC236}">
                <a16:creationId xmlns:a16="http://schemas.microsoft.com/office/drawing/2014/main" id="{C5EDC5C1-7813-6A47-873A-E493BF1268E6}"/>
              </a:ext>
            </a:extLst>
          </p:cNvPr>
          <p:cNvSpPr>
            <a:spLocks noGrp="1"/>
          </p:cNvSpPr>
          <p:nvPr>
            <p:ph type="body" sz="quarter" idx="24"/>
          </p:nvPr>
        </p:nvSpPr>
        <p:spPr>
          <a:xfrm>
            <a:off x="6926393" y="3921575"/>
            <a:ext cx="4754535" cy="822373"/>
          </a:xfrm>
        </p:spPr>
        <p:txBody>
          <a:bodyPr/>
          <a:lstStyle/>
          <a:p>
            <a:r>
              <a:rPr lang="en-US" dirty="0"/>
              <a:t>Methoden zum Abschalten und zur Gewährleistung von Ruhe</a:t>
            </a:r>
          </a:p>
          <a:p>
            <a:endParaRPr lang="en-US" dirty="0"/>
          </a:p>
        </p:txBody>
      </p:sp>
      <p:sp>
        <p:nvSpPr>
          <p:cNvPr id="25" name="Text Placeholder 24">
            <a:extLst>
              <a:ext uri="{FF2B5EF4-FFF2-40B4-BE49-F238E27FC236}">
                <a16:creationId xmlns:a16="http://schemas.microsoft.com/office/drawing/2014/main" id="{8A3D212E-DA8E-3243-940F-2428164941DC}"/>
              </a:ext>
            </a:extLst>
          </p:cNvPr>
          <p:cNvSpPr>
            <a:spLocks noGrp="1"/>
          </p:cNvSpPr>
          <p:nvPr>
            <p:ph type="body" sz="quarter" idx="4294967295"/>
          </p:nvPr>
        </p:nvSpPr>
        <p:spPr>
          <a:xfrm>
            <a:off x="6926393" y="5004804"/>
            <a:ext cx="4754535" cy="822373"/>
          </a:xfrm>
        </p:spPr>
        <p:txBody>
          <a:bodyPr/>
          <a:lstStyle/>
          <a:p>
            <a:pPr marL="0" indent="0">
              <a:buNone/>
            </a:pPr>
            <a:r>
              <a:rPr lang="en-US" sz="2200" dirty="0">
                <a:solidFill>
                  <a:srgbClr val="09446A"/>
                </a:solidFill>
              </a:rPr>
              <a:t>Übungen und zusätzliche Ressourcen</a:t>
            </a:r>
          </a:p>
          <a:p>
            <a:pPr marL="0" indent="0">
              <a:buNone/>
            </a:pPr>
            <a:endParaRPr lang="en-US" dirty="0"/>
          </a:p>
        </p:txBody>
      </p:sp>
      <p:sp>
        <p:nvSpPr>
          <p:cNvPr id="4" name="Text Placeholder 3">
            <a:extLst>
              <a:ext uri="{FF2B5EF4-FFF2-40B4-BE49-F238E27FC236}">
                <a16:creationId xmlns:a16="http://schemas.microsoft.com/office/drawing/2014/main" id="{DA8A9400-1417-9049-9C6C-C30C7D60DC1C}"/>
              </a:ext>
            </a:extLst>
          </p:cNvPr>
          <p:cNvSpPr>
            <a:spLocks noGrp="1"/>
          </p:cNvSpPr>
          <p:nvPr>
            <p:ph type="body" sz="quarter" idx="15"/>
          </p:nvPr>
        </p:nvSpPr>
        <p:spPr/>
        <p:txBody>
          <a:bodyPr/>
          <a:lstStyle/>
          <a:p>
            <a:endParaRPr lang="en-US"/>
          </a:p>
        </p:txBody>
      </p:sp>
      <p:sp>
        <p:nvSpPr>
          <p:cNvPr id="18" name="Text Placeholder 17">
            <a:extLst>
              <a:ext uri="{FF2B5EF4-FFF2-40B4-BE49-F238E27FC236}">
                <a16:creationId xmlns:a16="http://schemas.microsoft.com/office/drawing/2014/main" id="{69ADDA10-1D8C-7549-9232-76D13BC69B71}"/>
              </a:ext>
            </a:extLst>
          </p:cNvPr>
          <p:cNvSpPr>
            <a:spLocks noGrp="1"/>
          </p:cNvSpPr>
          <p:nvPr>
            <p:ph type="body" sz="quarter" idx="19"/>
          </p:nvPr>
        </p:nvSpPr>
        <p:spPr/>
        <p:txBody>
          <a:bodyPr/>
          <a:lstStyle/>
          <a:p>
            <a:endParaRPr lang="en-US"/>
          </a:p>
        </p:txBody>
      </p:sp>
      <p:sp>
        <p:nvSpPr>
          <p:cNvPr id="20" name="Text Placeholder 19">
            <a:extLst>
              <a:ext uri="{FF2B5EF4-FFF2-40B4-BE49-F238E27FC236}">
                <a16:creationId xmlns:a16="http://schemas.microsoft.com/office/drawing/2014/main" id="{7A3E6AA6-A95B-3341-A1D4-54F399B994E0}"/>
              </a:ext>
            </a:extLst>
          </p:cNvPr>
          <p:cNvSpPr>
            <a:spLocks noGrp="1"/>
          </p:cNvSpPr>
          <p:nvPr>
            <p:ph type="body" sz="quarter" idx="21"/>
          </p:nvPr>
        </p:nvSpPr>
        <p:spPr/>
        <p:txBody>
          <a:bodyPr/>
          <a:lstStyle/>
          <a:p>
            <a:endParaRPr lang="en-US"/>
          </a:p>
        </p:txBody>
      </p:sp>
      <p:sp>
        <p:nvSpPr>
          <p:cNvPr id="22" name="Text Placeholder 21">
            <a:extLst>
              <a:ext uri="{FF2B5EF4-FFF2-40B4-BE49-F238E27FC236}">
                <a16:creationId xmlns:a16="http://schemas.microsoft.com/office/drawing/2014/main" id="{4FFEEA72-7428-1044-BED7-929E4C3B0FA6}"/>
              </a:ext>
            </a:extLst>
          </p:cNvPr>
          <p:cNvSpPr>
            <a:spLocks noGrp="1"/>
          </p:cNvSpPr>
          <p:nvPr>
            <p:ph type="body" sz="quarter" idx="23"/>
          </p:nvPr>
        </p:nvSpPr>
        <p:spPr/>
        <p:txBody>
          <a:bodyPr/>
          <a:lstStyle/>
          <a:p>
            <a:endParaRPr lang="en-US"/>
          </a:p>
        </p:txBody>
      </p:sp>
      <p:sp>
        <p:nvSpPr>
          <p:cNvPr id="24" name="Text Placeholder 23">
            <a:extLst>
              <a:ext uri="{FF2B5EF4-FFF2-40B4-BE49-F238E27FC236}">
                <a16:creationId xmlns:a16="http://schemas.microsoft.com/office/drawing/2014/main" id="{5D538C9E-2E75-224E-8306-49B4C56F4862}"/>
              </a:ext>
            </a:extLst>
          </p:cNvPr>
          <p:cNvSpPr>
            <a:spLocks noGrp="1"/>
          </p:cNvSpPr>
          <p:nvPr>
            <p:ph type="body" sz="quarter" idx="25"/>
          </p:nvPr>
        </p:nvSpPr>
        <p:spPr/>
        <p:txBody>
          <a:bodyPr/>
          <a:lstStyle/>
          <a:p>
            <a:endParaRPr lang="en-US"/>
          </a:p>
        </p:txBody>
      </p:sp>
    </p:spTree>
    <p:extLst>
      <p:ext uri="{BB962C8B-B14F-4D97-AF65-F5344CB8AC3E}">
        <p14:creationId xmlns:p14="http://schemas.microsoft.com/office/powerpoint/2010/main" val="4080054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91228AC6-6259-41DC-AFE7-1E670FA0AC43}"/>
              </a:ext>
            </a:extLst>
          </p:cNvPr>
          <p:cNvSpPr/>
          <p:nvPr/>
        </p:nvSpPr>
        <p:spPr>
          <a:xfrm>
            <a:off x="0" y="-5634"/>
            <a:ext cx="6986726" cy="733603"/>
          </a:xfrm>
          <a:prstGeom prst="homePlate">
            <a:avLst/>
          </a:prstGeom>
          <a:solidFill>
            <a:srgbClr val="0944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4 TIPPS </a:t>
            </a:r>
            <a:r>
              <a:rPr lang="en-US" sz="2000" dirty="0">
                <a:solidFill>
                  <a:schemeClr val="bg1"/>
                </a:solidFill>
              </a:rPr>
              <a:t>ZUM MANAGEMENT IHRES </a:t>
            </a:r>
            <a:r>
              <a:rPr lang="en-US" sz="2000" b="1" dirty="0">
                <a:solidFill>
                  <a:schemeClr val="bg1"/>
                </a:solidFill>
              </a:rPr>
              <a:t>ONLINE-RUFS</a:t>
            </a:r>
          </a:p>
        </p:txBody>
      </p:sp>
      <p:sp>
        <p:nvSpPr>
          <p:cNvPr id="6" name="Text Placeholder 5">
            <a:extLst>
              <a:ext uri="{FF2B5EF4-FFF2-40B4-BE49-F238E27FC236}">
                <a16:creationId xmlns:a16="http://schemas.microsoft.com/office/drawing/2014/main" id="{6E02A2D0-60D6-46F7-9C6A-1242DA20088F}"/>
              </a:ext>
            </a:extLst>
          </p:cNvPr>
          <p:cNvSpPr txBox="1">
            <a:spLocks/>
          </p:cNvSpPr>
          <p:nvPr/>
        </p:nvSpPr>
        <p:spPr>
          <a:xfrm>
            <a:off x="368543" y="1676062"/>
            <a:ext cx="4460909" cy="46740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300"/>
              </a:spcBef>
              <a:buNone/>
            </a:pPr>
            <a:r>
              <a:rPr lang="en-US" b="1" dirty="0">
                <a:solidFill>
                  <a:srgbClr val="17A7CE"/>
                </a:solidFill>
              </a:rPr>
              <a:t>3. Deaktivieren Sie alte Konten</a:t>
            </a:r>
          </a:p>
          <a:p>
            <a:pPr>
              <a:spcBef>
                <a:spcPts val="300"/>
              </a:spcBef>
            </a:pPr>
            <a:endParaRPr lang="en-US" dirty="0">
              <a:solidFill>
                <a:srgbClr val="16A8D3"/>
              </a:solidFill>
            </a:endParaRPr>
          </a:p>
          <a:p>
            <a:pPr marL="317500">
              <a:spcBef>
                <a:spcPts val="300"/>
              </a:spcBef>
            </a:pPr>
            <a:r>
              <a:rPr lang="en-US" sz="1800" dirty="0">
                <a:solidFill>
                  <a:srgbClr val="5E5E5E"/>
                </a:solidFill>
              </a:rPr>
              <a:t>Soziale Medien ändern sich so schnell, dass man leicht alte Konten oder Netzwerke, bei denen man sich angemeldet hat, vergisst.</a:t>
            </a:r>
          </a:p>
          <a:p>
            <a:pPr marL="317500">
              <a:spcBef>
                <a:spcPts val="300"/>
              </a:spcBef>
            </a:pPr>
            <a:endParaRPr lang="en-US" sz="1800" dirty="0">
              <a:solidFill>
                <a:srgbClr val="5E5E5E"/>
              </a:solidFill>
            </a:endParaRPr>
          </a:p>
          <a:p>
            <a:pPr marL="317500">
              <a:spcBef>
                <a:spcPts val="300"/>
              </a:spcBef>
            </a:pPr>
            <a:r>
              <a:rPr lang="en-US" sz="1800" dirty="0">
                <a:solidFill>
                  <a:srgbClr val="5E5E5E"/>
                </a:solidFill>
              </a:rPr>
              <a:t>Wenn Sie ein Konto nicht benutzen, löschen/deaktivieren Sie es, um das Risiko zu vermeiden, dass Konten/Profile gehackt werden.</a:t>
            </a:r>
          </a:p>
          <a:p>
            <a:pPr>
              <a:spcBef>
                <a:spcPts val="300"/>
              </a:spcBef>
            </a:pPr>
            <a:endParaRPr lang="en-US" dirty="0"/>
          </a:p>
        </p:txBody>
      </p:sp>
      <p:sp>
        <p:nvSpPr>
          <p:cNvPr id="7" name="Text Placeholder 2">
            <a:extLst>
              <a:ext uri="{FF2B5EF4-FFF2-40B4-BE49-F238E27FC236}">
                <a16:creationId xmlns:a16="http://schemas.microsoft.com/office/drawing/2014/main" id="{35F20750-3ADB-4DE6-BEB8-6C809316757F}"/>
              </a:ext>
            </a:extLst>
          </p:cNvPr>
          <p:cNvSpPr txBox="1">
            <a:spLocks/>
          </p:cNvSpPr>
          <p:nvPr/>
        </p:nvSpPr>
        <p:spPr>
          <a:xfrm>
            <a:off x="6391297" y="1713529"/>
            <a:ext cx="5800703" cy="39751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17A7CE"/>
                </a:solidFill>
              </a:rPr>
              <a:t>4. Denken Sie nach, bevor Sie posten</a:t>
            </a:r>
          </a:p>
          <a:p>
            <a:pPr>
              <a:spcBef>
                <a:spcPts val="300"/>
              </a:spcBef>
            </a:pPr>
            <a:endParaRPr lang="en-US" dirty="0">
              <a:solidFill>
                <a:srgbClr val="16A8D3"/>
              </a:solidFill>
            </a:endParaRPr>
          </a:p>
          <a:p>
            <a:pPr marL="317500">
              <a:spcBef>
                <a:spcPts val="300"/>
              </a:spcBef>
            </a:pPr>
            <a:r>
              <a:rPr lang="en-US" sz="1800" dirty="0">
                <a:solidFill>
                  <a:srgbClr val="5E5E5E"/>
                </a:solidFill>
              </a:rPr>
              <a:t>Bevor Sie etwas teilen, kommentieren, mögen, posten, tweeten oder pinnen... fragen Sie sich, ob Sie wollen, dass es jeder sieht?</a:t>
            </a:r>
          </a:p>
          <a:p>
            <a:pPr marL="317500">
              <a:spcBef>
                <a:spcPts val="300"/>
              </a:spcBef>
            </a:pPr>
            <a:endParaRPr lang="en-US" sz="1800" dirty="0">
              <a:solidFill>
                <a:srgbClr val="5E5E5E"/>
              </a:solidFill>
            </a:endParaRPr>
          </a:p>
          <a:p>
            <a:pPr marL="317500">
              <a:spcBef>
                <a:spcPts val="300"/>
              </a:spcBef>
            </a:pPr>
            <a:r>
              <a:rPr lang="en-US" sz="1800" dirty="0">
                <a:solidFill>
                  <a:srgbClr val="5E5E5E"/>
                </a:solidFill>
              </a:rPr>
              <a:t>Verwenden Sie das THINK-Modell, wenn Sie unsicher sind, ob Sie etwas online stellen sollen &gt;&gt;&gt; Fragen Sie sich: Ist es wahr? Ist es hilfreich? Ist es ungesetzlich? Ist es notwendig? Ist es nett?</a:t>
            </a:r>
          </a:p>
          <a:p>
            <a:pPr>
              <a:spcBef>
                <a:spcPts val="300"/>
              </a:spcBef>
            </a:pPr>
            <a:endParaRPr lang="en-US" dirty="0"/>
          </a:p>
          <a:p>
            <a:pPr>
              <a:spcBef>
                <a:spcPts val="300"/>
              </a:spcBef>
            </a:pPr>
            <a:endParaRPr lang="en-US" dirty="0"/>
          </a:p>
        </p:txBody>
      </p:sp>
      <p:cxnSp>
        <p:nvCxnSpPr>
          <p:cNvPr id="8" name="Straight Arrow Connector 7">
            <a:extLst>
              <a:ext uri="{FF2B5EF4-FFF2-40B4-BE49-F238E27FC236}">
                <a16:creationId xmlns:a16="http://schemas.microsoft.com/office/drawing/2014/main" id="{3CE681ED-AB57-47BD-ABF4-4517F9B1BA64}"/>
              </a:ext>
            </a:extLst>
          </p:cNvPr>
          <p:cNvCxnSpPr/>
          <p:nvPr/>
        </p:nvCxnSpPr>
        <p:spPr>
          <a:xfrm>
            <a:off x="5779364" y="1069939"/>
            <a:ext cx="0" cy="4718121"/>
          </a:xfrm>
          <a:prstGeom prst="straightConnector1">
            <a:avLst/>
          </a:prstGeom>
          <a:ln w="28575">
            <a:solidFill>
              <a:srgbClr val="09446A"/>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4117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D6F21E0-9C8C-41F0-9693-9AFC3476C9C7}"/>
              </a:ext>
            </a:extLst>
          </p:cNvPr>
          <p:cNvSpPr>
            <a:spLocks noGrp="1"/>
          </p:cNvSpPr>
          <p:nvPr>
            <p:ph type="body" sz="quarter" idx="16"/>
          </p:nvPr>
        </p:nvSpPr>
        <p:spPr>
          <a:xfrm>
            <a:off x="704602" y="2539351"/>
            <a:ext cx="6610597" cy="1202829"/>
          </a:xfrm>
        </p:spPr>
        <p:txBody>
          <a:bodyPr>
            <a:noAutofit/>
          </a:bodyPr>
          <a:lstStyle/>
          <a:p>
            <a:r>
              <a:rPr lang="en-US" dirty="0"/>
              <a:t>Digitale Überlastung</a:t>
            </a:r>
          </a:p>
        </p:txBody>
      </p:sp>
      <p:sp>
        <p:nvSpPr>
          <p:cNvPr id="9" name="Text Placeholder 8">
            <a:extLst>
              <a:ext uri="{FF2B5EF4-FFF2-40B4-BE49-F238E27FC236}">
                <a16:creationId xmlns:a16="http://schemas.microsoft.com/office/drawing/2014/main" id="{C75AA3D1-E6AF-4F27-8573-BB382AEA97B5}"/>
              </a:ext>
            </a:extLst>
          </p:cNvPr>
          <p:cNvSpPr>
            <a:spLocks noGrp="1"/>
          </p:cNvSpPr>
          <p:nvPr>
            <p:ph type="body" sz="quarter" idx="17"/>
          </p:nvPr>
        </p:nvSpPr>
        <p:spPr/>
        <p:txBody>
          <a:bodyPr>
            <a:normAutofit fontScale="85000" lnSpcReduction="20000"/>
          </a:bodyPr>
          <a:lstStyle/>
          <a:p>
            <a:r>
              <a:rPr lang="en-US" dirty="0"/>
              <a:t>02</a:t>
            </a:r>
            <a:endParaRPr lang="en-IE" dirty="0"/>
          </a:p>
        </p:txBody>
      </p:sp>
    </p:spTree>
    <p:extLst>
      <p:ext uri="{BB962C8B-B14F-4D97-AF65-F5344CB8AC3E}">
        <p14:creationId xmlns:p14="http://schemas.microsoft.com/office/powerpoint/2010/main" val="4208434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24FD851-CD8E-4FA5-87ED-E894459080EE}"/>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27377" r="27377"/>
          <a:stretch/>
        </p:blipFill>
        <p:spPr>
          <a:xfrm>
            <a:off x="6852062" y="228600"/>
            <a:ext cx="5105121" cy="6362700"/>
          </a:xfrm>
        </p:spPr>
      </p:pic>
      <p:sp>
        <p:nvSpPr>
          <p:cNvPr id="3" name="Text Placeholder 2">
            <a:extLst>
              <a:ext uri="{FF2B5EF4-FFF2-40B4-BE49-F238E27FC236}">
                <a16:creationId xmlns:a16="http://schemas.microsoft.com/office/drawing/2014/main" id="{D77F80E7-10D4-456A-A76C-FE8D64436AF8}"/>
              </a:ext>
            </a:extLst>
          </p:cNvPr>
          <p:cNvSpPr>
            <a:spLocks noGrp="1"/>
          </p:cNvSpPr>
          <p:nvPr>
            <p:ph type="body" sz="quarter" idx="18"/>
          </p:nvPr>
        </p:nvSpPr>
        <p:spPr>
          <a:xfrm>
            <a:off x="1252329" y="1490869"/>
            <a:ext cx="5526157" cy="5536096"/>
          </a:xfrm>
        </p:spPr>
        <p:txBody>
          <a:bodyPr>
            <a:normAutofit fontScale="62500" lnSpcReduction="20000"/>
          </a:bodyPr>
          <a:lstStyle/>
          <a:p>
            <a:r>
              <a:rPr lang="en-GB" sz="3100" dirty="0"/>
              <a:t>Definition:</a:t>
            </a:r>
          </a:p>
          <a:p>
            <a:pPr marL="342900" indent="-342900">
              <a:buFont typeface="Arial" panose="020B0604020202020204" pitchFamily="34" charset="0"/>
              <a:buChar char="•"/>
            </a:pPr>
            <a:r>
              <a:rPr lang="en-GB" sz="3100" dirty="0"/>
              <a:t>Der Begriff "</a:t>
            </a:r>
            <a:r>
              <a:rPr lang="en-GB" sz="3100" b="1" dirty="0"/>
              <a:t>digitale Überlastung</a:t>
            </a:r>
            <a:r>
              <a:rPr lang="en-GB" sz="3100" dirty="0"/>
              <a:t>" wurde geprägt, um das Gefühl der kognitiven Erschöpfung zu beschreiben, das entsteht, wenn man unablässig mit Unterbrechungen in Form von Benachrichtigungen, E-Mails, Sofortnachrichten und Texten bombardiert wird. Diese Ablenkungen stören den Arbeits- und Gedankenfluss und machen es schwer, sich zu konzentrieren. Dies kann zu Technostress führen, der sich auf die Unfähigkeit des Einzelnen bezieht, mit den technologiebezogenen Anforderungen in seinem Arbeitsumfeld fertig zu werden. </a:t>
            </a:r>
          </a:p>
          <a:p>
            <a:endParaRPr lang="en-GB" sz="3100" dirty="0"/>
          </a:p>
          <a:p>
            <a:r>
              <a:rPr lang="en-GB" sz="3100" dirty="0"/>
              <a:t>Statistische Daten: </a:t>
            </a:r>
          </a:p>
          <a:p>
            <a:pPr marL="342900" indent="-342900">
              <a:buFont typeface="Arial" panose="020B0604020202020204" pitchFamily="34" charset="0"/>
              <a:buChar char="•"/>
            </a:pPr>
            <a:r>
              <a:rPr lang="en-GB" sz="3100" dirty="0"/>
              <a:t>Eine aktuelle (2020) Eurofound-Studie bestätigt die oben genannten Ergebnisse (</a:t>
            </a:r>
            <a:r>
              <a:rPr lang="en-GB" sz="3100" dirty="0" err="1"/>
              <a:t>Eurofound</a:t>
            </a:r>
            <a:r>
              <a:rPr lang="en-GB" sz="3100" dirty="0"/>
              <a:t>, 2020a). So berichten beispielsweise hochgradig ferngesteuerte Arbeitnehmer über ein höheres Maß an Angst, Stress und Müdigkeit als ihre Kollegen im Büro. </a:t>
            </a:r>
          </a:p>
          <a:p>
            <a:endParaRPr lang="en-GB" dirty="0"/>
          </a:p>
          <a:p>
            <a:endParaRPr lang="en-GB" dirty="0"/>
          </a:p>
          <a:p>
            <a:endParaRPr lang="en-GB" dirty="0"/>
          </a:p>
        </p:txBody>
      </p:sp>
      <p:sp>
        <p:nvSpPr>
          <p:cNvPr id="4" name="Text Placeholder 3">
            <a:extLst>
              <a:ext uri="{FF2B5EF4-FFF2-40B4-BE49-F238E27FC236}">
                <a16:creationId xmlns:a16="http://schemas.microsoft.com/office/drawing/2014/main" id="{78CF0AE5-7003-44AF-95FB-9016DC05BB2E}"/>
              </a:ext>
            </a:extLst>
          </p:cNvPr>
          <p:cNvSpPr>
            <a:spLocks noGrp="1"/>
          </p:cNvSpPr>
          <p:nvPr>
            <p:ph type="body" sz="quarter" idx="16"/>
          </p:nvPr>
        </p:nvSpPr>
        <p:spPr/>
        <p:txBody>
          <a:bodyPr>
            <a:normAutofit fontScale="85000" lnSpcReduction="10000"/>
          </a:bodyPr>
          <a:lstStyle/>
          <a:p>
            <a:r>
              <a:rPr lang="en-GB" dirty="0"/>
              <a:t>Zeit für weitere Schlagworte!</a:t>
            </a:r>
          </a:p>
        </p:txBody>
      </p:sp>
    </p:spTree>
    <p:extLst>
      <p:ext uri="{BB962C8B-B14F-4D97-AF65-F5344CB8AC3E}">
        <p14:creationId xmlns:p14="http://schemas.microsoft.com/office/powerpoint/2010/main" val="1428699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39BFA3-6C73-4793-BA2A-BBB96C3AEB0F}"/>
              </a:ext>
            </a:extLst>
          </p:cNvPr>
          <p:cNvPicPr>
            <a:picLocks noChangeAspect="1"/>
          </p:cNvPicPr>
          <p:nvPr/>
        </p:nvPicPr>
        <p:blipFill>
          <a:blip r:embed="rId2"/>
          <a:stretch>
            <a:fillRect/>
          </a:stretch>
        </p:blipFill>
        <p:spPr>
          <a:xfrm>
            <a:off x="2945143" y="1"/>
            <a:ext cx="9338745" cy="6857999"/>
          </a:xfrm>
          <a:prstGeom prst="rect">
            <a:avLst/>
          </a:prstGeom>
        </p:spPr>
      </p:pic>
      <p:sp>
        <p:nvSpPr>
          <p:cNvPr id="8" name="TextBox 7">
            <a:extLst>
              <a:ext uri="{FF2B5EF4-FFF2-40B4-BE49-F238E27FC236}">
                <a16:creationId xmlns:a16="http://schemas.microsoft.com/office/drawing/2014/main" id="{1E22E3F8-2D66-D1E2-2EF7-4EF607008628}"/>
              </a:ext>
            </a:extLst>
          </p:cNvPr>
          <p:cNvSpPr txBox="1"/>
          <p:nvPr/>
        </p:nvSpPr>
        <p:spPr>
          <a:xfrm>
            <a:off x="258415" y="516101"/>
            <a:ext cx="2686728" cy="5355312"/>
          </a:xfrm>
          <a:prstGeom prst="rect">
            <a:avLst/>
          </a:prstGeom>
          <a:noFill/>
        </p:spPr>
        <p:txBody>
          <a:bodyPr wrap="square">
            <a:spAutoFit/>
          </a:bodyPr>
          <a:lstStyle/>
          <a:p>
            <a:r>
              <a:rPr lang="en-US" dirty="0"/>
              <a:t>Die digitale Überlastung ist auf dem Vormarsch. Es ist wichtig, daran zu denken, dass dies nicht nur die mentale, sondern auch die physische Gesundheit der Mitarbeiter beeinträchtigen kann.</a:t>
            </a:r>
          </a:p>
          <a:p>
            <a:endParaRPr lang="en-US" dirty="0"/>
          </a:p>
          <a:p>
            <a:r>
              <a:rPr lang="en-US" dirty="0"/>
              <a:t>Die nebenstehende Liste erinnert Sie daran, worauf Sie bei Ihren Mitarbeitern besonders achten müssen.</a:t>
            </a:r>
          </a:p>
          <a:p>
            <a:endParaRPr lang="en-US" dirty="0"/>
          </a:p>
          <a:p>
            <a:r>
              <a:rPr lang="en-US" dirty="0"/>
              <a:t>Die Abbildung zeigt die wichtigsten "Risiken der Vollzeit-Telearbeit für die Gesundheit der Arbeitnehmer im Zusammenhang mit der Pandemie COVID-19".</a:t>
            </a:r>
          </a:p>
          <a:p>
            <a:endParaRPr lang="en-US" dirty="0"/>
          </a:p>
        </p:txBody>
      </p:sp>
    </p:spTree>
    <p:extLst>
      <p:ext uri="{BB962C8B-B14F-4D97-AF65-F5344CB8AC3E}">
        <p14:creationId xmlns:p14="http://schemas.microsoft.com/office/powerpoint/2010/main" val="37672693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D8F1ED-DCFD-4D03-BA70-1EFD8521AE5C}"/>
              </a:ext>
            </a:extLst>
          </p:cNvPr>
          <p:cNvSpPr>
            <a:spLocks noGrp="1"/>
          </p:cNvSpPr>
          <p:nvPr>
            <p:ph type="body" sz="quarter" idx="18"/>
          </p:nvPr>
        </p:nvSpPr>
        <p:spPr>
          <a:xfrm>
            <a:off x="525993" y="2236584"/>
            <a:ext cx="5715781" cy="4167568"/>
          </a:xfrm>
        </p:spPr>
        <p:txBody>
          <a:bodyPr>
            <a:normAutofit fontScale="85000" lnSpcReduction="20000"/>
          </a:bodyPr>
          <a:lstStyle/>
          <a:p>
            <a:pPr marL="285750" indent="-285750">
              <a:buFont typeface="Arial" panose="020B0604020202020204" pitchFamily="34" charset="0"/>
              <a:buChar char="•"/>
            </a:pPr>
            <a:r>
              <a:rPr lang="en-GB" dirty="0">
                <a:solidFill>
                  <a:srgbClr val="09446A"/>
                </a:solidFill>
              </a:rPr>
              <a:t>Die digitale Überlastung kann zu echten Angstgefühlen, dem Gefühl der Überforderung und Ohnmacht sowie zu geistiger Erschöpfung führen. Sie kann auch zu kognitiven Problemen führen, z. B. zu Schwierigkeiten bei der Entscheidungsfindung oder zu übereilten (oft schlechten) Entscheidungen. </a:t>
            </a:r>
          </a:p>
          <a:p>
            <a:pPr marL="285750" indent="-285750">
              <a:buFont typeface="Arial" panose="020B0604020202020204" pitchFamily="34" charset="0"/>
              <a:buChar char="•"/>
            </a:pPr>
            <a:r>
              <a:rPr lang="en-GB" dirty="0">
                <a:solidFill>
                  <a:srgbClr val="09446A"/>
                </a:solidFill>
              </a:rPr>
              <a:t>Auf den nächsten Folien werden wir die Rolle der Empathie, der Arbeitsbeziehungen, des Selbstwertgefühls und des "Abschaltens" erörtern, von denen Arbeitnehmer bei der Bewältigung des digitalen Arbeitslebens profitieren könnten.</a:t>
            </a:r>
          </a:p>
          <a:p>
            <a:pPr marL="285750" indent="-285750">
              <a:buFont typeface="Arial" panose="020B0604020202020204" pitchFamily="34" charset="0"/>
              <a:buChar char="•"/>
            </a:pPr>
            <a:r>
              <a:rPr lang="en-GB" dirty="0">
                <a:solidFill>
                  <a:srgbClr val="09446A"/>
                </a:solidFill>
              </a:rPr>
              <a:t>Zunächst möchten wir Sie auf die häufigsten Probleme im Zusammenhang mit digitaler Überlastung und Technostress aufmerksam machen.</a:t>
            </a:r>
          </a:p>
        </p:txBody>
      </p:sp>
      <p:sp>
        <p:nvSpPr>
          <p:cNvPr id="4" name="Text Placeholder 3">
            <a:extLst>
              <a:ext uri="{FF2B5EF4-FFF2-40B4-BE49-F238E27FC236}">
                <a16:creationId xmlns:a16="http://schemas.microsoft.com/office/drawing/2014/main" id="{EFFE4974-D570-449D-8988-5372DAE8EAAC}"/>
              </a:ext>
            </a:extLst>
          </p:cNvPr>
          <p:cNvSpPr>
            <a:spLocks noGrp="1"/>
          </p:cNvSpPr>
          <p:nvPr>
            <p:ph type="body" sz="quarter" idx="16"/>
          </p:nvPr>
        </p:nvSpPr>
        <p:spPr/>
        <p:txBody>
          <a:bodyPr>
            <a:normAutofit lnSpcReduction="10000"/>
          </a:bodyPr>
          <a:lstStyle/>
          <a:p>
            <a:r>
              <a:rPr lang="en-GB" dirty="0"/>
              <a:t>Psychische Gesundheit</a:t>
            </a:r>
          </a:p>
        </p:txBody>
      </p:sp>
      <p:sp>
        <p:nvSpPr>
          <p:cNvPr id="7" name="TextBox 6">
            <a:extLst>
              <a:ext uri="{FF2B5EF4-FFF2-40B4-BE49-F238E27FC236}">
                <a16:creationId xmlns:a16="http://schemas.microsoft.com/office/drawing/2014/main" id="{ACFA5075-AC03-458A-BD2A-7F91AA221F03}"/>
              </a:ext>
            </a:extLst>
          </p:cNvPr>
          <p:cNvSpPr txBox="1"/>
          <p:nvPr/>
        </p:nvSpPr>
        <p:spPr>
          <a:xfrm>
            <a:off x="7216310" y="6234875"/>
            <a:ext cx="6094520" cy="338554"/>
          </a:xfrm>
          <a:prstGeom prst="rect">
            <a:avLst/>
          </a:prstGeom>
          <a:noFill/>
        </p:spPr>
        <p:txBody>
          <a:bodyPr wrap="square">
            <a:spAutoFit/>
          </a:bodyPr>
          <a:lstStyle/>
          <a:p>
            <a:r>
              <a:rPr lang="en-GB" sz="1600" dirty="0">
                <a:solidFill>
                  <a:srgbClr val="09446A"/>
                </a:solidFill>
                <a:hlinkClick r:id="rId2">
                  <a:extLst>
                    <a:ext uri="{A12FA001-AC4F-418D-AE19-62706E023703}">
                      <ahyp:hlinkClr xmlns:ahyp="http://schemas.microsoft.com/office/drawing/2018/hyperlinkcolor" val="tx"/>
                    </a:ext>
                  </a:extLst>
                </a:hlinkClick>
              </a:rPr>
              <a:t>SOURCE</a:t>
            </a:r>
            <a:endParaRPr lang="en-GB" sz="1200" dirty="0">
              <a:solidFill>
                <a:srgbClr val="09446A"/>
              </a:solidFill>
            </a:endParaRPr>
          </a:p>
        </p:txBody>
      </p:sp>
      <p:pic>
        <p:nvPicPr>
          <p:cNvPr id="8" name="Picture Placeholder 7">
            <a:extLst>
              <a:ext uri="{FF2B5EF4-FFF2-40B4-BE49-F238E27FC236}">
                <a16:creationId xmlns:a16="http://schemas.microsoft.com/office/drawing/2014/main" id="{E9E30795-B246-05FE-5C28-6DE466F79DC1}"/>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l="6" r="6"/>
          <a:stretch>
            <a:fillRect/>
          </a:stretch>
        </p:blipFill>
        <p:spPr>
          <a:prstGeom prst="rect">
            <a:avLst/>
          </a:prstGeom>
        </p:spPr>
      </p:pic>
    </p:spTree>
    <p:extLst>
      <p:ext uri="{BB962C8B-B14F-4D97-AF65-F5344CB8AC3E}">
        <p14:creationId xmlns:p14="http://schemas.microsoft.com/office/powerpoint/2010/main" val="2487426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pie chart&#10;&#10;Description automatically generated">
            <a:extLst>
              <a:ext uri="{FF2B5EF4-FFF2-40B4-BE49-F238E27FC236}">
                <a16:creationId xmlns:a16="http://schemas.microsoft.com/office/drawing/2014/main" id="{A1870298-2D10-41FF-A1B8-ACAA79274F3B}"/>
              </a:ext>
            </a:extLst>
          </p:cNvPr>
          <p:cNvPicPr/>
          <p:nvPr/>
        </p:nvPicPr>
        <p:blipFill rotWithShape="1">
          <a:blip r:embed="rId2" cstate="email">
            <a:extLst>
              <a:ext uri="{28A0092B-C50C-407E-A947-70E740481C1C}">
                <a14:useLocalDpi xmlns:a14="http://schemas.microsoft.com/office/drawing/2010/main"/>
              </a:ext>
            </a:extLst>
          </a:blip>
          <a:srcRect t="2966" r="14476" b="26344"/>
          <a:stretch/>
        </p:blipFill>
        <p:spPr>
          <a:xfrm rot="5400000">
            <a:off x="1229907" y="1261075"/>
            <a:ext cx="4398187" cy="6858000"/>
          </a:xfrm>
          <a:prstGeom prst="rect">
            <a:avLst/>
          </a:prstGeom>
        </p:spPr>
      </p:pic>
      <p:sp>
        <p:nvSpPr>
          <p:cNvPr id="6" name="Rectangle 5">
            <a:extLst>
              <a:ext uri="{FF2B5EF4-FFF2-40B4-BE49-F238E27FC236}">
                <a16:creationId xmlns:a16="http://schemas.microsoft.com/office/drawing/2014/main" id="{239F6924-0A21-45CE-8347-5AD57DC2D4FB}"/>
              </a:ext>
            </a:extLst>
          </p:cNvPr>
          <p:cNvSpPr/>
          <p:nvPr/>
        </p:nvSpPr>
        <p:spPr>
          <a:xfrm>
            <a:off x="0" y="0"/>
            <a:ext cx="12233814" cy="1952625"/>
          </a:xfrm>
          <a:prstGeom prst="rect">
            <a:avLst/>
          </a:prstGeom>
          <a:solidFill>
            <a:srgbClr val="0944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AE1B18A7-4621-4246-8E5C-F8A4F309D951}"/>
              </a:ext>
            </a:extLst>
          </p:cNvPr>
          <p:cNvSpPr txBox="1"/>
          <p:nvPr/>
        </p:nvSpPr>
        <p:spPr>
          <a:xfrm>
            <a:off x="2670653" y="673230"/>
            <a:ext cx="8374695" cy="523220"/>
          </a:xfrm>
          <a:prstGeom prst="rect">
            <a:avLst/>
          </a:prstGeom>
          <a:noFill/>
        </p:spPr>
        <p:txBody>
          <a:bodyPr wrap="square">
            <a:spAutoFit/>
          </a:bodyPr>
          <a:lstStyle/>
          <a:p>
            <a:r>
              <a:rPr lang="en-GB" sz="2800" b="1" u="sng" dirty="0">
                <a:solidFill>
                  <a:schemeClr val="bg1"/>
                </a:solidFill>
              </a:rPr>
              <a:t>AUSWIRKUNGEN </a:t>
            </a:r>
            <a:r>
              <a:rPr lang="en-GB" sz="2800" b="1" dirty="0">
                <a:solidFill>
                  <a:schemeClr val="bg1"/>
                </a:solidFill>
              </a:rPr>
              <a:t>der Technologienutzung am </a:t>
            </a:r>
            <a:r>
              <a:rPr lang="en-GB" sz="2800" b="1" u="sng" dirty="0">
                <a:solidFill>
                  <a:schemeClr val="bg1"/>
                </a:solidFill>
              </a:rPr>
              <a:t>ARBEITSPLATZ</a:t>
            </a:r>
          </a:p>
        </p:txBody>
      </p:sp>
      <p:sp>
        <p:nvSpPr>
          <p:cNvPr id="4" name="TextBox 3">
            <a:extLst>
              <a:ext uri="{FF2B5EF4-FFF2-40B4-BE49-F238E27FC236}">
                <a16:creationId xmlns:a16="http://schemas.microsoft.com/office/drawing/2014/main" id="{3678BDC0-7E71-476F-A251-8403E51694F6}"/>
              </a:ext>
            </a:extLst>
          </p:cNvPr>
          <p:cNvSpPr txBox="1"/>
          <p:nvPr/>
        </p:nvSpPr>
        <p:spPr>
          <a:xfrm>
            <a:off x="1271485" y="2367098"/>
            <a:ext cx="1869241" cy="3970318"/>
          </a:xfrm>
          <a:prstGeom prst="rect">
            <a:avLst/>
          </a:prstGeom>
          <a:solidFill>
            <a:schemeClr val="bg1"/>
          </a:solidFill>
          <a:ln w="19050">
            <a:solidFill>
              <a:srgbClr val="09446A"/>
            </a:solidFill>
          </a:ln>
        </p:spPr>
        <p:txBody>
          <a:bodyPr wrap="square">
            <a:spAutoFit/>
          </a:bodyPr>
          <a:lstStyle/>
          <a:p>
            <a:pPr marL="342900" indent="-342900" algn="ctr">
              <a:buFont typeface="+mj-lt"/>
              <a:buAutoNum type="arabicPeriod"/>
            </a:pPr>
            <a:r>
              <a:rPr lang="en-GB" dirty="0">
                <a:solidFill>
                  <a:srgbClr val="09446A"/>
                </a:solidFill>
              </a:rPr>
              <a:t>Sucht </a:t>
            </a:r>
          </a:p>
          <a:p>
            <a:pPr marL="342900" indent="-342900" algn="ctr">
              <a:buFont typeface="+mj-lt"/>
              <a:buAutoNum type="arabicPeriod"/>
            </a:pPr>
            <a:endParaRPr lang="en-GB" dirty="0">
              <a:solidFill>
                <a:srgbClr val="09446A"/>
              </a:solidFill>
            </a:endParaRPr>
          </a:p>
          <a:p>
            <a:pPr marL="342900" indent="-342900" algn="ctr">
              <a:buFont typeface="+mj-lt"/>
              <a:buAutoNum type="arabicPeriod"/>
            </a:pPr>
            <a:endParaRPr lang="en-GB" dirty="0">
              <a:solidFill>
                <a:srgbClr val="09446A"/>
              </a:solidFill>
            </a:endParaRPr>
          </a:p>
          <a:p>
            <a:pPr marL="342900" indent="-342900" algn="ctr">
              <a:buFont typeface="+mj-lt"/>
              <a:buAutoNum type="arabicPeriod"/>
            </a:pPr>
            <a:r>
              <a:rPr lang="en-GB" dirty="0">
                <a:solidFill>
                  <a:srgbClr val="09446A"/>
                </a:solidFill>
              </a:rPr>
              <a:t>Zwanghafte Nutzung</a:t>
            </a:r>
          </a:p>
          <a:p>
            <a:pPr marL="342900" indent="-342900" algn="ctr">
              <a:buFont typeface="+mj-lt"/>
              <a:buAutoNum type="arabicPeriod"/>
            </a:pPr>
            <a:endParaRPr lang="en-GB" dirty="0">
              <a:solidFill>
                <a:srgbClr val="09446A"/>
              </a:solidFill>
            </a:endParaRPr>
          </a:p>
          <a:p>
            <a:pPr marL="342900" indent="-342900" algn="ctr">
              <a:buFont typeface="+mj-lt"/>
              <a:buAutoNum type="arabicPeriod"/>
            </a:pPr>
            <a:endParaRPr lang="en-GB" dirty="0">
              <a:solidFill>
                <a:srgbClr val="09446A"/>
              </a:solidFill>
            </a:endParaRPr>
          </a:p>
          <a:p>
            <a:pPr marL="342900" indent="-342900" algn="ctr">
              <a:buFont typeface="+mj-lt"/>
              <a:buAutoNum type="arabicPeriod"/>
            </a:pPr>
            <a:r>
              <a:rPr lang="en-GB" dirty="0">
                <a:solidFill>
                  <a:srgbClr val="09446A"/>
                </a:solidFill>
              </a:rPr>
              <a:t>Abhängigkeit</a:t>
            </a:r>
          </a:p>
          <a:p>
            <a:pPr marL="342900" indent="-342900" algn="ctr">
              <a:buFont typeface="+mj-lt"/>
              <a:buAutoNum type="arabicPeriod"/>
            </a:pPr>
            <a:endParaRPr lang="en-GB" dirty="0">
              <a:solidFill>
                <a:srgbClr val="09446A"/>
              </a:solidFill>
            </a:endParaRPr>
          </a:p>
          <a:p>
            <a:pPr marL="342900" indent="-342900" algn="ctr">
              <a:buFont typeface="+mj-lt"/>
              <a:buAutoNum type="arabicPeriod"/>
            </a:pPr>
            <a:endParaRPr lang="en-GB" dirty="0">
              <a:solidFill>
                <a:srgbClr val="09446A"/>
              </a:solidFill>
            </a:endParaRPr>
          </a:p>
          <a:p>
            <a:pPr marL="342900" indent="-342900" algn="ctr">
              <a:buFont typeface="+mj-lt"/>
              <a:buAutoNum type="arabicPeriod"/>
            </a:pPr>
            <a:r>
              <a:rPr lang="en-GB" dirty="0">
                <a:solidFill>
                  <a:srgbClr val="09446A"/>
                </a:solidFill>
              </a:rPr>
              <a:t>Ermüdung</a:t>
            </a:r>
          </a:p>
          <a:p>
            <a:pPr marL="342900" indent="-342900" algn="ctr">
              <a:buFont typeface="+mj-lt"/>
              <a:buAutoNum type="arabicPeriod"/>
            </a:pPr>
            <a:endParaRPr lang="en-GB" dirty="0">
              <a:solidFill>
                <a:srgbClr val="09446A"/>
              </a:solidFill>
            </a:endParaRPr>
          </a:p>
          <a:p>
            <a:pPr marL="342900" indent="-342900" algn="ctr">
              <a:buFont typeface="+mj-lt"/>
              <a:buAutoNum type="arabicPeriod"/>
            </a:pPr>
            <a:endParaRPr lang="en-GB" dirty="0">
              <a:solidFill>
                <a:srgbClr val="09446A"/>
              </a:solidFill>
            </a:endParaRPr>
          </a:p>
          <a:p>
            <a:pPr marL="342900" indent="-342900" algn="ctr">
              <a:buFont typeface="+mj-lt"/>
              <a:buAutoNum type="arabicPeriod"/>
            </a:pPr>
            <a:r>
              <a:rPr lang="en-GB" dirty="0">
                <a:solidFill>
                  <a:srgbClr val="09446A"/>
                </a:solidFill>
              </a:rPr>
              <a:t>Burnout</a:t>
            </a:r>
          </a:p>
        </p:txBody>
      </p:sp>
      <p:sp>
        <p:nvSpPr>
          <p:cNvPr id="5" name="TextBox 4">
            <a:extLst>
              <a:ext uri="{FF2B5EF4-FFF2-40B4-BE49-F238E27FC236}">
                <a16:creationId xmlns:a16="http://schemas.microsoft.com/office/drawing/2014/main" id="{A11B67D2-5949-4C95-9F91-B9B766184C2B}"/>
              </a:ext>
            </a:extLst>
          </p:cNvPr>
          <p:cNvSpPr txBox="1"/>
          <p:nvPr/>
        </p:nvSpPr>
        <p:spPr>
          <a:xfrm>
            <a:off x="5411978" y="2313002"/>
            <a:ext cx="1869241" cy="3970318"/>
          </a:xfrm>
          <a:prstGeom prst="rect">
            <a:avLst/>
          </a:prstGeom>
          <a:solidFill>
            <a:schemeClr val="bg1"/>
          </a:solidFill>
          <a:ln w="19050">
            <a:solidFill>
              <a:srgbClr val="09446A"/>
            </a:solidFill>
          </a:ln>
        </p:spPr>
        <p:txBody>
          <a:bodyPr wrap="square">
            <a:spAutoFit/>
          </a:bodyPr>
          <a:lstStyle/>
          <a:p>
            <a:pPr algn="ctr"/>
            <a:r>
              <a:rPr lang="en-GB" dirty="0">
                <a:solidFill>
                  <a:srgbClr val="09446A"/>
                </a:solidFill>
              </a:rPr>
              <a:t>6. Eingriff in die Privatsphäre </a:t>
            </a:r>
          </a:p>
          <a:p>
            <a:pPr marL="342900" indent="-342900" algn="ctr">
              <a:buFont typeface="+mj-lt"/>
              <a:buAutoNum type="arabicPeriod"/>
            </a:pPr>
            <a:endParaRPr lang="en-GB" dirty="0">
              <a:solidFill>
                <a:srgbClr val="09446A"/>
              </a:solidFill>
            </a:endParaRPr>
          </a:p>
          <a:p>
            <a:pPr marL="342900" indent="-342900" algn="ctr">
              <a:buFont typeface="+mj-lt"/>
              <a:buAutoNum type="arabicPeriod"/>
            </a:pPr>
            <a:endParaRPr lang="en-GB" dirty="0">
              <a:solidFill>
                <a:srgbClr val="09446A"/>
              </a:solidFill>
            </a:endParaRPr>
          </a:p>
          <a:p>
            <a:pPr algn="ctr"/>
            <a:r>
              <a:rPr lang="en-GB" dirty="0">
                <a:solidFill>
                  <a:srgbClr val="09446A"/>
                </a:solidFill>
              </a:rPr>
              <a:t>7.  Technostress</a:t>
            </a:r>
          </a:p>
          <a:p>
            <a:pPr marL="342900" indent="-342900" algn="ctr">
              <a:buFont typeface="+mj-lt"/>
              <a:buAutoNum type="arabicPeriod"/>
            </a:pPr>
            <a:endParaRPr lang="en-GB" dirty="0">
              <a:solidFill>
                <a:srgbClr val="09446A"/>
              </a:solidFill>
            </a:endParaRPr>
          </a:p>
          <a:p>
            <a:pPr algn="ctr"/>
            <a:endParaRPr lang="en-GB" dirty="0">
              <a:solidFill>
                <a:srgbClr val="09446A"/>
              </a:solidFill>
            </a:endParaRPr>
          </a:p>
          <a:p>
            <a:pPr algn="ctr"/>
            <a:r>
              <a:rPr lang="en-GB" dirty="0">
                <a:solidFill>
                  <a:srgbClr val="09446A"/>
                </a:solidFill>
              </a:rPr>
              <a:t>8. Verunsicherung </a:t>
            </a:r>
          </a:p>
          <a:p>
            <a:pPr marL="342900" indent="-342900" algn="ctr">
              <a:buFont typeface="+mj-lt"/>
              <a:buAutoNum type="arabicPeriod"/>
            </a:pPr>
            <a:endParaRPr lang="en-GB" dirty="0">
              <a:solidFill>
                <a:srgbClr val="09446A"/>
              </a:solidFill>
            </a:endParaRPr>
          </a:p>
          <a:p>
            <a:pPr algn="ctr"/>
            <a:endParaRPr lang="en-GB" dirty="0">
              <a:solidFill>
                <a:srgbClr val="09446A"/>
              </a:solidFill>
            </a:endParaRPr>
          </a:p>
          <a:p>
            <a:pPr algn="ctr"/>
            <a:r>
              <a:rPr lang="en-GB" dirty="0">
                <a:solidFill>
                  <a:srgbClr val="09446A"/>
                </a:solidFill>
              </a:rPr>
              <a:t>9. Stress </a:t>
            </a:r>
          </a:p>
          <a:p>
            <a:endParaRPr lang="en-GB" dirty="0">
              <a:solidFill>
                <a:srgbClr val="09446A"/>
              </a:solidFill>
            </a:endParaRPr>
          </a:p>
          <a:p>
            <a:endParaRPr lang="en-GB" dirty="0">
              <a:solidFill>
                <a:srgbClr val="09446A"/>
              </a:solidFill>
            </a:endParaRPr>
          </a:p>
          <a:p>
            <a:endParaRPr lang="en-GB" dirty="0">
              <a:solidFill>
                <a:srgbClr val="09446A"/>
              </a:solidFill>
            </a:endParaRPr>
          </a:p>
        </p:txBody>
      </p:sp>
      <p:sp>
        <p:nvSpPr>
          <p:cNvPr id="8" name="TextBox 7">
            <a:extLst>
              <a:ext uri="{FF2B5EF4-FFF2-40B4-BE49-F238E27FC236}">
                <a16:creationId xmlns:a16="http://schemas.microsoft.com/office/drawing/2014/main" id="{A9649E05-0561-495C-B80A-9F990DBAA692}"/>
              </a:ext>
            </a:extLst>
          </p:cNvPr>
          <p:cNvSpPr txBox="1"/>
          <p:nvPr/>
        </p:nvSpPr>
        <p:spPr>
          <a:xfrm>
            <a:off x="9359188" y="2313001"/>
            <a:ext cx="1869241" cy="3970318"/>
          </a:xfrm>
          <a:prstGeom prst="rect">
            <a:avLst/>
          </a:prstGeom>
          <a:solidFill>
            <a:schemeClr val="bg1"/>
          </a:solidFill>
          <a:ln w="19050">
            <a:solidFill>
              <a:srgbClr val="09446A"/>
            </a:solidFill>
          </a:ln>
        </p:spPr>
        <p:txBody>
          <a:bodyPr wrap="square">
            <a:spAutoFit/>
          </a:bodyPr>
          <a:lstStyle/>
          <a:p>
            <a:pPr algn="ctr"/>
            <a:r>
              <a:rPr lang="en-GB" dirty="0">
                <a:solidFill>
                  <a:srgbClr val="09446A"/>
                </a:solidFill>
              </a:rPr>
              <a:t>10. Schlafentzug</a:t>
            </a:r>
          </a:p>
          <a:p>
            <a:pPr marL="342900" indent="-342900" algn="ctr">
              <a:buFont typeface="+mj-lt"/>
              <a:buAutoNum type="arabicPeriod"/>
            </a:pPr>
            <a:endParaRPr lang="en-GB" dirty="0">
              <a:solidFill>
                <a:srgbClr val="09446A"/>
              </a:solidFill>
            </a:endParaRPr>
          </a:p>
          <a:p>
            <a:pPr marL="342900" indent="-342900" algn="ctr">
              <a:buFont typeface="+mj-lt"/>
              <a:buAutoNum type="arabicPeriod"/>
            </a:pPr>
            <a:endParaRPr lang="en-GB" dirty="0">
              <a:solidFill>
                <a:srgbClr val="09446A"/>
              </a:solidFill>
            </a:endParaRPr>
          </a:p>
          <a:p>
            <a:pPr algn="ctr"/>
            <a:r>
              <a:rPr lang="en-GB" dirty="0">
                <a:solidFill>
                  <a:srgbClr val="09446A"/>
                </a:solidFill>
              </a:rPr>
              <a:t>11. Ängste</a:t>
            </a:r>
          </a:p>
          <a:p>
            <a:pPr marL="342900" indent="-342900" algn="ctr">
              <a:buFont typeface="+mj-lt"/>
              <a:buAutoNum type="arabicPeriod"/>
            </a:pPr>
            <a:endParaRPr lang="en-GB" dirty="0">
              <a:solidFill>
                <a:srgbClr val="09446A"/>
              </a:solidFill>
            </a:endParaRPr>
          </a:p>
          <a:p>
            <a:pPr marL="342900" indent="-342900" algn="ctr">
              <a:buFont typeface="+mj-lt"/>
              <a:buAutoNum type="arabicPeriod"/>
            </a:pPr>
            <a:endParaRPr lang="en-GB" dirty="0">
              <a:solidFill>
                <a:srgbClr val="09446A"/>
              </a:solidFill>
            </a:endParaRPr>
          </a:p>
          <a:p>
            <a:pPr algn="ctr"/>
            <a:r>
              <a:rPr lang="en-GB" dirty="0">
                <a:solidFill>
                  <a:srgbClr val="09446A"/>
                </a:solidFill>
              </a:rPr>
              <a:t>12. Absentismus</a:t>
            </a:r>
          </a:p>
          <a:p>
            <a:pPr marL="342900" indent="-342900" algn="ctr">
              <a:buFont typeface="+mj-lt"/>
              <a:buAutoNum type="arabicPeriod"/>
            </a:pPr>
            <a:endParaRPr lang="en-GB" dirty="0">
              <a:solidFill>
                <a:srgbClr val="09446A"/>
              </a:solidFill>
            </a:endParaRPr>
          </a:p>
          <a:p>
            <a:pPr algn="ctr"/>
            <a:endParaRPr lang="en-GB" dirty="0">
              <a:solidFill>
                <a:srgbClr val="09446A"/>
              </a:solidFill>
            </a:endParaRPr>
          </a:p>
          <a:p>
            <a:pPr algn="ctr"/>
            <a:r>
              <a:rPr lang="en-GB" dirty="0">
                <a:solidFill>
                  <a:srgbClr val="09446A"/>
                </a:solidFill>
              </a:rPr>
              <a:t>13. Überlastung</a:t>
            </a:r>
          </a:p>
          <a:p>
            <a:endParaRPr lang="en-GB" dirty="0">
              <a:solidFill>
                <a:srgbClr val="09446A"/>
              </a:solidFill>
            </a:endParaRPr>
          </a:p>
          <a:p>
            <a:endParaRPr lang="en-GB" dirty="0">
              <a:solidFill>
                <a:srgbClr val="09446A"/>
              </a:solidFill>
            </a:endParaRPr>
          </a:p>
          <a:p>
            <a:endParaRPr lang="en-GB" dirty="0">
              <a:solidFill>
                <a:srgbClr val="09446A"/>
              </a:solidFill>
            </a:endParaRPr>
          </a:p>
        </p:txBody>
      </p:sp>
    </p:spTree>
    <p:extLst>
      <p:ext uri="{BB962C8B-B14F-4D97-AF65-F5344CB8AC3E}">
        <p14:creationId xmlns:p14="http://schemas.microsoft.com/office/powerpoint/2010/main" val="1453242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6894658-E4E7-4DC6-89B3-F35E75A975D6}"/>
              </a:ext>
            </a:extLst>
          </p:cNvPr>
          <p:cNvSpPr>
            <a:spLocks noGrp="1"/>
          </p:cNvSpPr>
          <p:nvPr>
            <p:ph type="body" sz="quarter" idx="24"/>
          </p:nvPr>
        </p:nvSpPr>
        <p:spPr/>
        <p:txBody>
          <a:bodyPr/>
          <a:lstStyle/>
          <a:p>
            <a:r>
              <a:rPr lang="en-GB" dirty="0"/>
              <a:t>01</a:t>
            </a:r>
          </a:p>
        </p:txBody>
      </p:sp>
      <p:sp>
        <p:nvSpPr>
          <p:cNvPr id="6" name="Text Placeholder 1">
            <a:extLst>
              <a:ext uri="{FF2B5EF4-FFF2-40B4-BE49-F238E27FC236}">
                <a16:creationId xmlns:a16="http://schemas.microsoft.com/office/drawing/2014/main" id="{02CB9A13-99D2-4DA3-B903-3C929C7348C4}"/>
              </a:ext>
            </a:extLst>
          </p:cNvPr>
          <p:cNvSpPr txBox="1">
            <a:spLocks/>
          </p:cNvSpPr>
          <p:nvPr/>
        </p:nvSpPr>
        <p:spPr>
          <a:xfrm>
            <a:off x="4308964" y="655852"/>
            <a:ext cx="7287099" cy="534990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EA1D76"/>
              </a:buClr>
              <a:buFont typeface="Arial" charset="0"/>
              <a:buNone/>
              <a:defRPr sz="2400" kern="1200">
                <a:solidFill>
                  <a:srgbClr val="09446A"/>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t>Infolge der </a:t>
            </a:r>
            <a:r>
              <a:rPr lang="en-GB" sz="2200" b="1" dirty="0"/>
              <a:t>COVID-19-Pandemie </a:t>
            </a:r>
            <a:r>
              <a:rPr lang="en-GB" sz="2200" dirty="0"/>
              <a:t>haben verteilte Arbeitsmodelle stark an Popularität gewonnen. Plötzlich arbeitet mehr als die Hälfte der Beschäftigten in Europa von zu Hause aus, viele ohne klare Richtlinien, Arbeitsabläufe oder Kommunikationskanäle. </a:t>
            </a:r>
          </a:p>
          <a:p>
            <a:r>
              <a:rPr lang="en-GB" sz="2200" dirty="0"/>
              <a:t>Untersuchungen aus der Zeit vor der Pandemie wiesen auf eine Reihe von Vorteilen hin, die mit der Fernarbeit verbunden sind, darunter eine höhere Arbeitszufriedenheit, Mitarbeiterbindung und Produktivität. Es gibt jedoch auch Herausforderungen, die durch das Fehlen von Fernarbeitsrichtlinien und -verfahren derzeit noch verschärft werden können. Eine davon ist die Entwicklung und Förderung von Empathie für andere in einer Remote-Arbeitsumgebung.</a:t>
            </a:r>
          </a:p>
          <a:p>
            <a:r>
              <a:rPr lang="en-GB" sz="2200" b="1" dirty="0"/>
              <a:t>Empathie </a:t>
            </a:r>
            <a:r>
              <a:rPr lang="en-GB" sz="2200" dirty="0"/>
              <a:t>bezeichnet die Fähigkeit, die Emotionen anderer zu spüren und sich vorzustellen, wie sich andere fühlen.</a:t>
            </a:r>
          </a:p>
          <a:p>
            <a:r>
              <a:rPr lang="en-GB" sz="2200" dirty="0"/>
              <a:t>Zu den häufigen Herausforderungen, die mit der Fernarbeit verbunden sind, gehören der Mangel an persönlicher Betreuung, Tagesstruktur und Informationen sowie soziale und berufliche Isolation und Einsamkeit.</a:t>
            </a:r>
          </a:p>
        </p:txBody>
      </p:sp>
      <p:sp>
        <p:nvSpPr>
          <p:cNvPr id="7" name="Text Placeholder 2">
            <a:extLst>
              <a:ext uri="{FF2B5EF4-FFF2-40B4-BE49-F238E27FC236}">
                <a16:creationId xmlns:a16="http://schemas.microsoft.com/office/drawing/2014/main" id="{AB1575BC-5860-4173-B82F-664149C6468A}"/>
              </a:ext>
            </a:extLst>
          </p:cNvPr>
          <p:cNvSpPr txBox="1">
            <a:spLocks/>
          </p:cNvSpPr>
          <p:nvPr/>
        </p:nvSpPr>
        <p:spPr>
          <a:xfrm>
            <a:off x="4782225" y="154000"/>
            <a:ext cx="5158622" cy="857158"/>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17A7C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Die Rolle von </a:t>
            </a:r>
            <a:r>
              <a:rPr lang="en-GB" b="1" dirty="0" err="1"/>
              <a:t>Empathie</a:t>
            </a:r>
            <a:endParaRPr lang="en-GB" b="1" dirty="0"/>
          </a:p>
        </p:txBody>
      </p:sp>
      <p:sp>
        <p:nvSpPr>
          <p:cNvPr id="8" name="Text Placeholder 3">
            <a:extLst>
              <a:ext uri="{FF2B5EF4-FFF2-40B4-BE49-F238E27FC236}">
                <a16:creationId xmlns:a16="http://schemas.microsoft.com/office/drawing/2014/main" id="{3DD7B9CD-F2A5-4AC7-90F2-E68AAEBB4338}"/>
              </a:ext>
            </a:extLst>
          </p:cNvPr>
          <p:cNvSpPr txBox="1">
            <a:spLocks/>
          </p:cNvSpPr>
          <p:nvPr/>
        </p:nvSpPr>
        <p:spPr>
          <a:xfrm>
            <a:off x="4917" y="419576"/>
            <a:ext cx="3452394" cy="778194"/>
          </a:xfrm>
          <a:prstGeom prst="rect">
            <a:avLst/>
          </a:prstGeom>
          <a:noFill/>
        </p:spPr>
        <p:txBody>
          <a:bodyPr vert="horz" lIns="91440" tIns="45720" rIns="91440" bIns="45720" rtlCol="0" anchor="t">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09446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u="sng" dirty="0"/>
              <a:t>Auswirkungen von Burnout</a:t>
            </a:r>
          </a:p>
        </p:txBody>
      </p:sp>
      <p:sp>
        <p:nvSpPr>
          <p:cNvPr id="9" name="Flowchart: Delay 8">
            <a:extLst>
              <a:ext uri="{FF2B5EF4-FFF2-40B4-BE49-F238E27FC236}">
                <a16:creationId xmlns:a16="http://schemas.microsoft.com/office/drawing/2014/main" id="{1F7B4E8A-0C7A-4D4B-A238-117C9E2152C7}"/>
              </a:ext>
            </a:extLst>
          </p:cNvPr>
          <p:cNvSpPr/>
          <p:nvPr/>
        </p:nvSpPr>
        <p:spPr>
          <a:xfrm flipH="1">
            <a:off x="0" y="1471167"/>
            <a:ext cx="3822240" cy="4888293"/>
          </a:xfrm>
          <a:prstGeom prst="flowChartDelay">
            <a:avLst/>
          </a:prstGeom>
          <a:blipFill>
            <a:blip r:embed="rId2" cstate="email">
              <a:extLst>
                <a:ext uri="{28A0092B-C50C-407E-A947-70E740481C1C}">
                  <a14:useLocalDpi xmlns:a14="http://schemas.microsoft.com/office/drawing/2010/main"/>
                </a:ext>
              </a:extLst>
            </a:blip>
            <a:stretch>
              <a:fillRect l="-23857" r="-45069"/>
            </a:stretch>
          </a:blipFill>
          <a:ln>
            <a:solidFill>
              <a:srgbClr val="17A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971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89AECA-A723-9E1B-12B5-28B397947D6E}"/>
              </a:ext>
            </a:extLst>
          </p:cNvPr>
          <p:cNvSpPr>
            <a:spLocks noGrp="1"/>
          </p:cNvSpPr>
          <p:nvPr>
            <p:ph type="body" sz="quarter" idx="18"/>
          </p:nvPr>
        </p:nvSpPr>
        <p:spPr/>
        <p:txBody>
          <a:bodyPr>
            <a:normAutofit fontScale="77500" lnSpcReduction="20000"/>
          </a:bodyPr>
          <a:lstStyle/>
          <a:p>
            <a:pPr marL="0"/>
            <a:r>
              <a:rPr lang="en-US" dirty="0"/>
              <a:t>Da wir nicht in unmittelbarer Nähe sind, vergessen wir manchmal, dass wir auch mit Menschen arbeiten, die ihr eigenes Leben, ihre eigene Familie und ihre eigenen Probleme haben.</a:t>
            </a:r>
          </a:p>
          <a:p>
            <a:pPr marL="0"/>
            <a:r>
              <a:rPr lang="en-US" dirty="0"/>
              <a:t>Oft sind wir in unserer eigenen Situation gefangen und vernachlässigen, wie es anderen gehen könnte. Mit anderen Worten: Wir vergessen das Einfühlungsvermögen für andere. </a:t>
            </a:r>
          </a:p>
          <a:p>
            <a:pPr marL="0"/>
            <a:r>
              <a:rPr lang="en-US" dirty="0"/>
              <a:t>Wenn es an Einfühlungsvermögen mangelt, können die Probleme am Arbeitsplatz zunehmen. Diese Probleme können nicht nur Konflikte und Schmerzen verursachen, sondern auch die Produktivität des Teams und den Gewinn des Unternehmens beeinträchtigen.</a:t>
            </a:r>
          </a:p>
          <a:p>
            <a:endParaRPr lang="en-IE" dirty="0"/>
          </a:p>
        </p:txBody>
      </p:sp>
      <p:sp>
        <p:nvSpPr>
          <p:cNvPr id="5" name="Text Placeholder 4">
            <a:extLst>
              <a:ext uri="{FF2B5EF4-FFF2-40B4-BE49-F238E27FC236}">
                <a16:creationId xmlns:a16="http://schemas.microsoft.com/office/drawing/2014/main" id="{D6894658-E4E7-4DC6-89B3-F35E75A975D6}"/>
              </a:ext>
            </a:extLst>
          </p:cNvPr>
          <p:cNvSpPr>
            <a:spLocks noGrp="1"/>
          </p:cNvSpPr>
          <p:nvPr>
            <p:ph type="body" sz="quarter" idx="16"/>
          </p:nvPr>
        </p:nvSpPr>
        <p:spPr>
          <a:xfrm>
            <a:off x="683725" y="826418"/>
            <a:ext cx="5085159" cy="582221"/>
          </a:xfrm>
        </p:spPr>
        <p:txBody>
          <a:bodyPr>
            <a:normAutofit lnSpcReduction="10000"/>
          </a:bodyPr>
          <a:lstStyle/>
          <a:p>
            <a:r>
              <a:rPr lang="en-GB" dirty="0"/>
              <a:t>01</a:t>
            </a:r>
          </a:p>
        </p:txBody>
      </p:sp>
      <p:pic>
        <p:nvPicPr>
          <p:cNvPr id="4" name="Picture Placeholder 3">
            <a:extLst>
              <a:ext uri="{FF2B5EF4-FFF2-40B4-BE49-F238E27FC236}">
                <a16:creationId xmlns:a16="http://schemas.microsoft.com/office/drawing/2014/main" id="{5C70B603-B817-E335-CA18-351F21D20AB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15958" r="15958"/>
          <a:stretch>
            <a:fillRect/>
          </a:stretch>
        </p:blipFill>
        <p:spPr/>
      </p:pic>
      <p:sp>
        <p:nvSpPr>
          <p:cNvPr id="7" name="Text Placeholder 2">
            <a:extLst>
              <a:ext uri="{FF2B5EF4-FFF2-40B4-BE49-F238E27FC236}">
                <a16:creationId xmlns:a16="http://schemas.microsoft.com/office/drawing/2014/main" id="{AB1575BC-5860-4173-B82F-664149C6468A}"/>
              </a:ext>
            </a:extLst>
          </p:cNvPr>
          <p:cNvSpPr txBox="1">
            <a:spLocks/>
          </p:cNvSpPr>
          <p:nvPr/>
        </p:nvSpPr>
        <p:spPr>
          <a:xfrm>
            <a:off x="1477634" y="858999"/>
            <a:ext cx="5158622" cy="857158"/>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17A7C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Die Rolle der </a:t>
            </a:r>
            <a:r>
              <a:rPr lang="en-GB" b="1" dirty="0">
                <a:solidFill>
                  <a:schemeClr val="bg1"/>
                </a:solidFill>
              </a:rPr>
              <a:t>Empathie</a:t>
            </a:r>
          </a:p>
        </p:txBody>
      </p:sp>
      <p:sp>
        <p:nvSpPr>
          <p:cNvPr id="8" name="Text Placeholder 3">
            <a:extLst>
              <a:ext uri="{FF2B5EF4-FFF2-40B4-BE49-F238E27FC236}">
                <a16:creationId xmlns:a16="http://schemas.microsoft.com/office/drawing/2014/main" id="{3DD7B9CD-F2A5-4AC7-90F2-E68AAEBB4338}"/>
              </a:ext>
            </a:extLst>
          </p:cNvPr>
          <p:cNvSpPr txBox="1">
            <a:spLocks/>
          </p:cNvSpPr>
          <p:nvPr/>
        </p:nvSpPr>
        <p:spPr>
          <a:xfrm>
            <a:off x="734713" y="80805"/>
            <a:ext cx="5064988" cy="778194"/>
          </a:xfrm>
          <a:prstGeom prst="rect">
            <a:avLst/>
          </a:prstGeom>
          <a:noFill/>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09446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u="sng" dirty="0"/>
              <a:t>Auswirkungen von Burnout</a:t>
            </a:r>
          </a:p>
        </p:txBody>
      </p:sp>
    </p:spTree>
    <p:extLst>
      <p:ext uri="{BB962C8B-B14F-4D97-AF65-F5344CB8AC3E}">
        <p14:creationId xmlns:p14="http://schemas.microsoft.com/office/powerpoint/2010/main" val="3055419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CEAA18F-BFDD-4D57-85B9-CE710D36B076}"/>
              </a:ext>
            </a:extLst>
          </p:cNvPr>
          <p:cNvSpPr>
            <a:spLocks noGrp="1"/>
          </p:cNvSpPr>
          <p:nvPr>
            <p:ph type="pic" sz="quarter" idx="10"/>
          </p:nvPr>
        </p:nvSpPr>
        <p:spPr>
          <a:xfrm>
            <a:off x="7061197" y="1194181"/>
            <a:ext cx="5130801" cy="3624708"/>
          </a:xfrm>
        </p:spPr>
      </p:sp>
      <p:sp>
        <p:nvSpPr>
          <p:cNvPr id="3" name="Text Placeholder 2">
            <a:extLst>
              <a:ext uri="{FF2B5EF4-FFF2-40B4-BE49-F238E27FC236}">
                <a16:creationId xmlns:a16="http://schemas.microsoft.com/office/drawing/2014/main" id="{A31C6133-9701-4803-A39B-584AB29A4B8F}"/>
              </a:ext>
            </a:extLst>
          </p:cNvPr>
          <p:cNvSpPr>
            <a:spLocks noGrp="1"/>
          </p:cNvSpPr>
          <p:nvPr>
            <p:ph type="body" sz="quarter" idx="18"/>
          </p:nvPr>
        </p:nvSpPr>
        <p:spPr>
          <a:xfrm>
            <a:off x="621038" y="3301492"/>
            <a:ext cx="5029134" cy="2532379"/>
          </a:xfrm>
        </p:spPr>
        <p:txBody>
          <a:bodyPr>
            <a:normAutofit fontScale="92500" lnSpcReduction="10000"/>
          </a:bodyPr>
          <a:lstStyle/>
          <a:p>
            <a:pPr marL="342900" indent="-342900" algn="just">
              <a:buFont typeface="Arial" panose="020B0604020202020204" pitchFamily="34" charset="0"/>
              <a:buChar char="•"/>
            </a:pPr>
            <a:r>
              <a:rPr lang="en-GB" dirty="0">
                <a:solidFill>
                  <a:srgbClr val="09446A"/>
                </a:solidFill>
              </a:rPr>
              <a:t>Klicken Sie auf den unten stehenden Link, um den Leitfaden zu lesen, wie Arbeitgeber einen einfühlsamen Ansatz umsetzen können, der dem Wohlbefinden und der Produktivität der Mitarbeiter zugute kommt:</a:t>
            </a:r>
            <a:endParaRPr lang="en-GB" dirty="0">
              <a:solidFill>
                <a:srgbClr val="09446A"/>
              </a:solidFill>
              <a:hlinkClick r:id="rId4">
                <a:extLst>
                  <a:ext uri="{A12FA001-AC4F-418D-AE19-62706E023703}">
                    <ahyp:hlinkClr xmlns:ahyp="http://schemas.microsoft.com/office/drawing/2018/hyperlinkcolor" val="tx"/>
                  </a:ext>
                </a:extLst>
              </a:hlinkClick>
            </a:endParaRPr>
          </a:p>
          <a:p>
            <a:pPr algn="ctr"/>
            <a:r>
              <a:rPr lang="en-GB" b="1" dirty="0">
                <a:solidFill>
                  <a:srgbClr val="0563C1"/>
                </a:solidFill>
                <a:hlinkClick r:id="rId4">
                  <a:extLst>
                    <a:ext uri="{A12FA001-AC4F-418D-AE19-62706E023703}">
                      <ahyp:hlinkClr xmlns:ahyp="http://schemas.microsoft.com/office/drawing/2018/hyperlinkcolor" val="tx"/>
                    </a:ext>
                  </a:extLst>
                </a:hlinkClick>
              </a:rPr>
              <a:t>4 Wege, Empathie auszudrücken, während man aus der Ferne arbeitet</a:t>
            </a:r>
            <a:endParaRPr lang="en-GB" b="1" dirty="0"/>
          </a:p>
        </p:txBody>
      </p:sp>
      <p:sp>
        <p:nvSpPr>
          <p:cNvPr id="4" name="Text Placeholder 3">
            <a:extLst>
              <a:ext uri="{FF2B5EF4-FFF2-40B4-BE49-F238E27FC236}">
                <a16:creationId xmlns:a16="http://schemas.microsoft.com/office/drawing/2014/main" id="{D22CDFB4-044B-4FB3-BC8F-55CE8DC188EC}"/>
              </a:ext>
            </a:extLst>
          </p:cNvPr>
          <p:cNvSpPr>
            <a:spLocks noGrp="1"/>
          </p:cNvSpPr>
          <p:nvPr>
            <p:ph type="body" sz="quarter" idx="16"/>
          </p:nvPr>
        </p:nvSpPr>
        <p:spPr/>
        <p:txBody>
          <a:bodyPr>
            <a:normAutofit lnSpcReduction="10000"/>
          </a:bodyPr>
          <a:lstStyle/>
          <a:p>
            <a:r>
              <a:rPr lang="en-GB" b="1" dirty="0"/>
              <a:t>Zusätzliche Lesezeit...</a:t>
            </a:r>
          </a:p>
        </p:txBody>
      </p:sp>
      <p:pic>
        <p:nvPicPr>
          <p:cNvPr id="7" name="How to Express Empathy While Working Remotely – HBS Accelerate (1)">
            <a:hlinkClick r:id="" action="ppaction://media"/>
            <a:extLst>
              <a:ext uri="{FF2B5EF4-FFF2-40B4-BE49-F238E27FC236}">
                <a16:creationId xmlns:a16="http://schemas.microsoft.com/office/drawing/2014/main" id="{2E129FDF-4F5D-4D8A-8A53-0A83A9A61A9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863" t="7268" r="29600" b="7911"/>
          <a:stretch/>
        </p:blipFill>
        <p:spPr>
          <a:xfrm>
            <a:off x="7061197" y="1194181"/>
            <a:ext cx="5130799" cy="3944747"/>
          </a:xfrm>
          <a:prstGeom prst="rect">
            <a:avLst/>
          </a:prstGeom>
        </p:spPr>
      </p:pic>
      <p:sp>
        <p:nvSpPr>
          <p:cNvPr id="8" name="Thought Bubble: Cloud 7">
            <a:extLst>
              <a:ext uri="{FF2B5EF4-FFF2-40B4-BE49-F238E27FC236}">
                <a16:creationId xmlns:a16="http://schemas.microsoft.com/office/drawing/2014/main" id="{B1096321-E764-4303-88D5-69C79CA914C1}"/>
              </a:ext>
            </a:extLst>
          </p:cNvPr>
          <p:cNvSpPr/>
          <p:nvPr/>
        </p:nvSpPr>
        <p:spPr>
          <a:xfrm>
            <a:off x="786384" y="1728216"/>
            <a:ext cx="1892808" cy="1278319"/>
          </a:xfrm>
          <a:prstGeom prst="cloudCallout">
            <a:avLst>
              <a:gd name="adj1" fmla="val 70954"/>
              <a:gd name="adj2" fmla="val -71979"/>
            </a:avLst>
          </a:prstGeom>
          <a:solidFill>
            <a:schemeClr val="bg1"/>
          </a:solidFill>
          <a:ln>
            <a:solidFill>
              <a:srgbClr val="094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Bent-Up 8">
            <a:extLst>
              <a:ext uri="{FF2B5EF4-FFF2-40B4-BE49-F238E27FC236}">
                <a16:creationId xmlns:a16="http://schemas.microsoft.com/office/drawing/2014/main" id="{A1BB6835-01B8-4F2C-8709-AEF090E5F0AE}"/>
              </a:ext>
            </a:extLst>
          </p:cNvPr>
          <p:cNvSpPr/>
          <p:nvPr/>
        </p:nvSpPr>
        <p:spPr>
          <a:xfrm>
            <a:off x="3749040" y="5957316"/>
            <a:ext cx="6272784" cy="393192"/>
          </a:xfrm>
          <a:prstGeom prst="bentUpArrow">
            <a:avLst/>
          </a:prstGeom>
          <a:solidFill>
            <a:srgbClr val="09446A"/>
          </a:solidFill>
          <a:ln>
            <a:solidFill>
              <a:srgbClr val="094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9446A"/>
              </a:solidFill>
            </a:endParaRPr>
          </a:p>
        </p:txBody>
      </p:sp>
    </p:spTree>
    <p:extLst>
      <p:ext uri="{BB962C8B-B14F-4D97-AF65-F5344CB8AC3E}">
        <p14:creationId xmlns:p14="http://schemas.microsoft.com/office/powerpoint/2010/main" val="211325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3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6894658-E4E7-4DC6-89B3-F35E75A975D6}"/>
              </a:ext>
            </a:extLst>
          </p:cNvPr>
          <p:cNvSpPr>
            <a:spLocks noGrp="1"/>
          </p:cNvSpPr>
          <p:nvPr>
            <p:ph type="body" sz="quarter" idx="24"/>
          </p:nvPr>
        </p:nvSpPr>
        <p:spPr/>
        <p:txBody>
          <a:bodyPr/>
          <a:lstStyle/>
          <a:p>
            <a:r>
              <a:rPr lang="en-GB" dirty="0"/>
              <a:t>02</a:t>
            </a:r>
          </a:p>
        </p:txBody>
      </p:sp>
      <p:sp>
        <p:nvSpPr>
          <p:cNvPr id="6" name="Text Placeholder 1">
            <a:extLst>
              <a:ext uri="{FF2B5EF4-FFF2-40B4-BE49-F238E27FC236}">
                <a16:creationId xmlns:a16="http://schemas.microsoft.com/office/drawing/2014/main" id="{02CB9A13-99D2-4DA3-B903-3C929C7348C4}"/>
              </a:ext>
            </a:extLst>
          </p:cNvPr>
          <p:cNvSpPr txBox="1">
            <a:spLocks/>
          </p:cNvSpPr>
          <p:nvPr/>
        </p:nvSpPr>
        <p:spPr>
          <a:xfrm>
            <a:off x="4649756" y="1471167"/>
            <a:ext cx="7192603" cy="521379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EA1D76"/>
              </a:buClr>
              <a:buFont typeface="Arial" charset="0"/>
              <a:buNone/>
              <a:defRPr sz="2400" kern="1200">
                <a:solidFill>
                  <a:srgbClr val="09446A"/>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t>Mitarbeitende</a:t>
            </a:r>
            <a:r>
              <a:rPr lang="en-GB" dirty="0"/>
              <a:t> </a:t>
            </a:r>
            <a:r>
              <a:rPr lang="en-GB" dirty="0" err="1"/>
              <a:t>haben</a:t>
            </a:r>
            <a:r>
              <a:rPr lang="en-GB" dirty="0"/>
              <a:t> keine andere Wahl, als sich zusammenzuschließen, wenn sie 37 Stunden und mehr pro Woche in einem Büro oder einer Arbeitsumgebung verbringen.</a:t>
            </a:r>
          </a:p>
          <a:p>
            <a:r>
              <a:rPr lang="en-GB" dirty="0"/>
              <a:t>Mit den </a:t>
            </a:r>
            <a:r>
              <a:rPr lang="en-GB" dirty="0" err="1"/>
              <a:t>Kolleg:innen</a:t>
            </a:r>
            <a:r>
              <a:rPr lang="en-GB" dirty="0"/>
              <a:t> über die Wochenendpläne oder ein großes Projekt zu sprechen, an dem man gerade arbeitet, oder ihnen mit einer Information zu helfen, die ihnen noch fehlte - diese kleinen (und vielleicht vergesslichen) Momente sind es, die die Moral im Team stärken und ein Arbeitsumfeld schaffen, in dem die Mitarbeiter gerne mitarbeiten. Wenn es Ihnen wie vielen anderen geht, haben Sie vielleicht gar nicht bemerkt, wie wichtig diese Gespräche sind, bis Sie selbst von zu Hause aus arbeiten.</a:t>
            </a:r>
          </a:p>
          <a:p>
            <a:endParaRPr lang="en-GB" sz="1400" dirty="0"/>
          </a:p>
        </p:txBody>
      </p:sp>
      <p:sp>
        <p:nvSpPr>
          <p:cNvPr id="7" name="Text Placeholder 2">
            <a:extLst>
              <a:ext uri="{FF2B5EF4-FFF2-40B4-BE49-F238E27FC236}">
                <a16:creationId xmlns:a16="http://schemas.microsoft.com/office/drawing/2014/main" id="{AB1575BC-5860-4173-B82F-664149C6468A}"/>
              </a:ext>
            </a:extLst>
          </p:cNvPr>
          <p:cNvSpPr txBox="1">
            <a:spLocks/>
          </p:cNvSpPr>
          <p:nvPr/>
        </p:nvSpPr>
        <p:spPr>
          <a:xfrm>
            <a:off x="4791750" y="459058"/>
            <a:ext cx="5158622" cy="857158"/>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17A7C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Arbeitsbeziehungen</a:t>
            </a:r>
            <a:endParaRPr lang="en-GB" b="1" dirty="0"/>
          </a:p>
        </p:txBody>
      </p:sp>
      <p:sp>
        <p:nvSpPr>
          <p:cNvPr id="8" name="Text Placeholder 3">
            <a:extLst>
              <a:ext uri="{FF2B5EF4-FFF2-40B4-BE49-F238E27FC236}">
                <a16:creationId xmlns:a16="http://schemas.microsoft.com/office/drawing/2014/main" id="{3DD7B9CD-F2A5-4AC7-90F2-E68AAEBB4338}"/>
              </a:ext>
            </a:extLst>
          </p:cNvPr>
          <p:cNvSpPr txBox="1">
            <a:spLocks/>
          </p:cNvSpPr>
          <p:nvPr/>
        </p:nvSpPr>
        <p:spPr>
          <a:xfrm>
            <a:off x="69581" y="498540"/>
            <a:ext cx="3452394" cy="778194"/>
          </a:xfrm>
          <a:prstGeom prst="rect">
            <a:avLst/>
          </a:prstGeom>
          <a:noFill/>
        </p:spPr>
        <p:txBody>
          <a:bodyPr vert="horz" lIns="91440" tIns="45720" rIns="91440" bIns="45720" rtlCol="0" anchor="t">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09446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u="sng" dirty="0"/>
              <a:t>Psychische Gesundheit</a:t>
            </a:r>
          </a:p>
        </p:txBody>
      </p:sp>
      <p:sp>
        <p:nvSpPr>
          <p:cNvPr id="9" name="Flowchart: Delay 8">
            <a:extLst>
              <a:ext uri="{FF2B5EF4-FFF2-40B4-BE49-F238E27FC236}">
                <a16:creationId xmlns:a16="http://schemas.microsoft.com/office/drawing/2014/main" id="{1F7B4E8A-0C7A-4D4B-A238-117C9E2152C7}"/>
              </a:ext>
            </a:extLst>
          </p:cNvPr>
          <p:cNvSpPr/>
          <p:nvPr/>
        </p:nvSpPr>
        <p:spPr>
          <a:xfrm flipH="1">
            <a:off x="0" y="1471167"/>
            <a:ext cx="3822240" cy="4888293"/>
          </a:xfrm>
          <a:prstGeom prst="flowChartDelay">
            <a:avLst/>
          </a:prstGeom>
          <a:blipFill>
            <a:blip r:embed="rId2" cstate="email">
              <a:extLst>
                <a:ext uri="{28A0092B-C50C-407E-A947-70E740481C1C}">
                  <a14:useLocalDpi xmlns:a14="http://schemas.microsoft.com/office/drawing/2010/main"/>
                </a:ext>
              </a:extLst>
            </a:blip>
            <a:stretch>
              <a:fillRect l="-30998" t="-447" r="-46070" b="-447"/>
            </a:stretch>
          </a:blipFill>
          <a:ln>
            <a:solidFill>
              <a:srgbClr val="17A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670585CB-B128-4032-83C1-B7064027453A}"/>
              </a:ext>
            </a:extLst>
          </p:cNvPr>
          <p:cNvSpPr txBox="1"/>
          <p:nvPr/>
        </p:nvSpPr>
        <p:spPr>
          <a:xfrm>
            <a:off x="3017044" y="6534544"/>
            <a:ext cx="6157912" cy="338554"/>
          </a:xfrm>
          <a:prstGeom prst="rect">
            <a:avLst/>
          </a:prstGeom>
          <a:noFill/>
        </p:spPr>
        <p:txBody>
          <a:bodyPr wrap="square">
            <a:spAutoFit/>
          </a:bodyPr>
          <a:lstStyle/>
          <a:p>
            <a:r>
              <a:rPr lang="en-GB" sz="1600" dirty="0">
                <a:solidFill>
                  <a:srgbClr val="09446A"/>
                </a:solidFill>
                <a:hlinkClick r:id="rId3">
                  <a:extLst>
                    <a:ext uri="{A12FA001-AC4F-418D-AE19-62706E023703}">
                      <ahyp:hlinkClr xmlns:ahyp="http://schemas.microsoft.com/office/drawing/2018/hyperlinkcolor" val="tx"/>
                    </a:ext>
                  </a:extLst>
                </a:hlinkClick>
              </a:rPr>
              <a:t>Quelle</a:t>
            </a:r>
            <a:endParaRPr lang="en-GB" sz="1600" dirty="0">
              <a:solidFill>
                <a:srgbClr val="09446A"/>
              </a:solidFill>
            </a:endParaRPr>
          </a:p>
        </p:txBody>
      </p:sp>
    </p:spTree>
    <p:extLst>
      <p:ext uri="{BB962C8B-B14F-4D97-AF65-F5344CB8AC3E}">
        <p14:creationId xmlns:p14="http://schemas.microsoft.com/office/powerpoint/2010/main" val="1215480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F742C6-3C64-2549-A79E-AFF35FCF1C37}"/>
              </a:ext>
            </a:extLst>
          </p:cNvPr>
          <p:cNvSpPr>
            <a:spLocks noGrp="1"/>
          </p:cNvSpPr>
          <p:nvPr>
            <p:ph type="body" sz="quarter" idx="16"/>
          </p:nvPr>
        </p:nvSpPr>
        <p:spPr>
          <a:xfrm>
            <a:off x="854766" y="2375455"/>
            <a:ext cx="6569764" cy="1669774"/>
          </a:xfrm>
        </p:spPr>
        <p:txBody>
          <a:bodyPr>
            <a:normAutofit/>
          </a:bodyPr>
          <a:lstStyle/>
          <a:p>
            <a:r>
              <a:rPr lang="en-US" dirty="0"/>
              <a:t>Digitaler Fußabdruck und </a:t>
            </a:r>
            <a:r>
              <a:rPr lang="en-US" dirty="0" err="1"/>
              <a:t>Ansehen</a:t>
            </a:r>
            <a:endParaRPr lang="en-US" dirty="0"/>
          </a:p>
          <a:p>
            <a:endParaRPr lang="en-US" dirty="0"/>
          </a:p>
        </p:txBody>
      </p:sp>
      <p:sp>
        <p:nvSpPr>
          <p:cNvPr id="3" name="Text Placeholder 2">
            <a:extLst>
              <a:ext uri="{FF2B5EF4-FFF2-40B4-BE49-F238E27FC236}">
                <a16:creationId xmlns:a16="http://schemas.microsoft.com/office/drawing/2014/main" id="{A5885B9B-C63A-A241-B446-DB4F0254D251}"/>
              </a:ext>
            </a:extLst>
          </p:cNvPr>
          <p:cNvSpPr>
            <a:spLocks noGrp="1"/>
          </p:cNvSpPr>
          <p:nvPr>
            <p:ph type="body" sz="quarter" idx="17"/>
          </p:nvPr>
        </p:nvSpPr>
        <p:spPr/>
        <p:txBody>
          <a:bodyPr>
            <a:normAutofit fontScale="85000" lnSpcReduction="20000"/>
          </a:bodyPr>
          <a:lstStyle/>
          <a:p>
            <a:r>
              <a:rPr lang="en-US" dirty="0"/>
              <a:t>01</a:t>
            </a:r>
          </a:p>
        </p:txBody>
      </p:sp>
    </p:spTree>
    <p:extLst>
      <p:ext uri="{BB962C8B-B14F-4D97-AF65-F5344CB8AC3E}">
        <p14:creationId xmlns:p14="http://schemas.microsoft.com/office/powerpoint/2010/main" val="259500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6894658-E4E7-4DC6-89B3-F35E75A975D6}"/>
              </a:ext>
            </a:extLst>
          </p:cNvPr>
          <p:cNvSpPr>
            <a:spLocks noGrp="1"/>
          </p:cNvSpPr>
          <p:nvPr>
            <p:ph type="body" sz="quarter" idx="24"/>
          </p:nvPr>
        </p:nvSpPr>
        <p:spPr/>
        <p:txBody>
          <a:bodyPr/>
          <a:lstStyle/>
          <a:p>
            <a:r>
              <a:rPr lang="en-GB" dirty="0"/>
              <a:t>02</a:t>
            </a:r>
          </a:p>
        </p:txBody>
      </p:sp>
      <p:sp>
        <p:nvSpPr>
          <p:cNvPr id="6" name="Text Placeholder 1">
            <a:extLst>
              <a:ext uri="{FF2B5EF4-FFF2-40B4-BE49-F238E27FC236}">
                <a16:creationId xmlns:a16="http://schemas.microsoft.com/office/drawing/2014/main" id="{02CB9A13-99D2-4DA3-B903-3C929C7348C4}"/>
              </a:ext>
            </a:extLst>
          </p:cNvPr>
          <p:cNvSpPr txBox="1">
            <a:spLocks/>
          </p:cNvSpPr>
          <p:nvPr/>
        </p:nvSpPr>
        <p:spPr>
          <a:xfrm>
            <a:off x="4791750" y="1471167"/>
            <a:ext cx="7059939" cy="521379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EA1D76"/>
              </a:buClr>
              <a:buFont typeface="Arial" charset="0"/>
              <a:buNone/>
              <a:defRPr sz="2400" kern="1200">
                <a:solidFill>
                  <a:srgbClr val="09446A"/>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Gute Arbeitsbeziehungen können dazu beitragen, dass die </a:t>
            </a:r>
            <a:r>
              <a:rPr lang="en-GB" dirty="0" err="1"/>
              <a:t>Mitarbeitenden</a:t>
            </a:r>
            <a:r>
              <a:rPr lang="en-GB" dirty="0"/>
              <a:t> zufriedener sind und ihren Arbeitsplatz behalten, aber inmitten der Coronavirus-Pandemie sind diese Arbeitsbeziehungen nicht so leicht zu erhalten. </a:t>
            </a:r>
          </a:p>
          <a:p>
            <a:r>
              <a:rPr lang="en-GB" dirty="0"/>
              <a:t>Von den </a:t>
            </a:r>
            <a:r>
              <a:rPr lang="en-GB" dirty="0" err="1"/>
              <a:t>Arbeitnehmenden</a:t>
            </a:r>
            <a:r>
              <a:rPr lang="en-GB" dirty="0"/>
              <a:t>, die 41-60 Stunden von zu Hause aus arbeiteten, fühlten sich 20 % isoliert und 39 % fühlten sich durch die Arbeit immer oder meistens emotional ausgelaugt. Im Vergleich dazu waren es 14 % bzw. 34 % bei denjenigen, die im gleichen Stundenumfang in den Räumlichkeiten des </a:t>
            </a:r>
            <a:r>
              <a:rPr lang="en-GB" dirty="0" err="1"/>
              <a:t>Arbeitgebenden</a:t>
            </a:r>
            <a:r>
              <a:rPr lang="en-GB" dirty="0"/>
              <a:t> arbeiteten. Das Problem der Isolation und der gestörten Kommunikation </a:t>
            </a:r>
            <a:r>
              <a:rPr lang="en-GB" dirty="0" err="1"/>
              <a:t>mit</a:t>
            </a:r>
            <a:r>
              <a:rPr lang="en-GB" dirty="0"/>
              <a:t> </a:t>
            </a:r>
            <a:r>
              <a:rPr lang="en-GB" dirty="0" err="1"/>
              <a:t>Kolleg:innen</a:t>
            </a:r>
            <a:r>
              <a:rPr lang="en-GB" dirty="0"/>
              <a:t> wurde auch in nationalen Studien in Dänemark und Finnland festgestellt. </a:t>
            </a:r>
          </a:p>
          <a:p>
            <a:endParaRPr lang="en-GB" sz="1400" dirty="0"/>
          </a:p>
        </p:txBody>
      </p:sp>
      <p:sp>
        <p:nvSpPr>
          <p:cNvPr id="7" name="Text Placeholder 2">
            <a:extLst>
              <a:ext uri="{FF2B5EF4-FFF2-40B4-BE49-F238E27FC236}">
                <a16:creationId xmlns:a16="http://schemas.microsoft.com/office/drawing/2014/main" id="{AB1575BC-5860-4173-B82F-664149C6468A}"/>
              </a:ext>
            </a:extLst>
          </p:cNvPr>
          <p:cNvSpPr txBox="1">
            <a:spLocks/>
          </p:cNvSpPr>
          <p:nvPr/>
        </p:nvSpPr>
        <p:spPr>
          <a:xfrm>
            <a:off x="4791750" y="459058"/>
            <a:ext cx="5158622" cy="857158"/>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17A7C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Arbeitsbeziehungen</a:t>
            </a:r>
            <a:endParaRPr lang="en-GB" b="1" dirty="0"/>
          </a:p>
        </p:txBody>
      </p:sp>
      <p:sp>
        <p:nvSpPr>
          <p:cNvPr id="8" name="Text Placeholder 3">
            <a:extLst>
              <a:ext uri="{FF2B5EF4-FFF2-40B4-BE49-F238E27FC236}">
                <a16:creationId xmlns:a16="http://schemas.microsoft.com/office/drawing/2014/main" id="{3DD7B9CD-F2A5-4AC7-90F2-E68AAEBB4338}"/>
              </a:ext>
            </a:extLst>
          </p:cNvPr>
          <p:cNvSpPr txBox="1">
            <a:spLocks/>
          </p:cNvSpPr>
          <p:nvPr/>
        </p:nvSpPr>
        <p:spPr>
          <a:xfrm>
            <a:off x="69581" y="498540"/>
            <a:ext cx="3452394" cy="778194"/>
          </a:xfrm>
          <a:prstGeom prst="rect">
            <a:avLst/>
          </a:prstGeom>
          <a:noFill/>
        </p:spPr>
        <p:txBody>
          <a:bodyPr vert="horz" lIns="91440" tIns="45720" rIns="91440" bIns="45720" rtlCol="0" anchor="t">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09446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u="sng" dirty="0"/>
              <a:t>Psychische Gesundheit</a:t>
            </a:r>
          </a:p>
        </p:txBody>
      </p:sp>
      <p:sp>
        <p:nvSpPr>
          <p:cNvPr id="9" name="Flowchart: Delay 8">
            <a:extLst>
              <a:ext uri="{FF2B5EF4-FFF2-40B4-BE49-F238E27FC236}">
                <a16:creationId xmlns:a16="http://schemas.microsoft.com/office/drawing/2014/main" id="{1F7B4E8A-0C7A-4D4B-A238-117C9E2152C7}"/>
              </a:ext>
            </a:extLst>
          </p:cNvPr>
          <p:cNvSpPr/>
          <p:nvPr/>
        </p:nvSpPr>
        <p:spPr>
          <a:xfrm flipH="1">
            <a:off x="0" y="1471167"/>
            <a:ext cx="3822240" cy="4888293"/>
          </a:xfrm>
          <a:prstGeom prst="flowChartDelay">
            <a:avLst/>
          </a:prstGeom>
          <a:blipFill>
            <a:blip r:embed="rId2" cstate="email">
              <a:extLst>
                <a:ext uri="{28A0092B-C50C-407E-A947-70E740481C1C}">
                  <a14:useLocalDpi xmlns:a14="http://schemas.microsoft.com/office/drawing/2010/main"/>
                </a:ext>
              </a:extLst>
            </a:blip>
            <a:stretch>
              <a:fillRect l="-30998" t="-447" r="-46070" b="-447"/>
            </a:stretch>
          </a:blipFill>
          <a:ln>
            <a:solidFill>
              <a:srgbClr val="17A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670585CB-B128-4032-83C1-B7064027453A}"/>
              </a:ext>
            </a:extLst>
          </p:cNvPr>
          <p:cNvSpPr txBox="1"/>
          <p:nvPr/>
        </p:nvSpPr>
        <p:spPr>
          <a:xfrm>
            <a:off x="3017044" y="6534544"/>
            <a:ext cx="6157912" cy="338554"/>
          </a:xfrm>
          <a:prstGeom prst="rect">
            <a:avLst/>
          </a:prstGeom>
          <a:noFill/>
        </p:spPr>
        <p:txBody>
          <a:bodyPr wrap="square">
            <a:spAutoFit/>
          </a:bodyPr>
          <a:lstStyle/>
          <a:p>
            <a:r>
              <a:rPr lang="en-GB" sz="1600" dirty="0">
                <a:solidFill>
                  <a:srgbClr val="09446A"/>
                </a:solidFill>
                <a:hlinkClick r:id="rId3">
                  <a:extLst>
                    <a:ext uri="{A12FA001-AC4F-418D-AE19-62706E023703}">
                      <ahyp:hlinkClr xmlns:ahyp="http://schemas.microsoft.com/office/drawing/2018/hyperlinkcolor" val="tx"/>
                    </a:ext>
                  </a:extLst>
                </a:hlinkClick>
              </a:rPr>
              <a:t>Quelle</a:t>
            </a:r>
            <a:endParaRPr lang="en-GB" sz="1600" dirty="0">
              <a:solidFill>
                <a:srgbClr val="09446A"/>
              </a:solidFill>
            </a:endParaRPr>
          </a:p>
        </p:txBody>
      </p:sp>
    </p:spTree>
    <p:extLst>
      <p:ext uri="{BB962C8B-B14F-4D97-AF65-F5344CB8AC3E}">
        <p14:creationId xmlns:p14="http://schemas.microsoft.com/office/powerpoint/2010/main" val="10285558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C8BF6-D8B9-49CA-AF39-2671E4C36E85}"/>
              </a:ext>
            </a:extLst>
          </p:cNvPr>
          <p:cNvSpPr>
            <a:spLocks noGrp="1"/>
          </p:cNvSpPr>
          <p:nvPr>
            <p:ph type="body" sz="quarter" idx="18"/>
          </p:nvPr>
        </p:nvSpPr>
        <p:spPr/>
        <p:txBody>
          <a:bodyPr>
            <a:normAutofit fontScale="92500" lnSpcReduction="10000"/>
          </a:bodyPr>
          <a:lstStyle/>
          <a:p>
            <a:pPr marL="0" indent="0"/>
            <a:r>
              <a:rPr lang="en-GB" dirty="0"/>
              <a:t>Es gibt sieben Dinge, auf die Sie achten können, die darauf hindeuten, dass sich </a:t>
            </a:r>
            <a:r>
              <a:rPr lang="en-GB" dirty="0" err="1"/>
              <a:t>Ihr</a:t>
            </a:r>
            <a:r>
              <a:rPr lang="en-GB" dirty="0"/>
              <a:t> </a:t>
            </a:r>
            <a:r>
              <a:rPr lang="en-GB" dirty="0" err="1"/>
              <a:t>Mitarbeitender</a:t>
            </a:r>
            <a:r>
              <a:rPr lang="en-GB" dirty="0"/>
              <a:t> von seiner Arbeit abgekoppelt fühlt:</a:t>
            </a:r>
          </a:p>
          <a:p>
            <a:pPr marL="0" indent="0"/>
            <a:endParaRPr lang="en-GB" dirty="0"/>
          </a:p>
          <a:p>
            <a:pPr marL="457200" indent="-457200">
              <a:buAutoNum type="arabicPeriod"/>
            </a:pPr>
            <a:r>
              <a:rPr lang="en-GB" dirty="0"/>
              <a:t>Verpasst Fristen oder ist schlampig</a:t>
            </a:r>
          </a:p>
          <a:p>
            <a:pPr marL="457200" indent="-457200">
              <a:buAutoNum type="arabicPeriod"/>
            </a:pPr>
            <a:r>
              <a:rPr lang="en-GB" dirty="0" err="1"/>
              <a:t>Gibt</a:t>
            </a:r>
            <a:r>
              <a:rPr lang="en-GB" dirty="0"/>
              <a:t> </a:t>
            </a:r>
            <a:r>
              <a:rPr lang="en-GB" dirty="0" err="1"/>
              <a:t>keinen</a:t>
            </a:r>
            <a:r>
              <a:rPr lang="en-GB" dirty="0"/>
              <a:t> Input </a:t>
            </a:r>
            <a:r>
              <a:rPr lang="en-GB" dirty="0" err="1"/>
              <a:t>mehr</a:t>
            </a:r>
            <a:endParaRPr lang="en-GB" dirty="0"/>
          </a:p>
          <a:p>
            <a:pPr marL="457200" indent="-457200">
              <a:buAutoNum type="arabicPeriod"/>
            </a:pPr>
            <a:r>
              <a:rPr lang="en-GB" dirty="0" err="1"/>
              <a:t>Sich</a:t>
            </a:r>
            <a:r>
              <a:rPr lang="en-GB" dirty="0"/>
              <a:t> krank meldet oder seinen Zeitplan ändert</a:t>
            </a:r>
          </a:p>
          <a:p>
            <a:pPr marL="457200" indent="-457200">
              <a:buAutoNum type="arabicPeriod"/>
            </a:pPr>
            <a:r>
              <a:rPr lang="en-GB" dirty="0"/>
              <a:t>Interagiert nicht mit Kollegen</a:t>
            </a:r>
          </a:p>
          <a:p>
            <a:pPr marL="457200" indent="-457200">
              <a:buAutoNum type="arabicPeriod"/>
            </a:pPr>
            <a:r>
              <a:rPr lang="en-GB" dirty="0"/>
              <a:t>Überspringt Sitzungen</a:t>
            </a:r>
          </a:p>
          <a:p>
            <a:pPr marL="457200" indent="-457200">
              <a:buAutoNum type="arabicPeriod"/>
            </a:pPr>
            <a:r>
              <a:rPr lang="en-GB" dirty="0" err="1"/>
              <a:t>Spricht</a:t>
            </a:r>
            <a:r>
              <a:rPr lang="en-GB" dirty="0"/>
              <a:t> </a:t>
            </a:r>
            <a:r>
              <a:rPr lang="en-GB" dirty="0" err="1"/>
              <a:t>nur</a:t>
            </a:r>
            <a:r>
              <a:rPr lang="en-GB" dirty="0"/>
              <a:t> </a:t>
            </a:r>
            <a:r>
              <a:rPr lang="en-GB" dirty="0" err="1"/>
              <a:t>noch</a:t>
            </a:r>
            <a:r>
              <a:rPr lang="en-GB" dirty="0"/>
              <a:t> </a:t>
            </a:r>
            <a:r>
              <a:rPr lang="en-GB" dirty="0" err="1"/>
              <a:t>über</a:t>
            </a:r>
            <a:r>
              <a:rPr lang="en-GB" dirty="0"/>
              <a:t> </a:t>
            </a:r>
            <a:r>
              <a:rPr lang="en-GB" dirty="0" err="1"/>
              <a:t>Oberflächliches</a:t>
            </a:r>
            <a:endParaRPr lang="en-GB" dirty="0"/>
          </a:p>
          <a:p>
            <a:pPr marL="457200" indent="-457200">
              <a:buAutoNum type="arabicPeriod"/>
            </a:pPr>
            <a:r>
              <a:rPr lang="en-GB" dirty="0"/>
              <a:t>Interessiert sich nicht für die berufliche Entwicklung</a:t>
            </a:r>
          </a:p>
        </p:txBody>
      </p:sp>
      <p:sp>
        <p:nvSpPr>
          <p:cNvPr id="3" name="Text Placeholder 2">
            <a:extLst>
              <a:ext uri="{FF2B5EF4-FFF2-40B4-BE49-F238E27FC236}">
                <a16:creationId xmlns:a16="http://schemas.microsoft.com/office/drawing/2014/main" id="{6D715287-A9BB-446A-BF8B-E879D165F7BF}"/>
              </a:ext>
            </a:extLst>
          </p:cNvPr>
          <p:cNvSpPr>
            <a:spLocks noGrp="1"/>
          </p:cNvSpPr>
          <p:nvPr>
            <p:ph type="body" sz="quarter" idx="16"/>
          </p:nvPr>
        </p:nvSpPr>
        <p:spPr/>
        <p:txBody>
          <a:bodyPr>
            <a:normAutofit fontScale="62500" lnSpcReduction="20000"/>
          </a:bodyPr>
          <a:lstStyle/>
          <a:p>
            <a:r>
              <a:rPr lang="en-GB" sz="4500" b="1" dirty="0"/>
              <a:t>7 Anzeichen für Isolation und Einsamkeit von Remote-</a:t>
            </a:r>
            <a:r>
              <a:rPr lang="en-GB" sz="4500" b="1" dirty="0" err="1"/>
              <a:t>Mitarbeitenden</a:t>
            </a:r>
            <a:endParaRPr lang="en-GB" sz="4500" b="1" dirty="0"/>
          </a:p>
        </p:txBody>
      </p:sp>
      <p:sp>
        <p:nvSpPr>
          <p:cNvPr id="4" name="Flowchart: Decision 3">
            <a:extLst>
              <a:ext uri="{FF2B5EF4-FFF2-40B4-BE49-F238E27FC236}">
                <a16:creationId xmlns:a16="http://schemas.microsoft.com/office/drawing/2014/main" id="{720DE5FA-E20B-4260-A67F-9D1DFD1912B8}"/>
              </a:ext>
            </a:extLst>
          </p:cNvPr>
          <p:cNvSpPr/>
          <p:nvPr/>
        </p:nvSpPr>
        <p:spPr>
          <a:xfrm>
            <a:off x="7334250" y="2401882"/>
            <a:ext cx="3200400" cy="3222833"/>
          </a:xfrm>
          <a:prstGeom prst="flowChartDecision">
            <a:avLst/>
          </a:prstGeom>
          <a:solidFill>
            <a:srgbClr val="0944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FCDC8BB-A745-4255-8D6E-BAEEB3CAA421}"/>
              </a:ext>
            </a:extLst>
          </p:cNvPr>
          <p:cNvSpPr txBox="1"/>
          <p:nvPr/>
        </p:nvSpPr>
        <p:spPr>
          <a:xfrm>
            <a:off x="8281987" y="2128166"/>
            <a:ext cx="733425" cy="3770263"/>
          </a:xfrm>
          <a:prstGeom prst="rect">
            <a:avLst/>
          </a:prstGeom>
          <a:noFill/>
        </p:spPr>
        <p:txBody>
          <a:bodyPr wrap="square" rtlCol="0">
            <a:spAutoFit/>
          </a:bodyPr>
          <a:lstStyle/>
          <a:p>
            <a:r>
              <a:rPr lang="en-GB" sz="23900" dirty="0">
                <a:solidFill>
                  <a:schemeClr val="bg1"/>
                </a:solidFill>
              </a:rPr>
              <a:t>!</a:t>
            </a:r>
          </a:p>
        </p:txBody>
      </p:sp>
    </p:spTree>
    <p:extLst>
      <p:ext uri="{BB962C8B-B14F-4D97-AF65-F5344CB8AC3E}">
        <p14:creationId xmlns:p14="http://schemas.microsoft.com/office/powerpoint/2010/main" val="259779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0ABA2B-6C98-40C3-90C0-3B5CC549CF15}"/>
              </a:ext>
            </a:extLst>
          </p:cNvPr>
          <p:cNvSpPr txBox="1"/>
          <p:nvPr/>
        </p:nvSpPr>
        <p:spPr>
          <a:xfrm>
            <a:off x="381593" y="1480458"/>
            <a:ext cx="4990252" cy="4247317"/>
          </a:xfrm>
          <a:prstGeom prst="rect">
            <a:avLst/>
          </a:prstGeom>
          <a:noFill/>
        </p:spPr>
        <p:txBody>
          <a:bodyPr wrap="square" rtlCol="0">
            <a:spAutoFit/>
          </a:bodyPr>
          <a:lstStyle/>
          <a:p>
            <a:r>
              <a:rPr lang="en-GB" sz="2400" b="1" u="sng" dirty="0">
                <a:solidFill>
                  <a:srgbClr val="09446A"/>
                </a:solidFill>
              </a:rPr>
              <a:t>Unterhalten einer Chat-Plattform</a:t>
            </a:r>
          </a:p>
          <a:p>
            <a:pPr marL="342900" indent="-342900">
              <a:buAutoNum type="arabicPeriod"/>
            </a:pPr>
            <a:endParaRPr lang="en-GB" sz="2400" dirty="0"/>
          </a:p>
          <a:p>
            <a:pPr algn="just"/>
            <a:r>
              <a:rPr lang="en-GB" sz="2400" dirty="0">
                <a:solidFill>
                  <a:srgbClr val="09446A"/>
                </a:solidFill>
              </a:rPr>
              <a:t>Neben Orten, an denen arbeitsbezogene Angelegenheiten angesprochen werden können, sollten Sie auch soziale Kanäle einrichten, die die Konversation am Wasserspender nachahmen. Ermutigen Sie die Mitarbeiter, sie nach Belieben zu nutzen - das heißt, sie sind für diejenigen da, die mehr Kontakte knüpfen wollen, aber ohne Druck für diejenigen, die das nicht wollen.</a:t>
            </a:r>
          </a:p>
          <a:p>
            <a:endParaRPr lang="en-GB" dirty="0"/>
          </a:p>
          <a:p>
            <a:endParaRPr lang="en-GB" dirty="0"/>
          </a:p>
          <a:p>
            <a:endParaRPr lang="en-GB" dirty="0"/>
          </a:p>
        </p:txBody>
      </p:sp>
      <p:sp>
        <p:nvSpPr>
          <p:cNvPr id="6" name="TextBox 5">
            <a:extLst>
              <a:ext uri="{FF2B5EF4-FFF2-40B4-BE49-F238E27FC236}">
                <a16:creationId xmlns:a16="http://schemas.microsoft.com/office/drawing/2014/main" id="{CA121104-1F2D-49E0-AD73-8CABD8671141}"/>
              </a:ext>
            </a:extLst>
          </p:cNvPr>
          <p:cNvSpPr txBox="1"/>
          <p:nvPr/>
        </p:nvSpPr>
        <p:spPr>
          <a:xfrm>
            <a:off x="6050789" y="1600398"/>
            <a:ext cx="5982127" cy="4708981"/>
          </a:xfrm>
          <a:prstGeom prst="rect">
            <a:avLst/>
          </a:prstGeom>
          <a:noFill/>
        </p:spPr>
        <p:txBody>
          <a:bodyPr wrap="square" rtlCol="0">
            <a:spAutoFit/>
          </a:bodyPr>
          <a:lstStyle/>
          <a:p>
            <a:r>
              <a:rPr lang="en-GB" sz="2000" b="1" u="sng" dirty="0" err="1">
                <a:solidFill>
                  <a:srgbClr val="78BECC"/>
                </a:solidFill>
              </a:rPr>
              <a:t>Ermutigung</a:t>
            </a:r>
            <a:r>
              <a:rPr lang="en-GB" sz="2000" b="1" u="sng" dirty="0">
                <a:solidFill>
                  <a:srgbClr val="78BECC"/>
                </a:solidFill>
              </a:rPr>
              <a:t>, </a:t>
            </a:r>
            <a:r>
              <a:rPr lang="en-GB" sz="2000" b="1" u="sng" dirty="0" err="1">
                <a:solidFill>
                  <a:srgbClr val="78BECC"/>
                </a:solidFill>
              </a:rPr>
              <a:t>soziale</a:t>
            </a:r>
            <a:r>
              <a:rPr lang="en-GB" sz="2000" b="1" u="sng" dirty="0">
                <a:solidFill>
                  <a:srgbClr val="78BECC"/>
                </a:solidFill>
              </a:rPr>
              <a:t> </a:t>
            </a:r>
            <a:r>
              <a:rPr lang="en-GB" sz="2000" b="1" u="sng" dirty="0" err="1">
                <a:solidFill>
                  <a:srgbClr val="78BECC"/>
                </a:solidFill>
              </a:rPr>
              <a:t>Pausen</a:t>
            </a:r>
            <a:r>
              <a:rPr lang="en-GB" sz="2000" b="1" u="sng" dirty="0">
                <a:solidFill>
                  <a:srgbClr val="78BECC"/>
                </a:solidFill>
              </a:rPr>
              <a:t> </a:t>
            </a:r>
            <a:r>
              <a:rPr lang="en-GB" sz="2000" b="1" u="sng" dirty="0" err="1">
                <a:solidFill>
                  <a:srgbClr val="78BECC"/>
                </a:solidFill>
              </a:rPr>
              <a:t>zu</a:t>
            </a:r>
            <a:r>
              <a:rPr lang="en-GB" sz="2000" b="1" u="sng" dirty="0">
                <a:solidFill>
                  <a:srgbClr val="78BECC"/>
                </a:solidFill>
              </a:rPr>
              <a:t> </a:t>
            </a:r>
            <a:r>
              <a:rPr lang="en-GB" sz="2000" b="1" u="sng" dirty="0" err="1">
                <a:solidFill>
                  <a:srgbClr val="78BECC"/>
                </a:solidFill>
              </a:rPr>
              <a:t>machen</a:t>
            </a:r>
            <a:endParaRPr lang="en-GB" sz="2000" b="1" u="sng" dirty="0">
              <a:solidFill>
                <a:srgbClr val="78BECC"/>
              </a:solidFill>
            </a:endParaRPr>
          </a:p>
          <a:p>
            <a:endParaRPr lang="en-GB" sz="2000" dirty="0"/>
          </a:p>
          <a:p>
            <a:pPr algn="just"/>
            <a:r>
              <a:rPr lang="en-GB" sz="2000" dirty="0">
                <a:solidFill>
                  <a:srgbClr val="78BECC"/>
                </a:solidFill>
              </a:rPr>
              <a:t>Ermutigen Sie Mitarbeiter, die nicht im Unternehmen arbeiten, die Vorteile einer flexiblen Zeitplanung zu nutzen, um mit anderen zusammen zu sein. Ein morgendlicher Sportkurs oder eine regelmäßige ehrenamtliche Tätigkeit in einer örtlichen Schule ist ein erfrischender Ausgleich, der bei der Rückkehr zu den Aufgaben im Unternehmen zu einer besseren Leistung führen kann.</a:t>
            </a:r>
          </a:p>
          <a:p>
            <a:pPr algn="just"/>
            <a:r>
              <a:rPr lang="en-GB" sz="2000" dirty="0">
                <a:solidFill>
                  <a:srgbClr val="78BECC"/>
                </a:solidFill>
              </a:rPr>
              <a:t>Und auch wenn diese Aktivitäten im Moment nicht möglich sind, sollten Sie Ihre Mitarbeiter ermutigen, einen Spaziergang zu machen, mit einem Freund zu telefonieren oder sich ein Haustier anzuschaffen, damit sie sich verbunden fühlen.</a:t>
            </a:r>
          </a:p>
        </p:txBody>
      </p:sp>
      <p:sp>
        <p:nvSpPr>
          <p:cNvPr id="9" name="TextBox 8">
            <a:extLst>
              <a:ext uri="{FF2B5EF4-FFF2-40B4-BE49-F238E27FC236}">
                <a16:creationId xmlns:a16="http://schemas.microsoft.com/office/drawing/2014/main" id="{2B1C08D3-F98D-44DA-86F8-940DFF5B16B4}"/>
              </a:ext>
            </a:extLst>
          </p:cNvPr>
          <p:cNvSpPr txBox="1"/>
          <p:nvPr/>
        </p:nvSpPr>
        <p:spPr>
          <a:xfrm>
            <a:off x="2601515" y="9646"/>
            <a:ext cx="8733235" cy="369332"/>
          </a:xfrm>
          <a:prstGeom prst="rect">
            <a:avLst/>
          </a:prstGeom>
          <a:noFill/>
        </p:spPr>
        <p:txBody>
          <a:bodyPr wrap="square" rtlCol="0">
            <a:spAutoFit/>
          </a:bodyPr>
          <a:lstStyle/>
          <a:p>
            <a:r>
              <a:rPr lang="en-GB" dirty="0">
                <a:solidFill>
                  <a:srgbClr val="5E5E5E"/>
                </a:solidFill>
              </a:rPr>
              <a:t>WIE MAN </a:t>
            </a:r>
            <a:r>
              <a:rPr lang="en-GB" b="1" i="1" dirty="0">
                <a:solidFill>
                  <a:srgbClr val="5E5E5E"/>
                </a:solidFill>
              </a:rPr>
              <a:t>FERNARBEITERN ISOLATION </a:t>
            </a:r>
            <a:r>
              <a:rPr lang="en-GB" dirty="0">
                <a:solidFill>
                  <a:srgbClr val="5E5E5E"/>
                </a:solidFill>
              </a:rPr>
              <a:t>UND </a:t>
            </a:r>
            <a:r>
              <a:rPr lang="en-GB" b="1" i="1" dirty="0">
                <a:solidFill>
                  <a:srgbClr val="5E5E5E"/>
                </a:solidFill>
              </a:rPr>
              <a:t>EINSAMKEIT </a:t>
            </a:r>
            <a:r>
              <a:rPr lang="en-GB" dirty="0">
                <a:solidFill>
                  <a:srgbClr val="5E5E5E"/>
                </a:solidFill>
              </a:rPr>
              <a:t>ERSPAREN KANN</a:t>
            </a:r>
          </a:p>
        </p:txBody>
      </p:sp>
      <p:sp>
        <p:nvSpPr>
          <p:cNvPr id="12" name="Oval 11">
            <a:extLst>
              <a:ext uri="{FF2B5EF4-FFF2-40B4-BE49-F238E27FC236}">
                <a16:creationId xmlns:a16="http://schemas.microsoft.com/office/drawing/2014/main" id="{865634CC-4511-4352-866C-026D2978682A}"/>
              </a:ext>
            </a:extLst>
          </p:cNvPr>
          <p:cNvSpPr/>
          <p:nvPr/>
        </p:nvSpPr>
        <p:spPr>
          <a:xfrm>
            <a:off x="1669257" y="548621"/>
            <a:ext cx="732732" cy="727574"/>
          </a:xfrm>
          <a:prstGeom prst="ellipse">
            <a:avLst/>
          </a:prstGeom>
          <a:solidFill>
            <a:srgbClr val="09446A"/>
          </a:solidFill>
          <a:ln>
            <a:solidFill>
              <a:srgbClr val="094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5026190-41B7-425C-B468-C23D49DF3483}"/>
              </a:ext>
            </a:extLst>
          </p:cNvPr>
          <p:cNvSpPr/>
          <p:nvPr/>
        </p:nvSpPr>
        <p:spPr>
          <a:xfrm>
            <a:off x="8675487" y="548621"/>
            <a:ext cx="732732" cy="707872"/>
          </a:xfrm>
          <a:prstGeom prst="ellipse">
            <a:avLst/>
          </a:prstGeom>
          <a:solidFill>
            <a:srgbClr val="78BECC"/>
          </a:solidFill>
          <a:ln>
            <a:solidFill>
              <a:srgbClr val="78BE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CDD259FA-1072-431F-A15A-BA484E10C6D5}"/>
              </a:ext>
            </a:extLst>
          </p:cNvPr>
          <p:cNvSpPr txBox="1"/>
          <p:nvPr/>
        </p:nvSpPr>
        <p:spPr>
          <a:xfrm>
            <a:off x="1864991" y="681575"/>
            <a:ext cx="624084" cy="461665"/>
          </a:xfrm>
          <a:prstGeom prst="rect">
            <a:avLst/>
          </a:prstGeom>
          <a:noFill/>
        </p:spPr>
        <p:txBody>
          <a:bodyPr wrap="square" rtlCol="0">
            <a:spAutoFit/>
          </a:bodyPr>
          <a:lstStyle/>
          <a:p>
            <a:r>
              <a:rPr lang="en-GB" sz="2400" dirty="0">
                <a:solidFill>
                  <a:schemeClr val="bg1"/>
                </a:solidFill>
              </a:rPr>
              <a:t>1</a:t>
            </a:r>
            <a:endParaRPr lang="en-GB" dirty="0">
              <a:solidFill>
                <a:schemeClr val="bg1"/>
              </a:solidFill>
            </a:endParaRPr>
          </a:p>
        </p:txBody>
      </p:sp>
      <p:sp>
        <p:nvSpPr>
          <p:cNvPr id="17" name="TextBox 16">
            <a:extLst>
              <a:ext uri="{FF2B5EF4-FFF2-40B4-BE49-F238E27FC236}">
                <a16:creationId xmlns:a16="http://schemas.microsoft.com/office/drawing/2014/main" id="{3F9DE397-5173-4A56-BF48-FFF5E0873A1A}"/>
              </a:ext>
            </a:extLst>
          </p:cNvPr>
          <p:cNvSpPr txBox="1"/>
          <p:nvPr/>
        </p:nvSpPr>
        <p:spPr>
          <a:xfrm>
            <a:off x="8839442" y="658264"/>
            <a:ext cx="568777" cy="461665"/>
          </a:xfrm>
          <a:prstGeom prst="rect">
            <a:avLst/>
          </a:prstGeom>
          <a:noFill/>
        </p:spPr>
        <p:txBody>
          <a:bodyPr wrap="square" rtlCol="0">
            <a:spAutoFit/>
          </a:bodyPr>
          <a:lstStyle/>
          <a:p>
            <a:r>
              <a:rPr lang="en-GB" sz="2400" dirty="0">
                <a:solidFill>
                  <a:schemeClr val="bg1"/>
                </a:solidFill>
              </a:rPr>
              <a:t>2</a:t>
            </a:r>
          </a:p>
        </p:txBody>
      </p:sp>
      <p:sp>
        <p:nvSpPr>
          <p:cNvPr id="21" name="TextBox 20">
            <a:extLst>
              <a:ext uri="{FF2B5EF4-FFF2-40B4-BE49-F238E27FC236}">
                <a16:creationId xmlns:a16="http://schemas.microsoft.com/office/drawing/2014/main" id="{983EA1A3-D870-491F-90E7-13CB9865C357}"/>
              </a:ext>
            </a:extLst>
          </p:cNvPr>
          <p:cNvSpPr txBox="1"/>
          <p:nvPr/>
        </p:nvSpPr>
        <p:spPr>
          <a:xfrm>
            <a:off x="6819900" y="6547693"/>
            <a:ext cx="6096000" cy="276999"/>
          </a:xfrm>
          <a:prstGeom prst="rect">
            <a:avLst/>
          </a:prstGeom>
          <a:noFill/>
        </p:spPr>
        <p:txBody>
          <a:bodyPr wrap="square">
            <a:spAutoFit/>
          </a:bodyPr>
          <a:lstStyle/>
          <a:p>
            <a:r>
              <a:rPr lang="en-GB" sz="1200" dirty="0">
                <a:solidFill>
                  <a:srgbClr val="09446A"/>
                </a:solidFill>
              </a:rPr>
              <a:t>https://www.flexjobs.com/employer-blog/signs-remote-employees-feel-isolated/</a:t>
            </a:r>
          </a:p>
        </p:txBody>
      </p:sp>
    </p:spTree>
    <p:extLst>
      <p:ext uri="{BB962C8B-B14F-4D97-AF65-F5344CB8AC3E}">
        <p14:creationId xmlns:p14="http://schemas.microsoft.com/office/powerpoint/2010/main" val="18756410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2B38B56-8662-4D15-B03D-64CD056D9BEB}"/>
              </a:ext>
            </a:extLst>
          </p:cNvPr>
          <p:cNvSpPr txBox="1"/>
          <p:nvPr/>
        </p:nvSpPr>
        <p:spPr>
          <a:xfrm>
            <a:off x="505462" y="1215499"/>
            <a:ext cx="4866639" cy="5324535"/>
          </a:xfrm>
          <a:prstGeom prst="rect">
            <a:avLst/>
          </a:prstGeom>
          <a:noFill/>
        </p:spPr>
        <p:txBody>
          <a:bodyPr wrap="square" rtlCol="0">
            <a:spAutoFit/>
          </a:bodyPr>
          <a:lstStyle/>
          <a:p>
            <a:r>
              <a:rPr lang="en-GB" sz="2000" b="1" u="sng" dirty="0">
                <a:solidFill>
                  <a:srgbClr val="17A7CE"/>
                </a:solidFill>
              </a:rPr>
              <a:t>Bringen Sie das Team zusammen</a:t>
            </a:r>
          </a:p>
          <a:p>
            <a:endParaRPr lang="en-GB" sz="2000" dirty="0"/>
          </a:p>
          <a:p>
            <a:pPr algn="just"/>
            <a:r>
              <a:rPr lang="en-GB" sz="2000" dirty="0">
                <a:solidFill>
                  <a:srgbClr val="17A7CE"/>
                </a:solidFill>
              </a:rPr>
              <a:t>Von der Pandemie einmal abgesehen, ermöglichen es Rückzugsorte oder gelegentliche Treffen im Büro den Mitarbeitern, sich kennen zu lernen und Namen mit Gesichtern zu versehen. Wenn physische Treffen nicht möglich sind, versuchen Sie es mit Video-Lunches oder Brainstorming-Sitzungen, teilen Sie </a:t>
            </a:r>
            <a:r>
              <a:rPr lang="en-GB" sz="2000" dirty="0" err="1">
                <a:solidFill>
                  <a:srgbClr val="17A7CE"/>
                </a:solidFill>
              </a:rPr>
              <a:t>Mitarbeitende</a:t>
            </a:r>
            <a:r>
              <a:rPr lang="en-GB" sz="2000" dirty="0">
                <a:solidFill>
                  <a:srgbClr val="17A7CE"/>
                </a:solidFill>
              </a:rPr>
              <a:t> für Projekte zusammen oder spielen Sie sogar Online-Spiele. Weisen Sie neuen Teammitgliedern im Außendienst standardmäßig einen "Buddy" zu, damit sie neben dem Management auch jemanden im Unternehmen haben, an den sie sich wenden können.</a:t>
            </a:r>
          </a:p>
        </p:txBody>
      </p:sp>
      <p:sp>
        <p:nvSpPr>
          <p:cNvPr id="8" name="TextBox 7">
            <a:extLst>
              <a:ext uri="{FF2B5EF4-FFF2-40B4-BE49-F238E27FC236}">
                <a16:creationId xmlns:a16="http://schemas.microsoft.com/office/drawing/2014/main" id="{E906C821-744F-4452-A28B-9F1AD26E6066}"/>
              </a:ext>
            </a:extLst>
          </p:cNvPr>
          <p:cNvSpPr txBox="1"/>
          <p:nvPr/>
        </p:nvSpPr>
        <p:spPr>
          <a:xfrm>
            <a:off x="6374139" y="1189741"/>
            <a:ext cx="5817861" cy="4216539"/>
          </a:xfrm>
          <a:prstGeom prst="rect">
            <a:avLst/>
          </a:prstGeom>
          <a:noFill/>
        </p:spPr>
        <p:txBody>
          <a:bodyPr wrap="square" rtlCol="0">
            <a:spAutoFit/>
          </a:bodyPr>
          <a:lstStyle/>
          <a:p>
            <a:r>
              <a:rPr lang="en-GB" sz="2400" b="1" u="sng" dirty="0">
                <a:solidFill>
                  <a:srgbClr val="09446A"/>
                </a:solidFill>
              </a:rPr>
              <a:t>Bezahlen für Coworking Space</a:t>
            </a:r>
          </a:p>
          <a:p>
            <a:endParaRPr lang="en-GB" sz="2400" dirty="0"/>
          </a:p>
          <a:p>
            <a:pPr algn="just"/>
            <a:r>
              <a:rPr lang="en-GB" sz="2000" dirty="0">
                <a:solidFill>
                  <a:srgbClr val="09446A"/>
                </a:solidFill>
              </a:rPr>
              <a:t>Natürlich gibt es während der Pandemie keine Coworking Spaces. Virtuelle Happy Hours könnten jedoch genau das sein, was einsame Teammitglieder brauchen, um sich mit dem Büro verbunden zu fühlen.</a:t>
            </a:r>
          </a:p>
          <a:p>
            <a:pPr algn="just"/>
            <a:endParaRPr lang="en-GB" sz="2000" dirty="0">
              <a:solidFill>
                <a:srgbClr val="09446A"/>
              </a:solidFill>
            </a:endParaRPr>
          </a:p>
          <a:p>
            <a:pPr algn="just"/>
            <a:r>
              <a:rPr lang="en-GB" sz="2000" dirty="0">
                <a:solidFill>
                  <a:srgbClr val="09446A"/>
                </a:solidFill>
              </a:rPr>
              <a:t>Lassen Sie </a:t>
            </a:r>
            <a:r>
              <a:rPr lang="en-GB" sz="2000" dirty="0" err="1">
                <a:solidFill>
                  <a:srgbClr val="09446A"/>
                </a:solidFill>
              </a:rPr>
              <a:t>Telearbeitende</a:t>
            </a:r>
            <a:r>
              <a:rPr lang="en-GB" sz="2000" dirty="0">
                <a:solidFill>
                  <a:srgbClr val="09446A"/>
                </a:solidFill>
              </a:rPr>
              <a:t> wissen, dass Sie wissen, dass auch </a:t>
            </a:r>
            <a:r>
              <a:rPr lang="en-GB" sz="2000" dirty="0" err="1">
                <a:solidFill>
                  <a:srgbClr val="09446A"/>
                </a:solidFill>
              </a:rPr>
              <a:t>engagierte</a:t>
            </a:r>
            <a:r>
              <a:rPr lang="en-GB" sz="2000" dirty="0">
                <a:solidFill>
                  <a:srgbClr val="09446A"/>
                </a:solidFill>
              </a:rPr>
              <a:t> </a:t>
            </a:r>
            <a:r>
              <a:rPr lang="en-GB" sz="2000" dirty="0" err="1">
                <a:solidFill>
                  <a:srgbClr val="09446A"/>
                </a:solidFill>
              </a:rPr>
              <a:t>Heimarbeitende</a:t>
            </a:r>
            <a:r>
              <a:rPr lang="en-GB" sz="2000" dirty="0">
                <a:solidFill>
                  <a:srgbClr val="09446A"/>
                </a:solidFill>
              </a:rPr>
              <a:t> gelegentlich unterwegs sein wollen. Bieten Sie ihnen gegebenenfalls an, für einige Zeit in einem Coworking Space zu bezahlen, damit sie mit anderen Fachleuten in Kontakt treten und Ideen austauschen können.</a:t>
            </a:r>
          </a:p>
        </p:txBody>
      </p:sp>
      <p:sp>
        <p:nvSpPr>
          <p:cNvPr id="9" name="TextBox 8">
            <a:extLst>
              <a:ext uri="{FF2B5EF4-FFF2-40B4-BE49-F238E27FC236}">
                <a16:creationId xmlns:a16="http://schemas.microsoft.com/office/drawing/2014/main" id="{2B1C08D3-F98D-44DA-86F8-940DFF5B16B4}"/>
              </a:ext>
            </a:extLst>
          </p:cNvPr>
          <p:cNvSpPr txBox="1"/>
          <p:nvPr/>
        </p:nvSpPr>
        <p:spPr>
          <a:xfrm>
            <a:off x="2601515" y="9646"/>
            <a:ext cx="8733235" cy="369332"/>
          </a:xfrm>
          <a:prstGeom prst="rect">
            <a:avLst/>
          </a:prstGeom>
          <a:noFill/>
        </p:spPr>
        <p:txBody>
          <a:bodyPr wrap="square" rtlCol="0">
            <a:spAutoFit/>
          </a:bodyPr>
          <a:lstStyle/>
          <a:p>
            <a:r>
              <a:rPr lang="en-GB" dirty="0">
                <a:solidFill>
                  <a:srgbClr val="5E5E5E"/>
                </a:solidFill>
              </a:rPr>
              <a:t>WIE MAN </a:t>
            </a:r>
            <a:r>
              <a:rPr lang="en-GB" b="1" i="1" dirty="0">
                <a:solidFill>
                  <a:srgbClr val="5E5E5E"/>
                </a:solidFill>
              </a:rPr>
              <a:t>FERNARBEITERN ISOLATION </a:t>
            </a:r>
            <a:r>
              <a:rPr lang="en-GB" dirty="0">
                <a:solidFill>
                  <a:srgbClr val="5E5E5E"/>
                </a:solidFill>
              </a:rPr>
              <a:t>UND </a:t>
            </a:r>
            <a:r>
              <a:rPr lang="en-GB" b="1" i="1" dirty="0">
                <a:solidFill>
                  <a:srgbClr val="5E5E5E"/>
                </a:solidFill>
              </a:rPr>
              <a:t>EINSAMKEIT </a:t>
            </a:r>
            <a:r>
              <a:rPr lang="en-GB" dirty="0">
                <a:solidFill>
                  <a:srgbClr val="5E5E5E"/>
                </a:solidFill>
              </a:rPr>
              <a:t>ERSPAREN KANN</a:t>
            </a:r>
          </a:p>
        </p:txBody>
      </p:sp>
      <p:sp>
        <p:nvSpPr>
          <p:cNvPr id="15" name="Oval 14">
            <a:extLst>
              <a:ext uri="{FF2B5EF4-FFF2-40B4-BE49-F238E27FC236}">
                <a16:creationId xmlns:a16="http://schemas.microsoft.com/office/drawing/2014/main" id="{5EB4E430-5E16-41B3-83EC-F637B9A18557}"/>
              </a:ext>
            </a:extLst>
          </p:cNvPr>
          <p:cNvSpPr/>
          <p:nvPr/>
        </p:nvSpPr>
        <p:spPr>
          <a:xfrm>
            <a:off x="8534400" y="450557"/>
            <a:ext cx="797628" cy="667120"/>
          </a:xfrm>
          <a:prstGeom prst="ellipse">
            <a:avLst/>
          </a:prstGeom>
          <a:solidFill>
            <a:srgbClr val="09446A"/>
          </a:solidFill>
          <a:ln>
            <a:solidFill>
              <a:srgbClr val="094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1817EB4F-6393-4092-A2F0-11D2AFDDA7CF}"/>
              </a:ext>
            </a:extLst>
          </p:cNvPr>
          <p:cNvSpPr txBox="1"/>
          <p:nvPr/>
        </p:nvSpPr>
        <p:spPr>
          <a:xfrm>
            <a:off x="8782049" y="549559"/>
            <a:ext cx="652972" cy="461665"/>
          </a:xfrm>
          <a:prstGeom prst="rect">
            <a:avLst/>
          </a:prstGeom>
          <a:noFill/>
        </p:spPr>
        <p:txBody>
          <a:bodyPr wrap="square" rtlCol="0">
            <a:spAutoFit/>
          </a:bodyPr>
          <a:lstStyle/>
          <a:p>
            <a:r>
              <a:rPr lang="en-GB" sz="2400" dirty="0">
                <a:solidFill>
                  <a:schemeClr val="bg1"/>
                </a:solidFill>
              </a:rPr>
              <a:t>4</a:t>
            </a:r>
          </a:p>
        </p:txBody>
      </p:sp>
      <p:sp>
        <p:nvSpPr>
          <p:cNvPr id="21" name="TextBox 20">
            <a:extLst>
              <a:ext uri="{FF2B5EF4-FFF2-40B4-BE49-F238E27FC236}">
                <a16:creationId xmlns:a16="http://schemas.microsoft.com/office/drawing/2014/main" id="{983EA1A3-D870-491F-90E7-13CB9865C357}"/>
              </a:ext>
            </a:extLst>
          </p:cNvPr>
          <p:cNvSpPr txBox="1"/>
          <p:nvPr/>
        </p:nvSpPr>
        <p:spPr>
          <a:xfrm>
            <a:off x="6819900" y="6547693"/>
            <a:ext cx="6096000" cy="276999"/>
          </a:xfrm>
          <a:prstGeom prst="rect">
            <a:avLst/>
          </a:prstGeom>
          <a:noFill/>
        </p:spPr>
        <p:txBody>
          <a:bodyPr wrap="square">
            <a:spAutoFit/>
          </a:bodyPr>
          <a:lstStyle/>
          <a:p>
            <a:r>
              <a:rPr lang="en-GB" sz="1200" dirty="0">
                <a:solidFill>
                  <a:srgbClr val="09446A"/>
                </a:solidFill>
              </a:rPr>
              <a:t>https://www.flexjobs.com/employer-blog/signs-remote-employees-feel-isolated/</a:t>
            </a:r>
          </a:p>
        </p:txBody>
      </p:sp>
      <p:sp>
        <p:nvSpPr>
          <p:cNvPr id="2" name="Oval 1">
            <a:extLst>
              <a:ext uri="{FF2B5EF4-FFF2-40B4-BE49-F238E27FC236}">
                <a16:creationId xmlns:a16="http://schemas.microsoft.com/office/drawing/2014/main" id="{9EDA98CC-19E3-31AA-61BD-9ABA325A1247}"/>
              </a:ext>
            </a:extLst>
          </p:cNvPr>
          <p:cNvSpPr/>
          <p:nvPr/>
        </p:nvSpPr>
        <p:spPr>
          <a:xfrm>
            <a:off x="1735843" y="445652"/>
            <a:ext cx="669900" cy="667120"/>
          </a:xfrm>
          <a:prstGeom prst="ellipse">
            <a:avLst/>
          </a:prstGeom>
          <a:solidFill>
            <a:srgbClr val="17A7CE"/>
          </a:solidFill>
          <a:ln>
            <a:solidFill>
              <a:srgbClr val="17A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F844FA3F-5228-E2BB-A3BA-BEBCEC7FE7E3}"/>
              </a:ext>
            </a:extLst>
          </p:cNvPr>
          <p:cNvSpPr txBox="1"/>
          <p:nvPr/>
        </p:nvSpPr>
        <p:spPr>
          <a:xfrm>
            <a:off x="1885739" y="548379"/>
            <a:ext cx="520004" cy="461665"/>
          </a:xfrm>
          <a:prstGeom prst="rect">
            <a:avLst/>
          </a:prstGeom>
          <a:noFill/>
        </p:spPr>
        <p:txBody>
          <a:bodyPr wrap="square" rtlCol="0">
            <a:spAutoFit/>
          </a:bodyPr>
          <a:lstStyle/>
          <a:p>
            <a:r>
              <a:rPr lang="en-GB" sz="2400" dirty="0">
                <a:solidFill>
                  <a:schemeClr val="bg1"/>
                </a:solidFill>
              </a:rPr>
              <a:t>3</a:t>
            </a:r>
          </a:p>
        </p:txBody>
      </p:sp>
    </p:spTree>
    <p:extLst>
      <p:ext uri="{BB962C8B-B14F-4D97-AF65-F5344CB8AC3E}">
        <p14:creationId xmlns:p14="http://schemas.microsoft.com/office/powerpoint/2010/main" val="23877533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pie chart&#10;&#10;Description automatically generated">
            <a:extLst>
              <a:ext uri="{FF2B5EF4-FFF2-40B4-BE49-F238E27FC236}">
                <a16:creationId xmlns:a16="http://schemas.microsoft.com/office/drawing/2014/main" id="{32BC5A3C-D590-4C29-8B1E-56CCA857C252}"/>
              </a:ext>
            </a:extLst>
          </p:cNvPr>
          <p:cNvPicPr/>
          <p:nvPr/>
        </p:nvPicPr>
        <p:blipFill rotWithShape="1">
          <a:blip r:embed="rId2" cstate="email">
            <a:extLst>
              <a:ext uri="{28A0092B-C50C-407E-A947-70E740481C1C}">
                <a14:useLocalDpi xmlns:a14="http://schemas.microsoft.com/office/drawing/2010/main"/>
              </a:ext>
            </a:extLst>
          </a:blip>
          <a:srcRect t="2966" r="14476" b="26344"/>
          <a:stretch/>
        </p:blipFill>
        <p:spPr>
          <a:xfrm rot="5400000">
            <a:off x="1229906" y="1229907"/>
            <a:ext cx="4398187" cy="6858000"/>
          </a:xfrm>
          <a:prstGeom prst="rect">
            <a:avLst/>
          </a:prstGeom>
        </p:spPr>
      </p:pic>
      <p:pic>
        <p:nvPicPr>
          <p:cNvPr id="2" name="Picture 1">
            <a:extLst>
              <a:ext uri="{FF2B5EF4-FFF2-40B4-BE49-F238E27FC236}">
                <a16:creationId xmlns:a16="http://schemas.microsoft.com/office/drawing/2014/main" id="{7620FF23-3440-4EFB-B5BA-B326E8696E6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387" t="10823" r="9307" b="5574"/>
          <a:stretch/>
        </p:blipFill>
        <p:spPr>
          <a:xfrm>
            <a:off x="1792013" y="1555093"/>
            <a:ext cx="8607973" cy="5246280"/>
          </a:xfrm>
          <a:prstGeom prst="rect">
            <a:avLst/>
          </a:prstGeom>
        </p:spPr>
      </p:pic>
      <p:sp>
        <p:nvSpPr>
          <p:cNvPr id="3" name="TextBox 2">
            <a:extLst>
              <a:ext uri="{FF2B5EF4-FFF2-40B4-BE49-F238E27FC236}">
                <a16:creationId xmlns:a16="http://schemas.microsoft.com/office/drawing/2014/main" id="{96A854E6-CDD2-46D5-ADF7-BBD9D97CED4D}"/>
              </a:ext>
            </a:extLst>
          </p:cNvPr>
          <p:cNvSpPr txBox="1"/>
          <p:nvPr/>
        </p:nvSpPr>
        <p:spPr>
          <a:xfrm>
            <a:off x="2800347" y="276293"/>
            <a:ext cx="6867525" cy="830997"/>
          </a:xfrm>
          <a:prstGeom prst="rect">
            <a:avLst/>
          </a:prstGeom>
          <a:noFill/>
        </p:spPr>
        <p:txBody>
          <a:bodyPr wrap="square" rtlCol="0">
            <a:spAutoFit/>
          </a:bodyPr>
          <a:lstStyle/>
          <a:p>
            <a:pPr algn="ctr"/>
            <a:r>
              <a:rPr lang="en-GB" sz="2400" b="1" dirty="0">
                <a:solidFill>
                  <a:srgbClr val="09446A"/>
                </a:solidFill>
              </a:rPr>
              <a:t>Die folgende Website enthält Ideen für 20 virtuelle Teambuilding-Aktivitäten für Zoom</a:t>
            </a:r>
          </a:p>
        </p:txBody>
      </p:sp>
      <p:sp>
        <p:nvSpPr>
          <p:cNvPr id="4" name="TextBox 3">
            <a:extLst>
              <a:ext uri="{FF2B5EF4-FFF2-40B4-BE49-F238E27FC236}">
                <a16:creationId xmlns:a16="http://schemas.microsoft.com/office/drawing/2014/main" id="{AB4B2643-A3B6-4120-AC24-33371F491C9C}"/>
              </a:ext>
            </a:extLst>
          </p:cNvPr>
          <p:cNvSpPr txBox="1"/>
          <p:nvPr/>
        </p:nvSpPr>
        <p:spPr>
          <a:xfrm>
            <a:off x="2590796" y="1202676"/>
            <a:ext cx="6867525" cy="400110"/>
          </a:xfrm>
          <a:prstGeom prst="rect">
            <a:avLst/>
          </a:prstGeom>
          <a:noFill/>
        </p:spPr>
        <p:txBody>
          <a:bodyPr wrap="square" rtlCol="0">
            <a:spAutoFit/>
          </a:bodyPr>
          <a:lstStyle/>
          <a:p>
            <a:pPr algn="ctr"/>
            <a:r>
              <a:rPr lang="en-GB" sz="2000" dirty="0">
                <a:solidFill>
                  <a:srgbClr val="09446A"/>
                </a:solidFill>
              </a:rPr>
              <a:t>Dies fördert die Moral, den Geist und den Zusammenhalt des Teams!</a:t>
            </a:r>
          </a:p>
        </p:txBody>
      </p:sp>
      <p:pic>
        <p:nvPicPr>
          <p:cNvPr id="8" name="Picture 7">
            <a:hlinkClick r:id="rId4"/>
            <a:extLst>
              <a:ext uri="{FF2B5EF4-FFF2-40B4-BE49-F238E27FC236}">
                <a16:creationId xmlns:a16="http://schemas.microsoft.com/office/drawing/2014/main" id="{49E6B6D7-89B5-479B-96CE-3D5D729A53D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86097" y="2050589"/>
            <a:ext cx="6105524" cy="3795463"/>
          </a:xfrm>
          <a:prstGeom prst="rect">
            <a:avLst/>
          </a:prstGeom>
        </p:spPr>
      </p:pic>
      <p:sp>
        <p:nvSpPr>
          <p:cNvPr id="10" name="Arrow: Pentagon 9">
            <a:extLst>
              <a:ext uri="{FF2B5EF4-FFF2-40B4-BE49-F238E27FC236}">
                <a16:creationId xmlns:a16="http://schemas.microsoft.com/office/drawing/2014/main" id="{AE1586DB-0DA3-4618-84F7-8536A20EA7C6}"/>
              </a:ext>
            </a:extLst>
          </p:cNvPr>
          <p:cNvSpPr/>
          <p:nvPr/>
        </p:nvSpPr>
        <p:spPr>
          <a:xfrm>
            <a:off x="0" y="-19820"/>
            <a:ext cx="3019425" cy="1479527"/>
          </a:xfrm>
          <a:prstGeom prst="homePlate">
            <a:avLst/>
          </a:prstGeom>
          <a:solidFill>
            <a:srgbClr val="09446A"/>
          </a:solidFill>
          <a:ln>
            <a:solidFill>
              <a:srgbClr val="094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A4D5DB14-8E72-462A-A728-FA200318537B}"/>
              </a:ext>
            </a:extLst>
          </p:cNvPr>
          <p:cNvSpPr txBox="1"/>
          <p:nvPr/>
        </p:nvSpPr>
        <p:spPr>
          <a:xfrm>
            <a:off x="-2095501" y="509796"/>
            <a:ext cx="6867525" cy="369332"/>
          </a:xfrm>
          <a:prstGeom prst="rect">
            <a:avLst/>
          </a:prstGeom>
          <a:noFill/>
        </p:spPr>
        <p:txBody>
          <a:bodyPr wrap="square" rtlCol="0">
            <a:spAutoFit/>
          </a:bodyPr>
          <a:lstStyle/>
          <a:p>
            <a:pPr algn="ctr"/>
            <a:r>
              <a:rPr lang="en-GB" b="1" dirty="0">
                <a:solidFill>
                  <a:schemeClr val="bg1"/>
                </a:solidFill>
              </a:rPr>
              <a:t>Zusätzliche Lesezeit....</a:t>
            </a:r>
          </a:p>
        </p:txBody>
      </p:sp>
    </p:spTree>
    <p:extLst>
      <p:ext uri="{BB962C8B-B14F-4D97-AF65-F5344CB8AC3E}">
        <p14:creationId xmlns:p14="http://schemas.microsoft.com/office/powerpoint/2010/main" val="38993562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6397DCE-66BE-4F7F-B9B5-C4E6720F1BA5}"/>
              </a:ext>
            </a:extLst>
          </p:cNvPr>
          <p:cNvSpPr>
            <a:spLocks noGrp="1"/>
          </p:cNvSpPr>
          <p:nvPr>
            <p:ph type="body" sz="quarter" idx="16"/>
          </p:nvPr>
        </p:nvSpPr>
        <p:spPr>
          <a:xfrm>
            <a:off x="704603" y="1709530"/>
            <a:ext cx="6965028" cy="1719470"/>
          </a:xfrm>
        </p:spPr>
        <p:txBody>
          <a:bodyPr>
            <a:noAutofit/>
          </a:bodyPr>
          <a:lstStyle/>
          <a:p>
            <a:r>
              <a:rPr lang="en-US" sz="4400" dirty="0"/>
              <a:t>Die Auswirkungen der digitalen Technologie auf das Selbstwertgefühl</a:t>
            </a:r>
          </a:p>
          <a:p>
            <a:r>
              <a:rPr lang="en-IE" sz="4400" dirty="0"/>
              <a:t>und körperliche Gesundheit</a:t>
            </a:r>
          </a:p>
        </p:txBody>
      </p:sp>
      <p:sp>
        <p:nvSpPr>
          <p:cNvPr id="5" name="Text Placeholder 4">
            <a:extLst>
              <a:ext uri="{FF2B5EF4-FFF2-40B4-BE49-F238E27FC236}">
                <a16:creationId xmlns:a16="http://schemas.microsoft.com/office/drawing/2014/main" id="{F4163F22-C7EA-4F2A-AFAF-B0D165B85997}"/>
              </a:ext>
            </a:extLst>
          </p:cNvPr>
          <p:cNvSpPr>
            <a:spLocks noGrp="1"/>
          </p:cNvSpPr>
          <p:nvPr>
            <p:ph type="body" sz="quarter" idx="17"/>
          </p:nvPr>
        </p:nvSpPr>
        <p:spPr/>
        <p:txBody>
          <a:bodyPr>
            <a:normAutofit fontScale="85000" lnSpcReduction="20000"/>
          </a:bodyPr>
          <a:lstStyle/>
          <a:p>
            <a:r>
              <a:rPr lang="en-US" dirty="0"/>
              <a:t>03</a:t>
            </a:r>
            <a:endParaRPr lang="en-IE" dirty="0"/>
          </a:p>
        </p:txBody>
      </p:sp>
    </p:spTree>
    <p:extLst>
      <p:ext uri="{BB962C8B-B14F-4D97-AF65-F5344CB8AC3E}">
        <p14:creationId xmlns:p14="http://schemas.microsoft.com/office/powerpoint/2010/main" val="29481335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9F26970-9191-4053-B79B-9B8312DBE96D}"/>
              </a:ext>
            </a:extLst>
          </p:cNvPr>
          <p:cNvSpPr>
            <a:spLocks noGrp="1"/>
          </p:cNvSpPr>
          <p:nvPr>
            <p:ph type="body" sz="quarter" idx="18"/>
          </p:nvPr>
        </p:nvSpPr>
        <p:spPr>
          <a:xfrm>
            <a:off x="1000614" y="1672353"/>
            <a:ext cx="5674506" cy="5283618"/>
          </a:xfrm>
        </p:spPr>
        <p:txBody>
          <a:bodyPr>
            <a:normAutofit lnSpcReduction="10000"/>
          </a:bodyPr>
          <a:lstStyle/>
          <a:p>
            <a:pPr marL="228600" indent="0"/>
            <a:r>
              <a:rPr lang="en-US" dirty="0"/>
              <a:t>Im Rahmen dieses Themas werden Sie erfahren, wie digitale Technologien das Selbstwertgefühl beeinflussen können. Sie werden auch lernen, wie Sie Ihren digitalen Fußabdruck bei der Arbeit von Ihren privaten Konten trennen und einige Maßnahmen ergreifen können, um Ihre Privatsphäre und Ihren Schutz online zu gewährleisten.</a:t>
            </a:r>
          </a:p>
          <a:p>
            <a:pPr marL="228600" indent="0"/>
            <a:endParaRPr lang="en-US" dirty="0"/>
          </a:p>
          <a:p>
            <a:pPr marL="228600" indent="0"/>
            <a:r>
              <a:rPr lang="en-US" dirty="0"/>
              <a:t>Während wir in den Modulen gelernt haben, wie sich digitale Technologien auf die psychische Gesundheit auswirken, werden wir auch untersuchen, wie sich digitale Technologien auf die körperliche Gesundheit auswirken können.</a:t>
            </a:r>
          </a:p>
          <a:p>
            <a:pPr marL="228600" indent="0"/>
            <a:endParaRPr lang="en-US" dirty="0">
              <a:solidFill>
                <a:srgbClr val="B5EBFD"/>
              </a:solidFill>
            </a:endParaRPr>
          </a:p>
          <a:p>
            <a:pPr marL="0"/>
            <a:endParaRPr lang="en-IE" dirty="0"/>
          </a:p>
        </p:txBody>
      </p:sp>
      <p:sp>
        <p:nvSpPr>
          <p:cNvPr id="5" name="Text Placeholder 4">
            <a:extLst>
              <a:ext uri="{FF2B5EF4-FFF2-40B4-BE49-F238E27FC236}">
                <a16:creationId xmlns:a16="http://schemas.microsoft.com/office/drawing/2014/main" id="{AD441F98-B3B1-44A2-909D-C18AAD36876D}"/>
              </a:ext>
            </a:extLst>
          </p:cNvPr>
          <p:cNvSpPr>
            <a:spLocks noGrp="1"/>
          </p:cNvSpPr>
          <p:nvPr>
            <p:ph type="body" sz="quarter" idx="16"/>
          </p:nvPr>
        </p:nvSpPr>
        <p:spPr>
          <a:xfrm>
            <a:off x="1379574" y="365760"/>
            <a:ext cx="5295546" cy="898573"/>
          </a:xfrm>
        </p:spPr>
        <p:txBody>
          <a:bodyPr>
            <a:normAutofit fontScale="92500" lnSpcReduction="20000"/>
          </a:bodyPr>
          <a:lstStyle/>
          <a:p>
            <a:r>
              <a:rPr lang="en-US" dirty="0"/>
              <a:t>Was Sie bei diesem Thema erwartet</a:t>
            </a:r>
            <a:endParaRPr lang="en-IE" dirty="0"/>
          </a:p>
        </p:txBody>
      </p:sp>
      <p:pic>
        <p:nvPicPr>
          <p:cNvPr id="4" name="Picture Placeholder 3">
            <a:extLst>
              <a:ext uri="{FF2B5EF4-FFF2-40B4-BE49-F238E27FC236}">
                <a16:creationId xmlns:a16="http://schemas.microsoft.com/office/drawing/2014/main" id="{9637D89D-F5EB-4161-8409-F43BB7C36E5D}"/>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23253" r="23253"/>
          <a:stretch>
            <a:fillRect/>
          </a:stretch>
        </p:blipFill>
        <p:spPr/>
      </p:pic>
    </p:spTree>
    <p:extLst>
      <p:ext uri="{BB962C8B-B14F-4D97-AF65-F5344CB8AC3E}">
        <p14:creationId xmlns:p14="http://schemas.microsoft.com/office/powerpoint/2010/main" val="37409613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02CB9A13-99D2-4DA3-B903-3C929C7348C4}"/>
              </a:ext>
            </a:extLst>
          </p:cNvPr>
          <p:cNvSpPr txBox="1">
            <a:spLocks/>
          </p:cNvSpPr>
          <p:nvPr/>
        </p:nvSpPr>
        <p:spPr>
          <a:xfrm>
            <a:off x="4267875" y="1144274"/>
            <a:ext cx="7633424" cy="554207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EA1D76"/>
              </a:buClr>
              <a:buFont typeface="Arial" charset="0"/>
              <a:buNone/>
              <a:defRPr sz="2400" kern="1200">
                <a:solidFill>
                  <a:srgbClr val="09446A"/>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Das Selbstwertgefühl gibt an, wie Sie sich selbst einschätzen. Wenn Sie ein geringes Selbstwertgefühl haben, bedeutet das, dass Sie weniger von sich halten als von anderen Menschen. Das kann sich darin äußern, wie Sie über Ihr Aussehen, Ihr Aussehen oder Ihre Fähigkeiten denken. (1) Haben Sie Angst, etwas zu verpassen, wenn Sie keine Verbindung zu Ihren sozialen Medien haben?</a:t>
            </a:r>
          </a:p>
          <a:p>
            <a:r>
              <a:rPr lang="en-GB" sz="2000" dirty="0"/>
              <a:t>Sie haben vielleicht das Gefühl, dass alle anderen ihr Leben ohne Sie leben, aber das ist nicht der Fall. Die sozialen Medien sind zwar nicht die einzige Ursache für ein geringes Selbstwertgefühl, können aber dazu beitragen. Ein großer Teil der digitalen Aktivitäten der Menschen findet in den sozialen Medien statt.</a:t>
            </a:r>
          </a:p>
          <a:p>
            <a:r>
              <a:rPr lang="en-GB" sz="2000" dirty="0"/>
              <a:t>Weltweit gibt es über drei Milliarden Nutzer sozialer Medien. Allein Facebook hat über zwei Milliarden Nutzer, und im Durchschnitt haben Social-Media-Nutzer 8,5 Social-Media-Konten (2).</a:t>
            </a:r>
          </a:p>
          <a:p>
            <a:r>
              <a:rPr lang="en-GB" sz="2000" dirty="0"/>
              <a:t>Wie viel Zeit </a:t>
            </a:r>
            <a:r>
              <a:rPr lang="en-GB" sz="2000" dirty="0" err="1"/>
              <a:t>ein</a:t>
            </a:r>
            <a:r>
              <a:rPr lang="en-GB" sz="2000" dirty="0"/>
              <a:t> </a:t>
            </a:r>
            <a:r>
              <a:rPr lang="en-GB" sz="2000" dirty="0" err="1"/>
              <a:t>Arbeitnehmender</a:t>
            </a:r>
            <a:r>
              <a:rPr lang="en-GB" sz="2000" dirty="0"/>
              <a:t> mit sozialen Medien verbringt, scheint den </a:t>
            </a:r>
            <a:r>
              <a:rPr lang="en-GB" sz="2000" dirty="0" err="1"/>
              <a:t>Arbeitgebenden</a:t>
            </a:r>
            <a:r>
              <a:rPr lang="en-GB" sz="2000" dirty="0"/>
              <a:t> </a:t>
            </a:r>
            <a:r>
              <a:rPr lang="en-GB" sz="2000" dirty="0" err="1"/>
              <a:t>nichts</a:t>
            </a:r>
            <a:r>
              <a:rPr lang="en-GB" sz="2000" dirty="0"/>
              <a:t> anzugehen. Untersuchungen zeigen jedoch, dass eine hohe Nutzung sozialer Medien mit einem geringeren Selbstwertgefühl der Nutzer korreliert. (3)</a:t>
            </a:r>
          </a:p>
          <a:p>
            <a:pPr marL="228600" indent="-228600">
              <a:buClr>
                <a:srgbClr val="09446A"/>
              </a:buClr>
              <a:buFont typeface="+mj-lt"/>
              <a:buAutoNum type="arabicPeriod"/>
            </a:pPr>
            <a:r>
              <a:rPr lang="en-GB" sz="1050" dirty="0">
                <a:hlinkClick r:id="rId2">
                  <a:extLst>
                    <a:ext uri="{A12FA001-AC4F-418D-AE19-62706E023703}">
                      <ahyp:hlinkClr xmlns:ahyp="http://schemas.microsoft.com/office/drawing/2018/hyperlinkcolor" val="tx"/>
                    </a:ext>
                  </a:extLst>
                </a:hlinkClick>
              </a:rPr>
              <a:t>https://spunout.ie/mental-health/self-care/social-media-self-esteem </a:t>
            </a:r>
          </a:p>
          <a:p>
            <a:pPr marL="228600" indent="-228600">
              <a:buClr>
                <a:srgbClr val="09446A"/>
              </a:buClr>
              <a:buFont typeface="+mj-lt"/>
              <a:buAutoNum type="arabicPeriod"/>
            </a:pPr>
            <a:r>
              <a:rPr lang="en-GB" sz="1050" dirty="0">
                <a:hlinkClick r:id="rId3">
                  <a:extLst>
                    <a:ext uri="{A12FA001-AC4F-418D-AE19-62706E023703}">
                      <ahyp:hlinkClr xmlns:ahyp="http://schemas.microsoft.com/office/drawing/2018/hyperlinkcolor" val="tx"/>
                    </a:ext>
                  </a:extLst>
                </a:hlinkClick>
              </a:rPr>
              <a:t>Am Scheideweg 2019</a:t>
            </a:r>
            <a:endParaRPr lang="en-GB" sz="1050" dirty="0"/>
          </a:p>
          <a:p>
            <a:pPr marL="228600" indent="-228600">
              <a:buClr>
                <a:srgbClr val="09446A"/>
              </a:buClr>
              <a:buFont typeface="+mj-lt"/>
              <a:buAutoNum type="arabicPeriod"/>
            </a:pPr>
            <a:r>
              <a:rPr lang="en-GB" sz="1050" dirty="0">
                <a:hlinkClick r:id="rId4">
                  <a:extLst>
                    <a:ext uri="{A12FA001-AC4F-418D-AE19-62706E023703}">
                      <ahyp:hlinkClr xmlns:ahyp="http://schemas.microsoft.com/office/drawing/2018/hyperlinkcolor" val="tx"/>
                    </a:ext>
                  </a:extLst>
                </a:hlinkClick>
              </a:rPr>
              <a:t>https://www.acc.edu.au/blog/social-media-low-self-esteem/ </a:t>
            </a:r>
          </a:p>
          <a:p>
            <a:pPr marL="228600" indent="-228600">
              <a:buClr>
                <a:srgbClr val="09446A"/>
              </a:buClr>
              <a:buFont typeface="+mj-lt"/>
              <a:buAutoNum type="arabicPeriod"/>
            </a:pPr>
            <a:endParaRPr lang="en-GB" sz="1050" dirty="0"/>
          </a:p>
          <a:p>
            <a:pPr marL="228600" indent="-228600">
              <a:buClr>
                <a:srgbClr val="09446A"/>
              </a:buClr>
              <a:buFont typeface="+mj-lt"/>
              <a:buAutoNum type="arabicPeriod"/>
            </a:pPr>
            <a:endParaRPr lang="en-GB" sz="1050" dirty="0"/>
          </a:p>
        </p:txBody>
      </p:sp>
      <p:sp>
        <p:nvSpPr>
          <p:cNvPr id="7" name="Text Placeholder 2">
            <a:extLst>
              <a:ext uri="{FF2B5EF4-FFF2-40B4-BE49-F238E27FC236}">
                <a16:creationId xmlns:a16="http://schemas.microsoft.com/office/drawing/2014/main" id="{AB1575BC-5860-4173-B82F-664149C6468A}"/>
              </a:ext>
            </a:extLst>
          </p:cNvPr>
          <p:cNvSpPr txBox="1">
            <a:spLocks/>
          </p:cNvSpPr>
          <p:nvPr/>
        </p:nvSpPr>
        <p:spPr>
          <a:xfrm>
            <a:off x="4416962" y="498540"/>
            <a:ext cx="5158622" cy="857158"/>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17A7C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Selbstwertgefühl</a:t>
            </a:r>
            <a:endParaRPr lang="en-GB" b="1" dirty="0"/>
          </a:p>
        </p:txBody>
      </p:sp>
      <p:sp>
        <p:nvSpPr>
          <p:cNvPr id="9" name="Flowchart: Delay 8">
            <a:extLst>
              <a:ext uri="{FF2B5EF4-FFF2-40B4-BE49-F238E27FC236}">
                <a16:creationId xmlns:a16="http://schemas.microsoft.com/office/drawing/2014/main" id="{1F7B4E8A-0C7A-4D4B-A238-117C9E2152C7}"/>
              </a:ext>
            </a:extLst>
          </p:cNvPr>
          <p:cNvSpPr/>
          <p:nvPr/>
        </p:nvSpPr>
        <p:spPr>
          <a:xfrm flipH="1">
            <a:off x="0" y="1471167"/>
            <a:ext cx="3822240" cy="4888293"/>
          </a:xfrm>
          <a:prstGeom prst="flowChartDelay">
            <a:avLst/>
          </a:prstGeom>
          <a:blipFill>
            <a:blip r:embed="rId5" cstate="email">
              <a:extLst>
                <a:ext uri="{28A0092B-C50C-407E-A947-70E740481C1C}">
                  <a14:useLocalDpi xmlns:a14="http://schemas.microsoft.com/office/drawing/2010/main"/>
                </a:ext>
              </a:extLst>
            </a:blip>
            <a:stretch>
              <a:fillRect l="-32884" t="-447" r="-25348" b="-7811"/>
            </a:stretch>
          </a:blipFill>
          <a:ln>
            <a:solidFill>
              <a:srgbClr val="17A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079619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31C453-985A-1E8B-C467-BB66C9470C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997257"/>
            <a:ext cx="3842657" cy="3848372"/>
          </a:xfrm>
          <a:prstGeom prst="rect">
            <a:avLst/>
          </a:prstGeom>
        </p:spPr>
      </p:pic>
      <p:sp>
        <p:nvSpPr>
          <p:cNvPr id="6" name="Text Placeholder 1">
            <a:extLst>
              <a:ext uri="{FF2B5EF4-FFF2-40B4-BE49-F238E27FC236}">
                <a16:creationId xmlns:a16="http://schemas.microsoft.com/office/drawing/2014/main" id="{02CB9A13-99D2-4DA3-B903-3C929C7348C4}"/>
              </a:ext>
            </a:extLst>
          </p:cNvPr>
          <p:cNvSpPr txBox="1">
            <a:spLocks/>
          </p:cNvSpPr>
          <p:nvPr/>
        </p:nvSpPr>
        <p:spPr>
          <a:xfrm>
            <a:off x="4277206" y="927119"/>
            <a:ext cx="7633424" cy="554207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EA1D76"/>
              </a:buClr>
              <a:buFont typeface="Arial" charset="0"/>
              <a:buNone/>
              <a:defRPr sz="2400" kern="1200">
                <a:solidFill>
                  <a:srgbClr val="09446A"/>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err="1"/>
              <a:t>Wenn</a:t>
            </a:r>
            <a:r>
              <a:rPr lang="en-GB" sz="2200" dirty="0"/>
              <a:t> </a:t>
            </a:r>
            <a:r>
              <a:rPr lang="en-GB" sz="2200" dirty="0" err="1"/>
              <a:t>Mitarbeitende</a:t>
            </a:r>
            <a:r>
              <a:rPr lang="en-GB" sz="2200" dirty="0"/>
              <a:t> ein geringeres Selbstwertgefühl haben, kann sich dies negativ auf ihre psychische Gesundheit (Depressionen, Angstzustände, Stress usw.) auswirken und ihre Arbeitsfähigkeit und die Zusammenarbeit mit Ihrem Team beeinträchtigen.</a:t>
            </a:r>
          </a:p>
          <a:p>
            <a:r>
              <a:rPr lang="en-GB" sz="2200" dirty="0"/>
              <a:t>Darüber hinaus besteht für Teammitglieder, die speziell für die Überwachung und Verwaltung von Social-Media-Konten im Namen von Unternehmen eingestellt werden, das bedauerliche Risiko, dass sie von Zeit zu Zeit gezieltem Missbrauch von </a:t>
            </a:r>
            <a:r>
              <a:rPr lang="en-GB" sz="2200" dirty="0" err="1"/>
              <a:t>Kund:innen</a:t>
            </a:r>
            <a:r>
              <a:rPr lang="en-GB" sz="2200" dirty="0"/>
              <a:t>, </a:t>
            </a:r>
            <a:r>
              <a:rPr lang="en-GB" sz="2200" dirty="0" err="1"/>
              <a:t>Klient:innen</a:t>
            </a:r>
            <a:r>
              <a:rPr lang="en-GB" sz="2200" dirty="0"/>
              <a:t>, Kontakten oder unbeteiligten Dritten ausgesetzt sein können.</a:t>
            </a:r>
          </a:p>
          <a:p>
            <a:r>
              <a:rPr lang="en-GB" sz="2200" dirty="0"/>
              <a:t>Manchmal sind diese Beschimpfungen persönlich, von Wut oder Hass getrieben und beziehen sich gelegentlich direkt auf das Aussehen oder die ethnische Zugehörigkeit </a:t>
            </a:r>
            <a:r>
              <a:rPr lang="en-GB" sz="2200" dirty="0" err="1"/>
              <a:t>eines</a:t>
            </a:r>
            <a:r>
              <a:rPr lang="en-GB" sz="2200" dirty="0"/>
              <a:t> </a:t>
            </a:r>
            <a:r>
              <a:rPr lang="en-GB" sz="2200" dirty="0" err="1"/>
              <a:t>Mitarbeitenden</a:t>
            </a:r>
            <a:r>
              <a:rPr lang="en-GB" sz="2200" dirty="0"/>
              <a:t>. (4) Auch wenn ein Arbeitgeber solche Äußerungen nicht verhindern kann, so ist er doch verpflichtet, Maßnahmen zu ergreifen, um die Beeinträchtigung des Selbstwertgefühls der Beschäftigten zu minimieren.</a:t>
            </a:r>
          </a:p>
          <a:p>
            <a:endParaRPr lang="en-GB" sz="2200" dirty="0"/>
          </a:p>
          <a:p>
            <a:pPr>
              <a:buClr>
                <a:srgbClr val="09446A"/>
              </a:buClr>
            </a:pPr>
            <a:r>
              <a:rPr lang="en-GB" sz="1050" dirty="0"/>
              <a:t>4. </a:t>
            </a:r>
            <a:r>
              <a:rPr lang="en-GB" sz="1050" dirty="0">
                <a:hlinkClick r:id="rId3">
                  <a:extLst>
                    <a:ext uri="{A12FA001-AC4F-418D-AE19-62706E023703}">
                      <ahyp:hlinkClr xmlns:ahyp="http://schemas.microsoft.com/office/drawing/2018/hyperlinkcolor" val="tx"/>
                    </a:ext>
                  </a:extLst>
                </a:hlinkClick>
              </a:rPr>
              <a:t>https://www.</a:t>
            </a:r>
            <a:r>
              <a:rPr lang="en-GB" sz="1050" dirty="0"/>
              <a:t>internationalemploymentlawyer.com/news/social-media-harm-and-employers-duty-care </a:t>
            </a:r>
          </a:p>
        </p:txBody>
      </p:sp>
      <p:sp>
        <p:nvSpPr>
          <p:cNvPr id="7" name="Text Placeholder 2">
            <a:extLst>
              <a:ext uri="{FF2B5EF4-FFF2-40B4-BE49-F238E27FC236}">
                <a16:creationId xmlns:a16="http://schemas.microsoft.com/office/drawing/2014/main" id="{AB1575BC-5860-4173-B82F-664149C6468A}"/>
              </a:ext>
            </a:extLst>
          </p:cNvPr>
          <p:cNvSpPr txBox="1">
            <a:spLocks/>
          </p:cNvSpPr>
          <p:nvPr/>
        </p:nvSpPr>
        <p:spPr>
          <a:xfrm>
            <a:off x="4416962" y="498540"/>
            <a:ext cx="5158622" cy="857158"/>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17A7C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Selbstwertgefühl</a:t>
            </a:r>
            <a:endParaRPr lang="en-GB" b="1" dirty="0"/>
          </a:p>
        </p:txBody>
      </p:sp>
    </p:spTree>
    <p:extLst>
      <p:ext uri="{BB962C8B-B14F-4D97-AF65-F5344CB8AC3E}">
        <p14:creationId xmlns:p14="http://schemas.microsoft.com/office/powerpoint/2010/main" val="2768622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pie chart&#10;&#10;Description automatically generated">
            <a:extLst>
              <a:ext uri="{FF2B5EF4-FFF2-40B4-BE49-F238E27FC236}">
                <a16:creationId xmlns:a16="http://schemas.microsoft.com/office/drawing/2014/main" id="{32BC5A3C-D590-4C29-8B1E-56CCA857C252}"/>
              </a:ext>
            </a:extLst>
          </p:cNvPr>
          <p:cNvPicPr/>
          <p:nvPr/>
        </p:nvPicPr>
        <p:blipFill rotWithShape="1">
          <a:blip r:embed="rId4" cstate="email">
            <a:extLst>
              <a:ext uri="{28A0092B-C50C-407E-A947-70E740481C1C}">
                <a14:useLocalDpi xmlns:a14="http://schemas.microsoft.com/office/drawing/2010/main"/>
              </a:ext>
            </a:extLst>
          </a:blip>
          <a:srcRect t="2966" r="14476" b="26344"/>
          <a:stretch/>
        </p:blipFill>
        <p:spPr>
          <a:xfrm rot="5400000">
            <a:off x="1229906" y="1229907"/>
            <a:ext cx="4398187" cy="6858000"/>
          </a:xfrm>
          <a:prstGeom prst="rect">
            <a:avLst/>
          </a:prstGeom>
        </p:spPr>
      </p:pic>
      <p:sp>
        <p:nvSpPr>
          <p:cNvPr id="3" name="TextBox 2">
            <a:extLst>
              <a:ext uri="{FF2B5EF4-FFF2-40B4-BE49-F238E27FC236}">
                <a16:creationId xmlns:a16="http://schemas.microsoft.com/office/drawing/2014/main" id="{96A854E6-CDD2-46D5-ADF7-BBD9D97CED4D}"/>
              </a:ext>
            </a:extLst>
          </p:cNvPr>
          <p:cNvSpPr txBox="1"/>
          <p:nvPr/>
        </p:nvSpPr>
        <p:spPr>
          <a:xfrm>
            <a:off x="2800347" y="276293"/>
            <a:ext cx="6867525" cy="830997"/>
          </a:xfrm>
          <a:prstGeom prst="rect">
            <a:avLst/>
          </a:prstGeom>
          <a:noFill/>
        </p:spPr>
        <p:txBody>
          <a:bodyPr wrap="square" rtlCol="0">
            <a:spAutoFit/>
          </a:bodyPr>
          <a:lstStyle/>
          <a:p>
            <a:pPr algn="ctr"/>
            <a:r>
              <a:rPr lang="en-GB" sz="2400" b="1" dirty="0">
                <a:solidFill>
                  <a:srgbClr val="09446A"/>
                </a:solidFill>
              </a:rPr>
              <a:t>9 Wege, um zu verhindern, </a:t>
            </a:r>
            <a:r>
              <a:rPr lang="en-GB" sz="2400" b="1" dirty="0" err="1">
                <a:solidFill>
                  <a:srgbClr val="09446A"/>
                </a:solidFill>
              </a:rPr>
              <a:t>dass</a:t>
            </a:r>
            <a:r>
              <a:rPr lang="en-GB" sz="2400" b="1" dirty="0">
                <a:solidFill>
                  <a:srgbClr val="09446A"/>
                </a:solidFill>
              </a:rPr>
              <a:t> </a:t>
            </a:r>
            <a:r>
              <a:rPr lang="en-GB" sz="2400" b="1" dirty="0" err="1">
                <a:solidFill>
                  <a:srgbClr val="09446A"/>
                </a:solidFill>
              </a:rPr>
              <a:t>soziale</a:t>
            </a:r>
            <a:r>
              <a:rPr lang="en-GB" sz="2400" b="1" dirty="0">
                <a:solidFill>
                  <a:srgbClr val="09446A"/>
                </a:solidFill>
              </a:rPr>
              <a:t> Medien Ihr Selbstwertgefühl beeinträchtigen</a:t>
            </a:r>
          </a:p>
        </p:txBody>
      </p:sp>
      <p:pic>
        <p:nvPicPr>
          <p:cNvPr id="5" name="Picture 4" descr="A picture containing text, electronics&#10;&#10;Description automatically generated">
            <a:extLst>
              <a:ext uri="{FF2B5EF4-FFF2-40B4-BE49-F238E27FC236}">
                <a16:creationId xmlns:a16="http://schemas.microsoft.com/office/drawing/2014/main" id="{2B78B3AD-18D1-4730-935E-AD5F0A7A8A9F}"/>
              </a:ext>
            </a:extLst>
          </p:cNvPr>
          <p:cNvPicPr/>
          <p:nvPr/>
        </p:nvPicPr>
        <p:blipFill rotWithShape="1">
          <a:blip r:embed="rId5" cstate="email">
            <a:extLst>
              <a:ext uri="{28A0092B-C50C-407E-A947-70E740481C1C}">
                <a14:useLocalDpi xmlns:a14="http://schemas.microsoft.com/office/drawing/2010/main"/>
              </a:ext>
            </a:extLst>
          </a:blip>
          <a:srcRect l="-3701" t="20375" r="-367" b="23814"/>
          <a:stretch/>
        </p:blipFill>
        <p:spPr>
          <a:xfrm rot="5400000">
            <a:off x="-212878" y="1229907"/>
            <a:ext cx="7084975" cy="6858000"/>
          </a:xfrm>
          <a:prstGeom prst="rect">
            <a:avLst/>
          </a:prstGeom>
        </p:spPr>
      </p:pic>
      <p:sp>
        <p:nvSpPr>
          <p:cNvPr id="4" name="TextBox 3">
            <a:extLst>
              <a:ext uri="{FF2B5EF4-FFF2-40B4-BE49-F238E27FC236}">
                <a16:creationId xmlns:a16="http://schemas.microsoft.com/office/drawing/2014/main" id="{AB4B2643-A3B6-4120-AC24-33371F491C9C}"/>
              </a:ext>
            </a:extLst>
          </p:cNvPr>
          <p:cNvSpPr txBox="1"/>
          <p:nvPr/>
        </p:nvSpPr>
        <p:spPr>
          <a:xfrm>
            <a:off x="2800346" y="1236393"/>
            <a:ext cx="6867525" cy="400110"/>
          </a:xfrm>
          <a:prstGeom prst="rect">
            <a:avLst/>
          </a:prstGeom>
          <a:noFill/>
        </p:spPr>
        <p:txBody>
          <a:bodyPr wrap="square" rtlCol="0">
            <a:spAutoFit/>
          </a:bodyPr>
          <a:lstStyle/>
          <a:p>
            <a:pPr algn="ctr"/>
            <a:r>
              <a:rPr lang="en-GB" sz="2000" dirty="0">
                <a:solidFill>
                  <a:srgbClr val="09446A"/>
                </a:solidFill>
              </a:rPr>
              <a:t>Klicken Sie unten!</a:t>
            </a:r>
          </a:p>
        </p:txBody>
      </p:sp>
      <p:sp>
        <p:nvSpPr>
          <p:cNvPr id="10" name="Arrow: Pentagon 9">
            <a:extLst>
              <a:ext uri="{FF2B5EF4-FFF2-40B4-BE49-F238E27FC236}">
                <a16:creationId xmlns:a16="http://schemas.microsoft.com/office/drawing/2014/main" id="{AE1586DB-0DA3-4618-84F7-8536A20EA7C6}"/>
              </a:ext>
            </a:extLst>
          </p:cNvPr>
          <p:cNvSpPr/>
          <p:nvPr/>
        </p:nvSpPr>
        <p:spPr>
          <a:xfrm>
            <a:off x="0" y="-19820"/>
            <a:ext cx="3019425" cy="1479527"/>
          </a:xfrm>
          <a:prstGeom prst="homePlate">
            <a:avLst/>
          </a:prstGeom>
          <a:solidFill>
            <a:srgbClr val="09446A"/>
          </a:solidFill>
          <a:ln>
            <a:solidFill>
              <a:srgbClr val="094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A4D5DB14-8E72-462A-A728-FA200318537B}"/>
              </a:ext>
            </a:extLst>
          </p:cNvPr>
          <p:cNvSpPr txBox="1"/>
          <p:nvPr/>
        </p:nvSpPr>
        <p:spPr>
          <a:xfrm>
            <a:off x="-2095501" y="509796"/>
            <a:ext cx="6867525" cy="369332"/>
          </a:xfrm>
          <a:prstGeom prst="rect">
            <a:avLst/>
          </a:prstGeom>
          <a:noFill/>
        </p:spPr>
        <p:txBody>
          <a:bodyPr wrap="square" rtlCol="0">
            <a:spAutoFit/>
          </a:bodyPr>
          <a:lstStyle/>
          <a:p>
            <a:pPr algn="ctr"/>
            <a:r>
              <a:rPr lang="en-GB" b="1" dirty="0">
                <a:solidFill>
                  <a:schemeClr val="bg1"/>
                </a:solidFill>
              </a:rPr>
              <a:t>Zusätzliche Lesezeit....</a:t>
            </a:r>
          </a:p>
        </p:txBody>
      </p:sp>
      <p:pic>
        <p:nvPicPr>
          <p:cNvPr id="7" name="9 ways to stop social media from affecting your self esteem - spunout (1)">
            <a:hlinkClick r:id="" action="ppaction://media"/>
            <a:extLst>
              <a:ext uri="{FF2B5EF4-FFF2-40B4-BE49-F238E27FC236}">
                <a16:creationId xmlns:a16="http://schemas.microsoft.com/office/drawing/2014/main" id="{C327ED6B-CC94-4246-8090-91590157B06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19425" y="1955203"/>
            <a:ext cx="6210300" cy="3893147"/>
          </a:xfrm>
          <a:prstGeom prst="rect">
            <a:avLst/>
          </a:prstGeom>
        </p:spPr>
      </p:pic>
      <p:pic>
        <p:nvPicPr>
          <p:cNvPr id="2" name="Picture 1">
            <a:extLst>
              <a:ext uri="{FF2B5EF4-FFF2-40B4-BE49-F238E27FC236}">
                <a16:creationId xmlns:a16="http://schemas.microsoft.com/office/drawing/2014/main" id="{7620FF23-3440-4EFB-B5BA-B326E8696E6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8387" t="10823" r="9307" b="5574"/>
          <a:stretch/>
        </p:blipFill>
        <p:spPr>
          <a:xfrm>
            <a:off x="1792013" y="1555093"/>
            <a:ext cx="8607973" cy="5246280"/>
          </a:xfrm>
          <a:prstGeom prst="rect">
            <a:avLst/>
          </a:prstGeom>
        </p:spPr>
      </p:pic>
    </p:spTree>
    <p:extLst>
      <p:ext uri="{BB962C8B-B14F-4D97-AF65-F5344CB8AC3E}">
        <p14:creationId xmlns:p14="http://schemas.microsoft.com/office/powerpoint/2010/main" val="57483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2FC876C-B95D-40DE-8908-AE8065DD24F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23253" r="23253"/>
          <a:stretch>
            <a:fillRect/>
          </a:stretch>
        </p:blipFill>
        <p:spPr/>
      </p:pic>
      <p:sp>
        <p:nvSpPr>
          <p:cNvPr id="3" name="Text Placeholder 2">
            <a:extLst>
              <a:ext uri="{FF2B5EF4-FFF2-40B4-BE49-F238E27FC236}">
                <a16:creationId xmlns:a16="http://schemas.microsoft.com/office/drawing/2014/main" id="{6E6F2E9F-EC5A-452D-AC13-3A602617D5D8}"/>
              </a:ext>
            </a:extLst>
          </p:cNvPr>
          <p:cNvSpPr>
            <a:spLocks noGrp="1"/>
          </p:cNvSpPr>
          <p:nvPr>
            <p:ph type="body" sz="quarter" idx="18"/>
          </p:nvPr>
        </p:nvSpPr>
        <p:spPr>
          <a:xfrm>
            <a:off x="1272209" y="1859843"/>
            <a:ext cx="5023951" cy="4525954"/>
          </a:xfrm>
        </p:spPr>
        <p:txBody>
          <a:bodyPr>
            <a:normAutofit fontScale="77500" lnSpcReduction="20000"/>
          </a:bodyPr>
          <a:lstStyle/>
          <a:p>
            <a:pPr marL="457200" indent="-457200">
              <a:buFont typeface="Arial" panose="020B0604020202020204" pitchFamily="34" charset="0"/>
              <a:buChar char="•"/>
            </a:pPr>
            <a:r>
              <a:rPr lang="en-GB" sz="2900" dirty="0"/>
              <a:t>Da Millionen von Menschen gezwungen waren, für Arbeit, Unterhaltung und mehr ins Internet zu gehen, ist die Gesamtzahl der Zugriffe auf das Internet vorläufigen Statistiken zufolge um 50 bis 70 % gestiegen. Schätzungen zufolge hat auch das Streaming um mindestens 12 % zugenommen.</a:t>
            </a:r>
          </a:p>
          <a:p>
            <a:pPr marL="457200" indent="-457200">
              <a:buFont typeface="Arial" panose="020B0604020202020204" pitchFamily="34" charset="0"/>
              <a:buChar char="•"/>
            </a:pPr>
            <a:endParaRPr lang="en-GB" sz="2900" dirty="0"/>
          </a:p>
          <a:p>
            <a:pPr marL="457200" indent="-457200">
              <a:buFont typeface="Arial" panose="020B0604020202020204" pitchFamily="34" charset="0"/>
              <a:buChar char="•"/>
            </a:pPr>
            <a:r>
              <a:rPr lang="en-GB" sz="2900" dirty="0"/>
              <a:t>Da wir immer mehr Zeit in der virtuellen Welt verbringen, müssen wir wissen, wie wichtig es ist, sich </a:t>
            </a:r>
            <a:r>
              <a:rPr lang="en-GB" sz="2900" b="1" u="sng" dirty="0"/>
              <a:t>digital </a:t>
            </a:r>
            <a:r>
              <a:rPr lang="en-GB" sz="2900" dirty="0"/>
              <a:t>von seiner besten Seite zu zeigen. </a:t>
            </a:r>
          </a:p>
          <a:p>
            <a:endParaRPr lang="en-GB" dirty="0"/>
          </a:p>
          <a:p>
            <a:endParaRPr lang="en-GB" dirty="0"/>
          </a:p>
        </p:txBody>
      </p:sp>
      <p:sp>
        <p:nvSpPr>
          <p:cNvPr id="4" name="Text Placeholder 3">
            <a:extLst>
              <a:ext uri="{FF2B5EF4-FFF2-40B4-BE49-F238E27FC236}">
                <a16:creationId xmlns:a16="http://schemas.microsoft.com/office/drawing/2014/main" id="{8C97C67C-9A89-4E3A-93C7-AA7044CDEB65}"/>
              </a:ext>
            </a:extLst>
          </p:cNvPr>
          <p:cNvSpPr>
            <a:spLocks noGrp="1"/>
          </p:cNvSpPr>
          <p:nvPr>
            <p:ph type="body" sz="quarter" idx="16"/>
          </p:nvPr>
        </p:nvSpPr>
        <p:spPr>
          <a:xfrm>
            <a:off x="1364830" y="811803"/>
            <a:ext cx="4931330" cy="582221"/>
          </a:xfrm>
        </p:spPr>
        <p:txBody>
          <a:bodyPr>
            <a:normAutofit fontScale="62500" lnSpcReduction="20000"/>
          </a:bodyPr>
          <a:lstStyle/>
          <a:p>
            <a:r>
              <a:rPr lang="en-GB" dirty="0"/>
              <a:t>Die </a:t>
            </a:r>
            <a:r>
              <a:rPr lang="en-GB" b="1" dirty="0"/>
              <a:t>PANDEMIC </a:t>
            </a:r>
            <a:r>
              <a:rPr lang="en-GB" dirty="0"/>
              <a:t>und die digitale Nutzung </a:t>
            </a:r>
          </a:p>
          <a:p>
            <a:endParaRPr lang="en-GB" dirty="0"/>
          </a:p>
        </p:txBody>
      </p:sp>
      <p:sp>
        <p:nvSpPr>
          <p:cNvPr id="2" name="TextBox 1">
            <a:extLst>
              <a:ext uri="{FF2B5EF4-FFF2-40B4-BE49-F238E27FC236}">
                <a16:creationId xmlns:a16="http://schemas.microsoft.com/office/drawing/2014/main" id="{9CA59091-066B-8363-F560-AD012953F246}"/>
              </a:ext>
            </a:extLst>
          </p:cNvPr>
          <p:cNvSpPr txBox="1"/>
          <p:nvPr/>
        </p:nvSpPr>
        <p:spPr>
          <a:xfrm>
            <a:off x="5898250" y="6406634"/>
            <a:ext cx="1351722" cy="369332"/>
          </a:xfrm>
          <a:prstGeom prst="rect">
            <a:avLst/>
          </a:prstGeom>
          <a:noFill/>
        </p:spPr>
        <p:txBody>
          <a:bodyPr wrap="square" rtlCol="0">
            <a:spAutoFit/>
          </a:bodyPr>
          <a:lstStyle/>
          <a:p>
            <a:r>
              <a:rPr lang="en-IE" dirty="0">
                <a:solidFill>
                  <a:schemeClr val="bg1"/>
                </a:solidFill>
                <a:hlinkClick r:id="rId3">
                  <a:extLst>
                    <a:ext uri="{A12FA001-AC4F-418D-AE19-62706E023703}">
                      <ahyp:hlinkClr xmlns:ahyp="http://schemas.microsoft.com/office/drawing/2018/hyperlinkcolor" val="tx"/>
                    </a:ext>
                  </a:extLst>
                </a:hlinkClick>
              </a:rPr>
              <a:t>Quelle</a:t>
            </a:r>
            <a:endParaRPr lang="en-IE" dirty="0">
              <a:solidFill>
                <a:schemeClr val="bg1"/>
              </a:solidFill>
            </a:endParaRPr>
          </a:p>
        </p:txBody>
      </p:sp>
    </p:spTree>
    <p:extLst>
      <p:ext uri="{BB962C8B-B14F-4D97-AF65-F5344CB8AC3E}">
        <p14:creationId xmlns:p14="http://schemas.microsoft.com/office/powerpoint/2010/main" val="24030267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54194CD-0F82-4531-822D-70AEEF89D345}"/>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l="31016" r="31016"/>
          <a:stretch/>
        </p:blipFill>
        <p:spPr/>
      </p:pic>
      <p:sp>
        <p:nvSpPr>
          <p:cNvPr id="3" name="Text Placeholder 2">
            <a:extLst>
              <a:ext uri="{FF2B5EF4-FFF2-40B4-BE49-F238E27FC236}">
                <a16:creationId xmlns:a16="http://schemas.microsoft.com/office/drawing/2014/main" id="{91D8F1ED-DCFD-4D03-BA70-1EFD8521AE5C}"/>
              </a:ext>
            </a:extLst>
          </p:cNvPr>
          <p:cNvSpPr>
            <a:spLocks noGrp="1"/>
          </p:cNvSpPr>
          <p:nvPr>
            <p:ph type="body" sz="quarter" idx="18"/>
          </p:nvPr>
        </p:nvSpPr>
        <p:spPr>
          <a:xfrm>
            <a:off x="504983" y="1392087"/>
            <a:ext cx="7981122" cy="4750904"/>
          </a:xfrm>
        </p:spPr>
        <p:txBody>
          <a:bodyPr>
            <a:normAutofit fontScale="62500" lnSpcReduction="20000"/>
          </a:bodyPr>
          <a:lstStyle/>
          <a:p>
            <a:pPr marL="285750" indent="-285750">
              <a:buFont typeface="Arial" panose="020B0604020202020204" pitchFamily="34" charset="0"/>
              <a:buChar char="•"/>
            </a:pPr>
            <a:r>
              <a:rPr lang="en-GB" sz="2600" dirty="0">
                <a:solidFill>
                  <a:schemeClr val="bg1"/>
                </a:solidFill>
              </a:rPr>
              <a:t>Ein weniger bekanntes Problem im Zusammenhang mit intensiver Bildschirmnutzung ist die Schädigung der körperlichen Gesundheit, z. B. schlechtes Sehvermögen, Muskelschmerzen, Gewichtszunahme durch sitzende Tätigkeit. </a:t>
            </a:r>
          </a:p>
          <a:p>
            <a:pPr marL="285750" indent="-285750">
              <a:buFont typeface="Arial" panose="020B0604020202020204" pitchFamily="34" charset="0"/>
              <a:buChar char="•"/>
            </a:pPr>
            <a:r>
              <a:rPr lang="en-GB" sz="2600" dirty="0">
                <a:solidFill>
                  <a:srgbClr val="09446A"/>
                </a:solidFill>
              </a:rPr>
              <a:t>Es gibt spezifische Risikofaktoren für Sicherheit und Gesundheit am Arbeitsplatz, die mit Telearbeit verbunden sind. Dazu gehören allgemeine Probleme wie Temperatur, Beleuchtung, Lärm, die Möglichkeit, nicht ungestört arbeiten zu können, und die Gefahr von Ausrutschen, Stolpern und Stürzen durch elektrische Leitungen und Kabel. Zu den weiteren beruflichen Risiken gehören auch ergonomische Probleme wie die Ermüdung der Augen bei der Arbeit an Bildschirmgeräten, z. B. aufgrund von Blendung durch den Bildschirm, Vibration der Bilder oder unzureichendem Kontrast zwischen Bildschirm und Umgebung. (1) Andere spezifischere Probleme sind Nackenschmerzen und Sehnenschmerzen in den Handgelenken und Fingern, die zu Verletzungen durch wiederholte Belastung (RSI) führen können, die durch eine ungeeignete Einrichtung des Arbeitsplatzes, einschließlich Tastatur, Schreibtisch und Stuhl, entstehen. </a:t>
            </a:r>
          </a:p>
          <a:p>
            <a:pPr marL="285750" indent="-285750">
              <a:buFont typeface="Arial" panose="020B0604020202020204" pitchFamily="34" charset="0"/>
              <a:buChar char="•"/>
            </a:pPr>
            <a:r>
              <a:rPr lang="en-GB" sz="2600" dirty="0">
                <a:solidFill>
                  <a:srgbClr val="09446A"/>
                </a:solidFill>
              </a:rPr>
              <a:t>Die Büroumgebung wird in der Regel ergonomisch kontrolliert, so dass diese Art von Risiken an Büroarbeitsplätzen minimiert wird. Für Arbeitgeber ist es jedoch schwieriger, Heimarbeitsplätze zu überprüfen und regelmäßig zu kontrollieren, da diese in Bezug auf Tische, Stühle, Bildschirme und Beleuchtung möglicherweise nicht immer geeignet sind. Es kann sein, dass den Arbeitnehmern zu Hause kein geeigneter Raum oder keine geeignete Ausrüstung zur Verfügung steht. So kann beispielsweise die Arbeit am Küchentisch mit einem Küchenstuhl über einen längeren Zeitraum das Risiko von Muskelschäden usw. erhöhen.</a:t>
            </a:r>
          </a:p>
          <a:p>
            <a:pPr marL="171450" indent="-171450">
              <a:buFont typeface="Arial" panose="020B0604020202020204" pitchFamily="34" charset="0"/>
              <a:buChar char="•"/>
            </a:pPr>
            <a:endParaRPr lang="en-GB" sz="1200" dirty="0">
              <a:solidFill>
                <a:srgbClr val="09446A"/>
              </a:solidFill>
            </a:endParaRPr>
          </a:p>
          <a:p>
            <a:pPr marL="0" indent="0"/>
            <a:r>
              <a:rPr lang="en-GB" sz="1000" dirty="0">
                <a:solidFill>
                  <a:srgbClr val="09446A"/>
                </a:solidFill>
              </a:rPr>
              <a:t>Europäische Agentur für Sicherheit und Gesundheitsschutz am Arbeitsplatz "Telearbeit während der COVID-19-Pandemie: Risiken und Präventionsstrategien", Literaturübersicht, 2021</a:t>
            </a:r>
          </a:p>
          <a:p>
            <a:pPr marL="0" indent="0"/>
            <a:r>
              <a:rPr lang="en-GB" sz="1000" dirty="0">
                <a:solidFill>
                  <a:srgbClr val="09446A"/>
                </a:solidFill>
              </a:rPr>
              <a:t>(2) Harvard School of Public Health (2016). Smartphone- und Tablet-Nutzung mit Fettleibigkeit bei Teenagern verbunden; https://bit.ly/2Bh4ko7 </a:t>
            </a:r>
          </a:p>
        </p:txBody>
      </p:sp>
      <p:sp>
        <p:nvSpPr>
          <p:cNvPr id="4" name="Text Placeholder 3">
            <a:extLst>
              <a:ext uri="{FF2B5EF4-FFF2-40B4-BE49-F238E27FC236}">
                <a16:creationId xmlns:a16="http://schemas.microsoft.com/office/drawing/2014/main" id="{EFFE4974-D570-449D-8988-5372DAE8EAAC}"/>
              </a:ext>
            </a:extLst>
          </p:cNvPr>
          <p:cNvSpPr>
            <a:spLocks noGrp="1"/>
          </p:cNvSpPr>
          <p:nvPr>
            <p:ph type="body" sz="quarter" idx="16"/>
          </p:nvPr>
        </p:nvSpPr>
        <p:spPr>
          <a:xfrm>
            <a:off x="734714" y="642972"/>
            <a:ext cx="7017808" cy="582221"/>
          </a:xfrm>
        </p:spPr>
        <p:txBody>
          <a:bodyPr>
            <a:normAutofit fontScale="92500"/>
          </a:bodyPr>
          <a:lstStyle/>
          <a:p>
            <a:r>
              <a:rPr lang="en-GB" sz="2800" dirty="0"/>
              <a:t>Digitale Technologie und körperliche Gesundheit</a:t>
            </a:r>
          </a:p>
        </p:txBody>
      </p:sp>
    </p:spTree>
    <p:extLst>
      <p:ext uri="{BB962C8B-B14F-4D97-AF65-F5344CB8AC3E}">
        <p14:creationId xmlns:p14="http://schemas.microsoft.com/office/powerpoint/2010/main" val="14405783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D04DAA-0848-469B-860C-D93048977D56}"/>
              </a:ext>
            </a:extLst>
          </p:cNvPr>
          <p:cNvSpPr>
            <a:spLocks noGrp="1"/>
          </p:cNvSpPr>
          <p:nvPr>
            <p:ph type="body" sz="quarter" idx="20"/>
          </p:nvPr>
        </p:nvSpPr>
        <p:spPr>
          <a:xfrm>
            <a:off x="5956263" y="1770980"/>
            <a:ext cx="5838573" cy="3722513"/>
          </a:xfrm>
        </p:spPr>
        <p:txBody>
          <a:bodyPr/>
          <a:lstStyle/>
          <a:p>
            <a:r>
              <a:rPr lang="en-GB" sz="1600" dirty="0" err="1"/>
              <a:t>Einige</a:t>
            </a:r>
            <a:r>
              <a:rPr lang="en-GB" sz="1600" dirty="0"/>
              <a:t> </a:t>
            </a:r>
            <a:r>
              <a:rPr lang="en-GB" sz="1600" dirty="0" err="1"/>
              <a:t>Forsche:innen</a:t>
            </a:r>
            <a:r>
              <a:rPr lang="en-GB" sz="1600" dirty="0"/>
              <a:t> gehen davon aus, dass das Computer-Sehsyndrom das größte berufsbedingte Gesundheitsrisiko des 21. Jahrhunderts ist (1). Die ständige Beschäftigung mit digitalen Geräten kann für unsere Augen schädlich sein. Die Überanstrengung der Augen durch digitale Geräte, auch Computer Vision Syndrom (CVS) genannt, ist eines der am häufigsten genannten Symptome von zu viel Bildschirmarbeit. Einer Studie zufolge sind beispielsweise über 60 % der Amerikaner davon betroffen. (2) Zu den Symptomen der digitalen Augenbelastung gehören trockene Augen, Rötungen um die Augen, Kopfschmerzen, verschwommenes Sehen sowie Nacken- und Schulterschmerzen. Forschungen haben ergeben, dass Menschen vor einem Bildschirm weniger blinzeln, was das Problem verschlimmert und zu trockenen Augen und Unwohlsein führt (3</a:t>
            </a:r>
            <a:r>
              <a:rPr lang="en-GB" sz="1200" dirty="0"/>
              <a:t>). </a:t>
            </a:r>
          </a:p>
          <a:p>
            <a:endParaRPr lang="en-GB" sz="1200" dirty="0"/>
          </a:p>
          <a:p>
            <a:pPr marL="228600" indent="-228600">
              <a:buClr>
                <a:srgbClr val="09446A"/>
              </a:buClr>
              <a:buFont typeface="+mj-lt"/>
              <a:buAutoNum type="arabicPeriod"/>
            </a:pPr>
            <a:r>
              <a:rPr lang="en-GB" sz="900" dirty="0"/>
              <a:t>The Guardian (2016) What is computer vision syndrome - and how can I prevent it?; </a:t>
            </a:r>
            <a:r>
              <a:rPr lang="en-GB" sz="900" dirty="0">
                <a:hlinkClick r:id="rId2"/>
              </a:rPr>
              <a:t>https://bit.ly/1Oa8GjR</a:t>
            </a:r>
            <a:endParaRPr lang="en-GB" sz="900" dirty="0"/>
          </a:p>
          <a:p>
            <a:pPr marL="228600" indent="-228600">
              <a:buClr>
                <a:srgbClr val="09446A"/>
              </a:buClr>
              <a:buFont typeface="+mj-lt"/>
              <a:buAutoNum type="arabicPeriod"/>
            </a:pPr>
            <a:r>
              <a:rPr lang="en-GB" sz="900" dirty="0">
                <a:hlinkClick r:id="rId3"/>
              </a:rPr>
              <a:t>https://www.kaspersky.com/resource-center/preemptive-safety/impacts-of-technology-on-health </a:t>
            </a:r>
          </a:p>
          <a:p>
            <a:pPr marL="228600" indent="-228600">
              <a:buClr>
                <a:srgbClr val="09446A"/>
              </a:buClr>
              <a:buFont typeface="+mj-lt"/>
              <a:buAutoNum type="arabicPeriod"/>
            </a:pPr>
            <a:r>
              <a:rPr lang="en-GB" sz="900" dirty="0"/>
              <a:t>University of Iowa Hospitals &amp; Clinics (2015). </a:t>
            </a:r>
            <a:r>
              <a:rPr lang="en-GB" sz="900" dirty="0">
                <a:hlinkClick r:id="rId4"/>
              </a:rPr>
              <a:t>https://bit.</a:t>
            </a:r>
            <a:r>
              <a:rPr lang="en-GB" sz="900" dirty="0"/>
              <a:t>ly/2IlPlz6 </a:t>
            </a:r>
          </a:p>
          <a:p>
            <a:endParaRPr lang="en-GB" sz="1200" dirty="0"/>
          </a:p>
        </p:txBody>
      </p:sp>
      <p:sp>
        <p:nvSpPr>
          <p:cNvPr id="3" name="Text Placeholder 2">
            <a:extLst>
              <a:ext uri="{FF2B5EF4-FFF2-40B4-BE49-F238E27FC236}">
                <a16:creationId xmlns:a16="http://schemas.microsoft.com/office/drawing/2014/main" id="{E193AD33-174D-4AD5-9A2A-5CE7F8EE2B20}"/>
              </a:ext>
            </a:extLst>
          </p:cNvPr>
          <p:cNvSpPr>
            <a:spLocks noGrp="1"/>
          </p:cNvSpPr>
          <p:nvPr>
            <p:ph type="body" sz="quarter" idx="22"/>
          </p:nvPr>
        </p:nvSpPr>
        <p:spPr/>
        <p:txBody>
          <a:bodyPr/>
          <a:lstStyle/>
          <a:p>
            <a:r>
              <a:rPr lang="en-GB" dirty="0"/>
              <a:t>Digitale Augenbelastung</a:t>
            </a:r>
          </a:p>
        </p:txBody>
      </p:sp>
      <p:sp>
        <p:nvSpPr>
          <p:cNvPr id="4" name="Text Placeholder 3">
            <a:extLst>
              <a:ext uri="{FF2B5EF4-FFF2-40B4-BE49-F238E27FC236}">
                <a16:creationId xmlns:a16="http://schemas.microsoft.com/office/drawing/2014/main" id="{E2C896E6-5BE0-4784-99CD-2F4761DD8D4E}"/>
              </a:ext>
            </a:extLst>
          </p:cNvPr>
          <p:cNvSpPr>
            <a:spLocks noGrp="1"/>
          </p:cNvSpPr>
          <p:nvPr>
            <p:ph type="body" sz="quarter" idx="23"/>
          </p:nvPr>
        </p:nvSpPr>
        <p:spPr/>
        <p:txBody>
          <a:bodyPr/>
          <a:lstStyle/>
          <a:p>
            <a:r>
              <a:rPr lang="en-GB" dirty="0"/>
              <a:t>Körperliche Gesundheit </a:t>
            </a:r>
          </a:p>
        </p:txBody>
      </p:sp>
      <p:sp>
        <p:nvSpPr>
          <p:cNvPr id="5" name="Flowchart: Delay 4">
            <a:extLst>
              <a:ext uri="{FF2B5EF4-FFF2-40B4-BE49-F238E27FC236}">
                <a16:creationId xmlns:a16="http://schemas.microsoft.com/office/drawing/2014/main" id="{7E0C3116-CCE6-4E5C-8020-531F41611C82}"/>
              </a:ext>
            </a:extLst>
          </p:cNvPr>
          <p:cNvSpPr/>
          <p:nvPr/>
        </p:nvSpPr>
        <p:spPr>
          <a:xfrm flipH="1">
            <a:off x="1103474" y="1565252"/>
            <a:ext cx="4234415" cy="4888293"/>
          </a:xfrm>
          <a:prstGeom prst="flowChartDelay">
            <a:avLst/>
          </a:prstGeom>
          <a:blipFill>
            <a:blip r:embed="rId5" cstate="email">
              <a:extLst>
                <a:ext uri="{28A0092B-C50C-407E-A947-70E740481C1C}">
                  <a14:useLocalDpi xmlns:a14="http://schemas.microsoft.com/office/drawing/2010/main"/>
                </a:ext>
              </a:extLst>
            </a:blip>
            <a:stretch>
              <a:fillRect l="-32884" t="-447" r="-25348" b="-7811"/>
            </a:stretch>
          </a:blipFill>
          <a:ln>
            <a:solidFill>
              <a:srgbClr val="17A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4">
            <a:extLst>
              <a:ext uri="{FF2B5EF4-FFF2-40B4-BE49-F238E27FC236}">
                <a16:creationId xmlns:a16="http://schemas.microsoft.com/office/drawing/2014/main" id="{52CCEDB1-7410-4776-85E0-F498411F523C}"/>
              </a:ext>
            </a:extLst>
          </p:cNvPr>
          <p:cNvSpPr txBox="1">
            <a:spLocks/>
          </p:cNvSpPr>
          <p:nvPr/>
        </p:nvSpPr>
        <p:spPr>
          <a:xfrm>
            <a:off x="5069865" y="810958"/>
            <a:ext cx="1154422" cy="8571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1"/>
                </a:solidFill>
              </a:rPr>
              <a:t>01</a:t>
            </a:r>
          </a:p>
          <a:p>
            <a:endParaRPr lang="en-GB" dirty="0"/>
          </a:p>
        </p:txBody>
      </p:sp>
    </p:spTree>
    <p:extLst>
      <p:ext uri="{BB962C8B-B14F-4D97-AF65-F5344CB8AC3E}">
        <p14:creationId xmlns:p14="http://schemas.microsoft.com/office/powerpoint/2010/main" val="19521565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1FEFA0-7340-4A46-8CB5-22CF8DFFD7BF}"/>
              </a:ext>
            </a:extLst>
          </p:cNvPr>
          <p:cNvSpPr>
            <a:spLocks noGrp="1"/>
          </p:cNvSpPr>
          <p:nvPr>
            <p:ph type="body" sz="quarter" idx="18"/>
          </p:nvPr>
        </p:nvSpPr>
        <p:spPr>
          <a:xfrm>
            <a:off x="734714" y="1495147"/>
            <a:ext cx="10808102" cy="4248427"/>
          </a:xfrm>
        </p:spPr>
        <p:txBody>
          <a:bodyPr>
            <a:normAutofit fontScale="70000" lnSpcReduction="20000"/>
          </a:bodyPr>
          <a:lstStyle/>
          <a:p>
            <a:r>
              <a:rPr lang="de-DE" dirty="0"/>
              <a:t>Probieren Sie die folgende Checkliste aus, um die Augenbelastung durch digitale Geräte zu reduzieren:</a:t>
            </a:r>
          </a:p>
          <a:p>
            <a:pPr marL="457200" indent="-457200">
              <a:buFont typeface="+mj-lt"/>
              <a:buAutoNum type="arabicPeriod"/>
            </a:pPr>
            <a:r>
              <a:rPr lang="de-DE" dirty="0"/>
              <a:t>Praktizieren Sie die 20-20-20-Regel für eine gesunde Nutzung digitaler Geräte - d.h. machen Sie alle 20 Minuten eine 20-sekündige Pause vom Bildschirm und schauen Sie auf etwas, das 20 Fuß entfernt ist. Sie könnten einen </a:t>
            </a:r>
            <a:r>
              <a:rPr lang="de-DE" dirty="0" err="1"/>
              <a:t>Timer</a:t>
            </a:r>
            <a:r>
              <a:rPr lang="de-DE" dirty="0"/>
              <a:t> einstellen, der Sie alle 20 Minuten daran erinnert.</a:t>
            </a:r>
          </a:p>
          <a:p>
            <a:pPr marL="457200" indent="-457200">
              <a:buFont typeface="+mj-lt"/>
              <a:buAutoNum type="arabicPeriod"/>
            </a:pPr>
            <a:r>
              <a:rPr lang="de-DE" dirty="0"/>
              <a:t>Reduzieren Sie die Deckenbeleuchtung, um die Spiegelung des Bildschirms zu minimieren.</a:t>
            </a:r>
          </a:p>
          <a:p>
            <a:pPr marL="457200" indent="-457200">
              <a:buFont typeface="+mj-lt"/>
              <a:buAutoNum type="arabicPeriod"/>
            </a:pPr>
            <a:r>
              <a:rPr lang="de-DE" dirty="0"/>
              <a:t>Vergrößern Sie den Text auf Ihren Geräten, damit Sie bequem lesen können.</a:t>
            </a:r>
          </a:p>
          <a:p>
            <a:pPr marL="457200" indent="-457200">
              <a:buFont typeface="+mj-lt"/>
              <a:buAutoNum type="arabicPeriod"/>
            </a:pPr>
            <a:r>
              <a:rPr lang="de-DE" dirty="0"/>
              <a:t>Stellen Sie sicher, dass Sie blinzeln - wenn wir auf digitale Geräte starren, können wir weniger häufig blinzeln, was zu trockenen Augen führt. Wenn trockene Augen Sie stören, können Augentropfen helfen.</a:t>
            </a:r>
          </a:p>
          <a:p>
            <a:pPr marL="457200" indent="-457200">
              <a:buFont typeface="+mj-lt"/>
              <a:buAutoNum type="arabicPeriod"/>
            </a:pPr>
            <a:r>
              <a:rPr lang="de-DE" dirty="0"/>
              <a:t>Gehen Sie regelmäßig zur Augenuntersuchung. Schlechtes Sehvermögen trägt zu einer Überanstrengung der Augen bei. Regelmäßige Untersuchungen tragen dazu bei, dass Sie rechtzeitig ein Rezept erhalten, wenn Sie es brauchen.</a:t>
            </a:r>
          </a:p>
          <a:p>
            <a:endParaRPr lang="de-DE" dirty="0"/>
          </a:p>
          <a:p>
            <a:r>
              <a:rPr lang="de-DE" dirty="0"/>
              <a:t>Haben Sie noch weitere Vorschläge, wie Sie Ihr Sehvermögen schonen können?</a:t>
            </a:r>
          </a:p>
          <a:p>
            <a:pPr marL="0"/>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a:t>
            </a:r>
          </a:p>
          <a:p>
            <a:endParaRPr lang="en-US" dirty="0"/>
          </a:p>
        </p:txBody>
      </p:sp>
      <p:sp>
        <p:nvSpPr>
          <p:cNvPr id="2" name="Text Placeholder 1">
            <a:extLst>
              <a:ext uri="{FF2B5EF4-FFF2-40B4-BE49-F238E27FC236}">
                <a16:creationId xmlns:a16="http://schemas.microsoft.com/office/drawing/2014/main" id="{98F742C6-3C64-2549-A79E-AFF35FCF1C37}"/>
              </a:ext>
            </a:extLst>
          </p:cNvPr>
          <p:cNvSpPr>
            <a:spLocks noGrp="1"/>
          </p:cNvSpPr>
          <p:nvPr>
            <p:ph type="body" sz="quarter" idx="16"/>
          </p:nvPr>
        </p:nvSpPr>
        <p:spPr>
          <a:xfrm>
            <a:off x="734714" y="491037"/>
            <a:ext cx="10808102" cy="782415"/>
          </a:xfrm>
        </p:spPr>
        <p:txBody>
          <a:bodyPr>
            <a:normAutofit/>
          </a:bodyPr>
          <a:lstStyle/>
          <a:p>
            <a:r>
              <a:rPr lang="en-US" sz="3200" b="1" dirty="0"/>
              <a:t>AKTIVITÄT</a:t>
            </a:r>
          </a:p>
        </p:txBody>
      </p:sp>
    </p:spTree>
    <p:extLst>
      <p:ext uri="{BB962C8B-B14F-4D97-AF65-F5344CB8AC3E}">
        <p14:creationId xmlns:p14="http://schemas.microsoft.com/office/powerpoint/2010/main" val="5023050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C8BF6-D8B9-49CA-AF39-2671E4C36E85}"/>
              </a:ext>
            </a:extLst>
          </p:cNvPr>
          <p:cNvSpPr>
            <a:spLocks noGrp="1"/>
          </p:cNvSpPr>
          <p:nvPr>
            <p:ph type="body" sz="quarter" idx="18"/>
          </p:nvPr>
        </p:nvSpPr>
        <p:spPr>
          <a:xfrm>
            <a:off x="734713" y="1672688"/>
            <a:ext cx="7146059" cy="3512624"/>
          </a:xfrm>
        </p:spPr>
        <p:txBody>
          <a:bodyPr>
            <a:normAutofit fontScale="70000" lnSpcReduction="20000"/>
          </a:bodyPr>
          <a:lstStyle/>
          <a:p>
            <a:pPr marL="342900" indent="-342900">
              <a:buFont typeface="Arial" panose="020B0604020202020204" pitchFamily="34" charset="0"/>
              <a:buChar char="•"/>
            </a:pPr>
            <a:r>
              <a:rPr lang="de-DE" dirty="0"/>
              <a:t>Jede Organisation sollte ihre Mitarbeitenden und die Gefahren, denen sie bei der Arbeit ausgesetzt sein könnten, regelmäßig überprüfen.</a:t>
            </a:r>
          </a:p>
          <a:p>
            <a:pPr marL="342900" indent="-342900">
              <a:buFont typeface="Arial" panose="020B0604020202020204" pitchFamily="34" charset="0"/>
              <a:buChar char="•"/>
            </a:pPr>
            <a:r>
              <a:rPr lang="de-DE" dirty="0"/>
              <a:t> Es sollte eine Risikobewertung durchgeführt werden, um zu prüfen, wie derartige Schäden minimiert, reduziert oder ganz vermieden werden können. </a:t>
            </a:r>
          </a:p>
          <a:p>
            <a:pPr marL="342900" indent="-342900">
              <a:buFont typeface="Arial" panose="020B0604020202020204" pitchFamily="34" charset="0"/>
              <a:buChar char="•"/>
            </a:pPr>
            <a:r>
              <a:rPr lang="de-DE" dirty="0"/>
              <a:t>Möglicherweise gibt es Filter, Möglichkeiten, schlechtes Verhalten bei Anbietern sozialer Medien zu melden, und in extremen Fällen kann es angemessen sein, die Polizei oder die Aufsichtsbehörden einzuschalten.</a:t>
            </a:r>
          </a:p>
          <a:p>
            <a:pPr marL="342900" indent="-342900">
              <a:buFont typeface="Arial" panose="020B0604020202020204" pitchFamily="34" charset="0"/>
              <a:buChar char="•"/>
            </a:pPr>
            <a:r>
              <a:rPr lang="de-DE" dirty="0"/>
              <a:t>Ermutigen Sie Ihre Mitarbeitenden, weniger Zeit mit sozialen Medien zu verbringen</a:t>
            </a:r>
          </a:p>
          <a:p>
            <a:pPr marL="342900" indent="-342900">
              <a:buFont typeface="Arial" panose="020B0604020202020204" pitchFamily="34" charset="0"/>
              <a:buChar char="•"/>
            </a:pPr>
            <a:r>
              <a:rPr lang="de-DE" dirty="0"/>
              <a:t>Belohnen Sie Ihre Angestellten oder stellen Sie sie vor Herausforderungen, um die Nutzung sozialer Medien am Bildschirm zu reduzieren.</a:t>
            </a:r>
          </a:p>
          <a:p>
            <a:pPr marL="342900" indent="-342900">
              <a:buFont typeface="Arial" panose="020B0604020202020204" pitchFamily="34" charset="0"/>
              <a:buChar char="•"/>
            </a:pPr>
            <a:r>
              <a:rPr lang="de-DE" dirty="0"/>
              <a:t>Wecken Sie das Bewusstsein für die negativen Auswirkungen, die soziale Medien auf die psychische Gesundheit haben können</a:t>
            </a:r>
          </a:p>
        </p:txBody>
      </p:sp>
      <p:sp>
        <p:nvSpPr>
          <p:cNvPr id="7" name="Text Placeholder 2">
            <a:extLst>
              <a:ext uri="{FF2B5EF4-FFF2-40B4-BE49-F238E27FC236}">
                <a16:creationId xmlns:a16="http://schemas.microsoft.com/office/drawing/2014/main" id="{C1421E62-9799-4B61-90C4-F7F4079FCF59}"/>
              </a:ext>
            </a:extLst>
          </p:cNvPr>
          <p:cNvSpPr txBox="1">
            <a:spLocks/>
          </p:cNvSpPr>
          <p:nvPr/>
        </p:nvSpPr>
        <p:spPr>
          <a:xfrm>
            <a:off x="693478" y="494103"/>
            <a:ext cx="7491511" cy="582221"/>
          </a:xfrm>
          <a:prstGeom prst="rect">
            <a:avLst/>
          </a:prstGeom>
        </p:spPr>
        <p:txBody>
          <a:bodyPr vert="horz" lIns="91440" tIns="45720" rIns="91440" bIns="45720" rtlCol="0">
            <a:normAutofit fontScale="4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4500" b="1" dirty="0"/>
              <a:t>Was können Sie also als </a:t>
            </a:r>
            <a:r>
              <a:rPr lang="de-DE" sz="4500" b="1" dirty="0" err="1"/>
              <a:t>Manager:in</a:t>
            </a:r>
            <a:r>
              <a:rPr lang="de-DE" sz="4500" b="1" dirty="0"/>
              <a:t> oder Arbeitgebender tun?</a:t>
            </a:r>
          </a:p>
        </p:txBody>
      </p:sp>
      <p:pic>
        <p:nvPicPr>
          <p:cNvPr id="8" name="Picture 7" descr="iPhone6_mockup_front_white.png">
            <a:extLst>
              <a:ext uri="{FF2B5EF4-FFF2-40B4-BE49-F238E27FC236}">
                <a16:creationId xmlns:a16="http://schemas.microsoft.com/office/drawing/2014/main" id="{392BE60B-C8C3-4DF3-95A5-AFA5203C4D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00015" y="203337"/>
            <a:ext cx="3742800" cy="5854425"/>
          </a:xfrm>
          <a:prstGeom prst="rect">
            <a:avLst/>
          </a:prstGeom>
        </p:spPr>
      </p:pic>
      <p:sp>
        <p:nvSpPr>
          <p:cNvPr id="5" name="Text Placeholder 4">
            <a:extLst>
              <a:ext uri="{FF2B5EF4-FFF2-40B4-BE49-F238E27FC236}">
                <a16:creationId xmlns:a16="http://schemas.microsoft.com/office/drawing/2014/main" id="{F38D50F7-4990-4901-BF31-008D6ADC6D5E}"/>
              </a:ext>
            </a:extLst>
          </p:cNvPr>
          <p:cNvSpPr>
            <a:spLocks noGrp="1"/>
          </p:cNvSpPr>
          <p:nvPr>
            <p:ph type="body" sz="quarter" idx="16"/>
          </p:nvPr>
        </p:nvSpPr>
        <p:spPr>
          <a:xfrm>
            <a:off x="734714" y="642972"/>
            <a:ext cx="6713836" cy="582221"/>
          </a:xfrm>
        </p:spPr>
        <p:txBody>
          <a:bodyPr>
            <a:normAutofit lnSpcReduction="10000"/>
          </a:bodyPr>
          <a:lstStyle/>
          <a:p>
            <a:endParaRPr lang="en-GB" dirty="0"/>
          </a:p>
          <a:p>
            <a:endParaRPr lang="en-GB" dirty="0"/>
          </a:p>
          <a:p>
            <a:endParaRPr lang="en-GB" dirty="0"/>
          </a:p>
          <a:p>
            <a:endParaRPr lang="en-GB" dirty="0"/>
          </a:p>
          <a:p>
            <a:endParaRPr lang="en-GB" dirty="0"/>
          </a:p>
        </p:txBody>
      </p:sp>
      <p:pic>
        <p:nvPicPr>
          <p:cNvPr id="12" name="Picture 11">
            <a:extLst>
              <a:ext uri="{FF2B5EF4-FFF2-40B4-BE49-F238E27FC236}">
                <a16:creationId xmlns:a16="http://schemas.microsoft.com/office/drawing/2014/main" id="{FFA5A8C5-2FDE-439E-9B29-F0CB51ADC57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5996" r="14537"/>
          <a:stretch/>
        </p:blipFill>
        <p:spPr>
          <a:xfrm>
            <a:off x="8489207" y="1076324"/>
            <a:ext cx="2340718" cy="4038601"/>
          </a:xfrm>
          <a:prstGeom prst="rect">
            <a:avLst/>
          </a:prstGeom>
        </p:spPr>
      </p:pic>
    </p:spTree>
    <p:extLst>
      <p:ext uri="{BB962C8B-B14F-4D97-AF65-F5344CB8AC3E}">
        <p14:creationId xmlns:p14="http://schemas.microsoft.com/office/powerpoint/2010/main" val="5207405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D04DAA-0848-469B-860C-D93048977D56}"/>
              </a:ext>
            </a:extLst>
          </p:cNvPr>
          <p:cNvSpPr>
            <a:spLocks noGrp="1"/>
          </p:cNvSpPr>
          <p:nvPr>
            <p:ph type="body" sz="quarter" idx="20"/>
          </p:nvPr>
        </p:nvSpPr>
        <p:spPr>
          <a:xfrm>
            <a:off x="5679732" y="1724799"/>
            <a:ext cx="6087395" cy="4112583"/>
          </a:xfrm>
        </p:spPr>
        <p:txBody>
          <a:bodyPr/>
          <a:lstStyle/>
          <a:p>
            <a:r>
              <a:rPr lang="de-DE" sz="1600" dirty="0"/>
              <a:t>Ergonomie wird im Allgemeinen nur mit Büroarbeit in Verbindung gebracht. Da immer mehr von uns aus der Ferne arbeiten, wird die Bedeutung einer guten Ergonomie bei der Arbeit von zu Hause aus immer deutlicher.</a:t>
            </a:r>
          </a:p>
          <a:p>
            <a:r>
              <a:rPr lang="de-DE" sz="1600" dirty="0"/>
              <a:t>Wenn Angestellte zu viel Zeit damit verbringen, auf ein elektronisches Gerät zu starren, kann dies zu Nacken- und Rückenschmerzen sowie zu Schmerzen in Ellbogen, Handgelenken und Händen führen. Darüber hinaus kann die Nutzung von Laptops und Smartphones dazu führen, dass Menschen in Positionen sitzen, die einer schlechten ergonomischen Funktion und einer schlechten ergonomischen Haltung entsprechen. Ebenso wie Rückenschmerzen bei der Computernutzung, die oft durch eine schlechte Körperhaltung verursacht werden. Es gibt auch Berichte über den "Selfie-Ellbogen" oder den "SMS-Daumen", die durch übermäßige Nutzung der Technologie verursacht werden.</a:t>
            </a:r>
          </a:p>
          <a:p>
            <a:r>
              <a:rPr lang="en-GB" sz="1600" dirty="0"/>
              <a:t>****</a:t>
            </a:r>
          </a:p>
          <a:p>
            <a:r>
              <a:rPr lang="en-GB" sz="1600" dirty="0"/>
              <a:t>(1) </a:t>
            </a:r>
            <a:r>
              <a:rPr lang="en-GB" sz="1600" dirty="0">
                <a:hlinkClick r:id="rId2"/>
              </a:rPr>
              <a:t>https://www.kaspersky.com/resource-center/preemptive-safety/impacts-of-technology-on-health</a:t>
            </a:r>
            <a:r>
              <a:rPr lang="en-GB" sz="1600" dirty="0"/>
              <a:t> </a:t>
            </a:r>
          </a:p>
          <a:p>
            <a:r>
              <a:rPr lang="en-GB" sz="1600" dirty="0"/>
              <a:t> </a:t>
            </a:r>
          </a:p>
          <a:p>
            <a:endParaRPr lang="en-GB" sz="1400" dirty="0"/>
          </a:p>
        </p:txBody>
      </p:sp>
      <p:sp>
        <p:nvSpPr>
          <p:cNvPr id="3" name="Text Placeholder 2">
            <a:extLst>
              <a:ext uri="{FF2B5EF4-FFF2-40B4-BE49-F238E27FC236}">
                <a16:creationId xmlns:a16="http://schemas.microsoft.com/office/drawing/2014/main" id="{E193AD33-174D-4AD5-9A2A-5CE7F8EE2B20}"/>
              </a:ext>
            </a:extLst>
          </p:cNvPr>
          <p:cNvSpPr>
            <a:spLocks noGrp="1"/>
          </p:cNvSpPr>
          <p:nvPr>
            <p:ph type="body" sz="quarter" idx="22"/>
          </p:nvPr>
        </p:nvSpPr>
        <p:spPr>
          <a:xfrm>
            <a:off x="6096000" y="569549"/>
            <a:ext cx="5994400" cy="857158"/>
          </a:xfrm>
        </p:spPr>
        <p:txBody>
          <a:bodyPr>
            <a:normAutofit fontScale="92500" lnSpcReduction="20000"/>
          </a:bodyPr>
          <a:lstStyle/>
          <a:p>
            <a:r>
              <a:rPr lang="en-GB" dirty="0" err="1"/>
              <a:t>Bedeutung</a:t>
            </a:r>
            <a:r>
              <a:rPr lang="en-GB" dirty="0"/>
              <a:t> </a:t>
            </a:r>
            <a:r>
              <a:rPr lang="en-GB" dirty="0" err="1"/>
              <a:t>eines</a:t>
            </a:r>
            <a:r>
              <a:rPr lang="en-GB" dirty="0"/>
              <a:t> </a:t>
            </a:r>
            <a:r>
              <a:rPr lang="en-GB" dirty="0" err="1"/>
              <a:t>ergonomischen</a:t>
            </a:r>
            <a:r>
              <a:rPr lang="en-GB" dirty="0"/>
              <a:t> </a:t>
            </a:r>
            <a:r>
              <a:rPr lang="en-GB" dirty="0" err="1"/>
              <a:t>Arbeitsplatzes</a:t>
            </a:r>
            <a:r>
              <a:rPr lang="en-GB" dirty="0"/>
              <a:t> </a:t>
            </a:r>
          </a:p>
        </p:txBody>
      </p:sp>
      <p:sp>
        <p:nvSpPr>
          <p:cNvPr id="4" name="Text Placeholder 3">
            <a:extLst>
              <a:ext uri="{FF2B5EF4-FFF2-40B4-BE49-F238E27FC236}">
                <a16:creationId xmlns:a16="http://schemas.microsoft.com/office/drawing/2014/main" id="{E2C896E6-5BE0-4784-99CD-2F4761DD8D4E}"/>
              </a:ext>
            </a:extLst>
          </p:cNvPr>
          <p:cNvSpPr>
            <a:spLocks noGrp="1"/>
          </p:cNvSpPr>
          <p:nvPr>
            <p:ph type="body" sz="quarter" idx="23"/>
          </p:nvPr>
        </p:nvSpPr>
        <p:spPr/>
        <p:txBody>
          <a:bodyPr/>
          <a:lstStyle/>
          <a:p>
            <a:r>
              <a:rPr lang="en-GB" dirty="0" err="1"/>
              <a:t>Körperliche</a:t>
            </a:r>
            <a:r>
              <a:rPr lang="en-GB" dirty="0"/>
              <a:t> Gesundheit</a:t>
            </a:r>
          </a:p>
        </p:txBody>
      </p:sp>
      <p:sp>
        <p:nvSpPr>
          <p:cNvPr id="5" name="Flowchart: Delay 4">
            <a:extLst>
              <a:ext uri="{FF2B5EF4-FFF2-40B4-BE49-F238E27FC236}">
                <a16:creationId xmlns:a16="http://schemas.microsoft.com/office/drawing/2014/main" id="{507160F4-A076-4580-99C6-562AB648640C}"/>
              </a:ext>
            </a:extLst>
          </p:cNvPr>
          <p:cNvSpPr/>
          <p:nvPr/>
        </p:nvSpPr>
        <p:spPr>
          <a:xfrm flipH="1">
            <a:off x="1103474" y="1565252"/>
            <a:ext cx="4234415" cy="4888293"/>
          </a:xfrm>
          <a:prstGeom prst="flowChartDelay">
            <a:avLst/>
          </a:prstGeom>
          <a:blipFill>
            <a:blip r:embed="rId3" cstate="email">
              <a:extLst>
                <a:ext uri="{28A0092B-C50C-407E-A947-70E740481C1C}">
                  <a14:useLocalDpi xmlns:a14="http://schemas.microsoft.com/office/drawing/2010/main"/>
                </a:ext>
              </a:extLst>
            </a:blip>
            <a:stretch>
              <a:fillRect l="-32884" t="-447" r="-25348" b="-7811"/>
            </a:stretch>
          </a:blipFill>
          <a:ln>
            <a:solidFill>
              <a:srgbClr val="17A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4">
            <a:extLst>
              <a:ext uri="{FF2B5EF4-FFF2-40B4-BE49-F238E27FC236}">
                <a16:creationId xmlns:a16="http://schemas.microsoft.com/office/drawing/2014/main" id="{7D82B364-C148-4AF6-8F8E-A69E80AB7528}"/>
              </a:ext>
            </a:extLst>
          </p:cNvPr>
          <p:cNvSpPr txBox="1">
            <a:spLocks/>
          </p:cNvSpPr>
          <p:nvPr/>
        </p:nvSpPr>
        <p:spPr>
          <a:xfrm>
            <a:off x="5069865" y="810958"/>
            <a:ext cx="1154422" cy="8571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1"/>
                </a:solidFill>
              </a:rPr>
              <a:t>02</a:t>
            </a:r>
          </a:p>
          <a:p>
            <a:endParaRPr lang="en-GB" dirty="0"/>
          </a:p>
        </p:txBody>
      </p:sp>
    </p:spTree>
    <p:extLst>
      <p:ext uri="{BB962C8B-B14F-4D97-AF65-F5344CB8AC3E}">
        <p14:creationId xmlns:p14="http://schemas.microsoft.com/office/powerpoint/2010/main" val="32577560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1FEFA0-7340-4A46-8CB5-22CF8DFFD7BF}"/>
              </a:ext>
            </a:extLst>
          </p:cNvPr>
          <p:cNvSpPr>
            <a:spLocks noGrp="1"/>
          </p:cNvSpPr>
          <p:nvPr>
            <p:ph type="body" sz="quarter" idx="18"/>
          </p:nvPr>
        </p:nvSpPr>
        <p:spPr/>
        <p:txBody>
          <a:bodyPr>
            <a:normAutofit fontScale="62500" lnSpcReduction="20000"/>
          </a:bodyPr>
          <a:lstStyle/>
          <a:p>
            <a:pPr marL="457200" indent="-457200">
              <a:buFont typeface="+mj-lt"/>
              <a:buAutoNum type="arabicPeriod"/>
            </a:pPr>
            <a:r>
              <a:rPr lang="en-GB" sz="2400" dirty="0"/>
              <a:t>Um Rücken- und Nackenschmerzen zu lindern, sollten Sie Ihre Körperhaltung bei der Benutzung eines Geräts anpassen:</a:t>
            </a:r>
          </a:p>
          <a:p>
            <a:pPr marL="457200" indent="-457200">
              <a:buFont typeface="+mj-lt"/>
              <a:buAutoNum type="arabicPeriod"/>
            </a:pPr>
            <a:r>
              <a:rPr lang="en-GB" sz="2400" dirty="0"/>
              <a:t>Achten Sie auf eine korrekte Sitzhaltung am Computer, indem Sie Ihren Schreibtisch, Ihren Sitz und Ihren Bildschirm optimal einstellen - der britische Gesundheitsdienst NHS bietet hier eine ausführliche Anleitung dazu.</a:t>
            </a:r>
          </a:p>
          <a:p>
            <a:pPr marL="457200" indent="-457200">
              <a:buFont typeface="+mj-lt"/>
              <a:buAutoNum type="arabicPeriod"/>
            </a:pPr>
            <a:r>
              <a:rPr lang="en-GB" sz="2400" dirty="0"/>
              <a:t>Anstatt das Telefon auf dem Schoß zu halten, können Sie Nackenprobleme minimieren, indem Sie es vor sich halten. Wenn Sie das Gerät so halten, dass es sich vor Ihrem Gesicht befindet und Ihr Kopf genau auf Ihren Schultern sitzt, ist das gut für Ihren Nacken.</a:t>
            </a:r>
          </a:p>
          <a:p>
            <a:pPr marL="457200" indent="-457200">
              <a:buFont typeface="+mj-lt"/>
              <a:buAutoNum type="arabicPeriod"/>
            </a:pPr>
            <a:r>
              <a:rPr lang="en-GB" sz="2400" dirty="0"/>
              <a:t>Erwägen Sie die Verwendung eines Stehpults. So können Sie direkt auf den Bildschirm starren und vermeiden die gesundheitlichen Gefahren, die das Sitzen mit sich bringt.</a:t>
            </a:r>
          </a:p>
          <a:p>
            <a:pPr marL="457200" indent="-457200">
              <a:buFont typeface="+mj-lt"/>
              <a:buAutoNum type="arabicPeriod"/>
            </a:pPr>
            <a:r>
              <a:rPr lang="en-GB" sz="2400" dirty="0"/>
              <a:t>Wenn das Schreiben von Texten mit den Daumen Schmerzen verursacht, müssen Sie möglicherweise andere Finger zum Schreiben verwenden oder einen Stift benutzen.</a:t>
            </a:r>
          </a:p>
          <a:p>
            <a:pPr marL="457200" indent="-457200">
              <a:buFont typeface="+mj-lt"/>
              <a:buAutoNum type="arabicPeriod"/>
            </a:pPr>
            <a:r>
              <a:rPr lang="en-GB" sz="2400" dirty="0"/>
              <a:t>Regelmäßige Pausen am Bildschirm, in denen Sie umhergehen, aufstehen oder sich strecken können, helfen, Muskelschmerzen und Stress zu lindern.</a:t>
            </a:r>
          </a:p>
          <a:p>
            <a:pPr marL="457200" indent="-457200">
              <a:buFont typeface="+mj-lt"/>
              <a:buAutoNum type="arabicPeriod"/>
            </a:pPr>
            <a:endParaRPr lang="en-GB" sz="2400" dirty="0"/>
          </a:p>
          <a:p>
            <a:r>
              <a:rPr lang="en-US" dirty="0"/>
              <a:t>Haben Sie noch andere Vorschläge, um die durch übermäßige digitale Nutzung verursachten Muskelprobleme zu verringern?</a:t>
            </a:r>
          </a:p>
          <a:p>
            <a:pPr marL="0"/>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endParaRPr lang="en-US" dirty="0"/>
          </a:p>
        </p:txBody>
      </p:sp>
      <p:sp>
        <p:nvSpPr>
          <p:cNvPr id="2" name="Text Placeholder 1">
            <a:extLst>
              <a:ext uri="{FF2B5EF4-FFF2-40B4-BE49-F238E27FC236}">
                <a16:creationId xmlns:a16="http://schemas.microsoft.com/office/drawing/2014/main" id="{98F742C6-3C64-2549-A79E-AFF35FCF1C37}"/>
              </a:ext>
            </a:extLst>
          </p:cNvPr>
          <p:cNvSpPr>
            <a:spLocks noGrp="1"/>
          </p:cNvSpPr>
          <p:nvPr>
            <p:ph type="body" sz="quarter" idx="16"/>
          </p:nvPr>
        </p:nvSpPr>
        <p:spPr>
          <a:xfrm>
            <a:off x="734714" y="351861"/>
            <a:ext cx="10808102" cy="582221"/>
          </a:xfrm>
        </p:spPr>
        <p:txBody>
          <a:bodyPr>
            <a:normAutofit/>
          </a:bodyPr>
          <a:lstStyle/>
          <a:p>
            <a:r>
              <a:rPr lang="en-US" sz="3200" dirty="0"/>
              <a:t>Tätigkeit:</a:t>
            </a:r>
          </a:p>
        </p:txBody>
      </p:sp>
      <p:sp>
        <p:nvSpPr>
          <p:cNvPr id="4" name="TextBox 3">
            <a:extLst>
              <a:ext uri="{FF2B5EF4-FFF2-40B4-BE49-F238E27FC236}">
                <a16:creationId xmlns:a16="http://schemas.microsoft.com/office/drawing/2014/main" id="{9B324B56-7884-4A35-A66A-8920397D6306}"/>
              </a:ext>
            </a:extLst>
          </p:cNvPr>
          <p:cNvSpPr txBox="1"/>
          <p:nvPr/>
        </p:nvSpPr>
        <p:spPr>
          <a:xfrm>
            <a:off x="734714" y="833175"/>
            <a:ext cx="10582275" cy="800219"/>
          </a:xfrm>
          <a:prstGeom prst="rect">
            <a:avLst/>
          </a:prstGeom>
          <a:noFill/>
        </p:spPr>
        <p:txBody>
          <a:bodyPr wrap="square" rtlCol="0">
            <a:spAutoFit/>
          </a:bodyPr>
          <a:lstStyle/>
          <a:p>
            <a:r>
              <a:rPr lang="en-GB" sz="2800" dirty="0">
                <a:solidFill>
                  <a:schemeClr val="bg1"/>
                </a:solidFill>
              </a:rPr>
              <a:t>Top-Tipps zur Minimierung von Problemen mit dem Bewegungsapparat:</a:t>
            </a:r>
          </a:p>
          <a:p>
            <a:endParaRPr lang="en-IE" dirty="0"/>
          </a:p>
        </p:txBody>
      </p:sp>
    </p:spTree>
    <p:extLst>
      <p:ext uri="{BB962C8B-B14F-4D97-AF65-F5344CB8AC3E}">
        <p14:creationId xmlns:p14="http://schemas.microsoft.com/office/powerpoint/2010/main" val="20754578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D04DAA-0848-469B-860C-D93048977D56}"/>
              </a:ext>
            </a:extLst>
          </p:cNvPr>
          <p:cNvSpPr>
            <a:spLocks noGrp="1"/>
          </p:cNvSpPr>
          <p:nvPr>
            <p:ph type="body" sz="quarter" idx="20"/>
          </p:nvPr>
        </p:nvSpPr>
        <p:spPr>
          <a:xfrm>
            <a:off x="6015215" y="1565252"/>
            <a:ext cx="5576422" cy="5874957"/>
          </a:xfrm>
        </p:spPr>
        <p:txBody>
          <a:bodyPr/>
          <a:lstStyle/>
          <a:p>
            <a:r>
              <a:rPr lang="en-GB" sz="1400" dirty="0"/>
              <a:t>Ausreichend Schlaf ist für fast alle Körperfunktionen wichtig. Die Nutzung eines Laptops, Tablets oder Smartphones kurz vor dem Schlafengehen kann jedoch die Fähigkeit zum Einschlafen beeinträchtigen. Denn das sogenannte blaue Licht von Geräten kann zu erhöhter Wachsamkeit führen und die innere Uhr durcheinander bringen. Darüber hinaus können Aktivitäten auf digitalen Geräten anregend sein und uns weniger schlafbereit machen. Das kann dazu führen, dass man sich in die Technik vertieft und sie über die Schlafenszeit hinaus weiter nutzt.</a:t>
            </a:r>
          </a:p>
          <a:p>
            <a:endParaRPr lang="en-GB" sz="1400" dirty="0"/>
          </a:p>
          <a:p>
            <a:r>
              <a:rPr lang="en-GB" sz="1400" dirty="0"/>
              <a:t>Es ist wichtig, zwischen interaktiven und passiven technischen Geräten zu unterscheiden. Passive Geräte sind solche, die wenig oder keine Eingaben von den Nutzern erfordern. Beispiele dafür sind Musik hören, ein E-Book lesen, fernsehen oder einen Film ansehen. Bei interaktiven Geräten ändert sich das, was auf dem Bildschirm zu sehen ist, mit den </a:t>
            </a:r>
            <a:r>
              <a:rPr lang="en-GB" sz="1400" dirty="0" err="1"/>
              <a:t>Eingaben</a:t>
            </a:r>
            <a:r>
              <a:rPr lang="en-GB" sz="1400" dirty="0"/>
              <a:t> von </a:t>
            </a:r>
            <a:r>
              <a:rPr lang="en-GB" sz="1400" dirty="0" err="1"/>
              <a:t>Benutzer:innen</a:t>
            </a:r>
            <a:r>
              <a:rPr lang="en-GB" sz="1400" dirty="0"/>
              <a:t>. Ein </a:t>
            </a:r>
            <a:r>
              <a:rPr lang="en-GB" sz="1400" dirty="0" err="1"/>
              <a:t>Videospiel</a:t>
            </a:r>
            <a:r>
              <a:rPr lang="en-GB" sz="1400" dirty="0"/>
              <a:t> </a:t>
            </a:r>
            <a:r>
              <a:rPr lang="en-GB" sz="1400" dirty="0" err="1"/>
              <a:t>zu</a:t>
            </a:r>
            <a:r>
              <a:rPr lang="en-GB" sz="1400" dirty="0"/>
              <a:t> </a:t>
            </a:r>
            <a:r>
              <a:rPr lang="en-GB" sz="1400" dirty="0" err="1"/>
              <a:t>spielen</a:t>
            </a:r>
            <a:r>
              <a:rPr lang="en-GB" sz="1400" dirty="0"/>
              <a:t> </a:t>
            </a:r>
            <a:r>
              <a:rPr lang="en-GB" sz="1400" dirty="0" err="1"/>
              <a:t>ist</a:t>
            </a:r>
            <a:r>
              <a:rPr lang="en-GB" sz="1400" dirty="0"/>
              <a:t> zum Beispiel interaktiv, </a:t>
            </a:r>
            <a:r>
              <a:rPr lang="en-GB" sz="1400" dirty="0" err="1"/>
              <a:t>ebenso</a:t>
            </a:r>
            <a:r>
              <a:rPr lang="en-GB" sz="1400" dirty="0"/>
              <a:t> </a:t>
            </a:r>
            <a:r>
              <a:rPr lang="en-GB" sz="1400" dirty="0" err="1"/>
              <a:t>wie</a:t>
            </a:r>
            <a:r>
              <a:rPr lang="en-GB" sz="1400" dirty="0"/>
              <a:t> in </a:t>
            </a:r>
            <a:r>
              <a:rPr lang="en-GB" sz="1400" dirty="0" err="1"/>
              <a:t>sozialen</a:t>
            </a:r>
            <a:r>
              <a:rPr lang="en-GB" sz="1400" dirty="0"/>
              <a:t> </a:t>
            </a:r>
            <a:r>
              <a:rPr lang="en-GB" sz="1400" dirty="0" err="1"/>
              <a:t>Medienzu</a:t>
            </a:r>
            <a:r>
              <a:rPr lang="en-GB" sz="1400" dirty="0"/>
              <a:t> </a:t>
            </a:r>
            <a:r>
              <a:rPr lang="en-GB" sz="1400" dirty="0" err="1"/>
              <a:t>chatten</a:t>
            </a:r>
            <a:r>
              <a:rPr lang="en-GB" sz="1400" dirty="0"/>
              <a:t>. Interaktive Aktivitäten können den Schlaf eher stören als passive Aktivitäten.</a:t>
            </a:r>
          </a:p>
          <a:p>
            <a:endParaRPr lang="en-GB" sz="1050" dirty="0"/>
          </a:p>
        </p:txBody>
      </p:sp>
      <p:sp>
        <p:nvSpPr>
          <p:cNvPr id="3" name="Text Placeholder 2">
            <a:extLst>
              <a:ext uri="{FF2B5EF4-FFF2-40B4-BE49-F238E27FC236}">
                <a16:creationId xmlns:a16="http://schemas.microsoft.com/office/drawing/2014/main" id="{E193AD33-174D-4AD5-9A2A-5CE7F8EE2B20}"/>
              </a:ext>
            </a:extLst>
          </p:cNvPr>
          <p:cNvSpPr>
            <a:spLocks noGrp="1"/>
          </p:cNvSpPr>
          <p:nvPr>
            <p:ph type="body" sz="quarter" idx="22"/>
          </p:nvPr>
        </p:nvSpPr>
        <p:spPr/>
        <p:txBody>
          <a:bodyPr>
            <a:normAutofit fontScale="92500"/>
          </a:bodyPr>
          <a:lstStyle/>
          <a:p>
            <a:r>
              <a:rPr lang="en-GB" dirty="0"/>
              <a:t>Auswirkungen auf den Schlaf</a:t>
            </a:r>
          </a:p>
        </p:txBody>
      </p:sp>
      <p:sp>
        <p:nvSpPr>
          <p:cNvPr id="4" name="Text Placeholder 3">
            <a:extLst>
              <a:ext uri="{FF2B5EF4-FFF2-40B4-BE49-F238E27FC236}">
                <a16:creationId xmlns:a16="http://schemas.microsoft.com/office/drawing/2014/main" id="{E2C896E6-5BE0-4784-99CD-2F4761DD8D4E}"/>
              </a:ext>
            </a:extLst>
          </p:cNvPr>
          <p:cNvSpPr>
            <a:spLocks noGrp="1"/>
          </p:cNvSpPr>
          <p:nvPr>
            <p:ph type="body" sz="quarter" idx="23"/>
          </p:nvPr>
        </p:nvSpPr>
        <p:spPr/>
        <p:txBody>
          <a:bodyPr/>
          <a:lstStyle/>
          <a:p>
            <a:r>
              <a:rPr lang="en-GB" dirty="0"/>
              <a:t>Körperliche Gesundheit </a:t>
            </a:r>
          </a:p>
        </p:txBody>
      </p:sp>
      <p:sp>
        <p:nvSpPr>
          <p:cNvPr id="5" name="Flowchart: Delay 4">
            <a:extLst>
              <a:ext uri="{FF2B5EF4-FFF2-40B4-BE49-F238E27FC236}">
                <a16:creationId xmlns:a16="http://schemas.microsoft.com/office/drawing/2014/main" id="{0A81B61C-EDE7-415A-B1A5-917BCCFC3414}"/>
              </a:ext>
            </a:extLst>
          </p:cNvPr>
          <p:cNvSpPr/>
          <p:nvPr/>
        </p:nvSpPr>
        <p:spPr>
          <a:xfrm flipH="1">
            <a:off x="1103474" y="1565252"/>
            <a:ext cx="4234415" cy="4888293"/>
          </a:xfrm>
          <a:prstGeom prst="flowChartDelay">
            <a:avLst/>
          </a:prstGeom>
          <a:blipFill>
            <a:blip r:embed="rId2" cstate="email">
              <a:extLst>
                <a:ext uri="{28A0092B-C50C-407E-A947-70E740481C1C}">
                  <a14:useLocalDpi xmlns:a14="http://schemas.microsoft.com/office/drawing/2010/main"/>
                </a:ext>
              </a:extLst>
            </a:blip>
            <a:stretch>
              <a:fillRect l="-32884" t="-447" r="-25348" b="-7811"/>
            </a:stretch>
          </a:blipFill>
          <a:ln>
            <a:solidFill>
              <a:srgbClr val="17A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4">
            <a:extLst>
              <a:ext uri="{FF2B5EF4-FFF2-40B4-BE49-F238E27FC236}">
                <a16:creationId xmlns:a16="http://schemas.microsoft.com/office/drawing/2014/main" id="{006DDED9-11AD-4DA0-8E6F-2780E39FF98E}"/>
              </a:ext>
            </a:extLst>
          </p:cNvPr>
          <p:cNvSpPr txBox="1">
            <a:spLocks/>
          </p:cNvSpPr>
          <p:nvPr/>
        </p:nvSpPr>
        <p:spPr>
          <a:xfrm>
            <a:off x="5066443" y="708094"/>
            <a:ext cx="1154422" cy="8571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1"/>
                </a:solidFill>
              </a:rPr>
              <a:t>03</a:t>
            </a:r>
          </a:p>
          <a:p>
            <a:endParaRPr lang="en-GB" dirty="0"/>
          </a:p>
        </p:txBody>
      </p:sp>
    </p:spTree>
    <p:extLst>
      <p:ext uri="{BB962C8B-B14F-4D97-AF65-F5344CB8AC3E}">
        <p14:creationId xmlns:p14="http://schemas.microsoft.com/office/powerpoint/2010/main" val="5460570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1FEFA0-7340-4A46-8CB5-22CF8DFFD7BF}"/>
              </a:ext>
            </a:extLst>
          </p:cNvPr>
          <p:cNvSpPr>
            <a:spLocks noGrp="1"/>
          </p:cNvSpPr>
          <p:nvPr>
            <p:ph type="body" sz="quarter" idx="18"/>
          </p:nvPr>
        </p:nvSpPr>
        <p:spPr>
          <a:xfrm>
            <a:off x="734714" y="1495147"/>
            <a:ext cx="10808102" cy="4248427"/>
          </a:xfrm>
        </p:spPr>
        <p:txBody>
          <a:bodyPr>
            <a:normAutofit fontScale="70000" lnSpcReduction="20000"/>
          </a:bodyPr>
          <a:lstStyle/>
          <a:p>
            <a:r>
              <a:rPr lang="en-GB" dirty="0"/>
              <a:t>Wie man die Belastung der digitalen Augen reduziert:</a:t>
            </a:r>
          </a:p>
          <a:p>
            <a:pPr marL="457200" indent="-457200">
              <a:buFont typeface="+mj-lt"/>
              <a:buAutoNum type="arabicPeriod"/>
            </a:pPr>
            <a:r>
              <a:rPr lang="en-GB" sz="2400" dirty="0"/>
              <a:t>Vermeiden Sie es, Ihr Smartphone, Ihren Laptop oder Ihr Tablet jeden Abend mindestens eine Stunde vor dem Schlafengehen zu benutzen. Ein Buch </a:t>
            </a:r>
            <a:r>
              <a:rPr lang="en-GB" sz="2400" dirty="0" err="1"/>
              <a:t>zu</a:t>
            </a:r>
            <a:r>
              <a:rPr lang="en-GB" sz="2400" dirty="0"/>
              <a:t> </a:t>
            </a:r>
            <a:r>
              <a:rPr lang="en-GB" sz="2400" dirty="0" err="1"/>
              <a:t>lesen</a:t>
            </a:r>
            <a:r>
              <a:rPr lang="en-GB" sz="2400" dirty="0"/>
              <a:t>, </a:t>
            </a:r>
            <a:r>
              <a:rPr lang="en-GB" sz="2400" dirty="0" err="1"/>
              <a:t>wird</a:t>
            </a:r>
            <a:r>
              <a:rPr lang="en-GB" sz="2400" dirty="0"/>
              <a:t> Sie eher entspannen als das Scrollen durch die sozialen Medien.</a:t>
            </a:r>
          </a:p>
          <a:p>
            <a:pPr marL="457200" indent="-457200">
              <a:buFont typeface="+mj-lt"/>
              <a:buAutoNum type="arabicPeriod"/>
            </a:pPr>
            <a:r>
              <a:rPr lang="en-GB" sz="2400" dirty="0"/>
              <a:t>Dimmen Sie den Bildschirm so weit wie möglich, wenn Sie abends lesen. Bei vielen E-Readern können Sie auch die Bildschirmfarbe umkehren (d. h. weiße Schrift auf schwarzem Hintergrund). Viele Geräte verfügen inzwischen über einen "Nachtmodus", der die Augen vor dem Schlafengehen schont.</a:t>
            </a:r>
          </a:p>
          <a:p>
            <a:pPr marL="457200" indent="-457200">
              <a:buFont typeface="+mj-lt"/>
              <a:buAutoNum type="arabicPeriod"/>
            </a:pPr>
            <a:r>
              <a:rPr lang="en-GB" sz="2400" dirty="0"/>
              <a:t>Sie könnten in Erwägung ziehen, ein Softwareprogramm für PCs und Laptops zu verwenden, das die Menge des blauen Lichts in Computerbildschirmen - das den Melatoninspiegel beeinflusst - verringert und stattdessen orangefarbene Töne verstärkt. Wenn Sie können, sollten Sie Ihr Schlafzimmer zu einer bildschirmfreien Zone machen.</a:t>
            </a:r>
          </a:p>
          <a:p>
            <a:pPr marL="457200" indent="-457200">
              <a:buFont typeface="+mj-lt"/>
              <a:buAutoNum type="arabicPeriod"/>
            </a:pPr>
            <a:r>
              <a:rPr lang="en-GB" sz="2400" dirty="0"/>
              <a:t>Führen Sie eine entspannende Routine vor dem Schlafengehen ein, die nichts mit Bildschirmen zu tun hat, damit Sie sich entspannen können</a:t>
            </a:r>
            <a:r>
              <a:rPr lang="en-GB" dirty="0"/>
              <a:t>.</a:t>
            </a:r>
          </a:p>
          <a:p>
            <a:endParaRPr lang="en-US" dirty="0"/>
          </a:p>
          <a:p>
            <a:pPr marL="0"/>
            <a:r>
              <a:rPr lang="en-US" dirty="0"/>
              <a:t>Haben Sie noch andere Vorschläge, um die durch die digitale Überlastung verursachte Schlafstörung zu verringern?</a:t>
            </a:r>
          </a:p>
          <a:p>
            <a:pPr marL="0"/>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a:t>
            </a:r>
          </a:p>
          <a:p>
            <a:endParaRPr lang="en-US" dirty="0"/>
          </a:p>
        </p:txBody>
      </p:sp>
      <p:sp>
        <p:nvSpPr>
          <p:cNvPr id="2" name="Text Placeholder 1">
            <a:extLst>
              <a:ext uri="{FF2B5EF4-FFF2-40B4-BE49-F238E27FC236}">
                <a16:creationId xmlns:a16="http://schemas.microsoft.com/office/drawing/2014/main" id="{98F742C6-3C64-2549-A79E-AFF35FCF1C37}"/>
              </a:ext>
            </a:extLst>
          </p:cNvPr>
          <p:cNvSpPr>
            <a:spLocks noGrp="1"/>
          </p:cNvSpPr>
          <p:nvPr>
            <p:ph type="body" sz="quarter" idx="16"/>
          </p:nvPr>
        </p:nvSpPr>
        <p:spPr>
          <a:xfrm>
            <a:off x="734714" y="332011"/>
            <a:ext cx="10808102" cy="782415"/>
          </a:xfrm>
        </p:spPr>
        <p:txBody>
          <a:bodyPr>
            <a:normAutofit fontScale="62500" lnSpcReduction="20000"/>
          </a:bodyPr>
          <a:lstStyle/>
          <a:p>
            <a:r>
              <a:rPr lang="en-US" sz="3200" b="1" dirty="0"/>
              <a:t>AKTIVITÄT: </a:t>
            </a:r>
          </a:p>
          <a:p>
            <a:r>
              <a:rPr lang="en-US" sz="3200" dirty="0"/>
              <a:t>Checkliste zur Verringerung des durch die Nutzung von Technologie verursachten Schlafmangels</a:t>
            </a:r>
          </a:p>
        </p:txBody>
      </p:sp>
    </p:spTree>
    <p:extLst>
      <p:ext uri="{BB962C8B-B14F-4D97-AF65-F5344CB8AC3E}">
        <p14:creationId xmlns:p14="http://schemas.microsoft.com/office/powerpoint/2010/main" val="12953953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F8BD32-2D98-4EA9-87E4-130E6E5A2A05}"/>
              </a:ext>
            </a:extLst>
          </p:cNvPr>
          <p:cNvSpPr>
            <a:spLocks noGrp="1"/>
          </p:cNvSpPr>
          <p:nvPr>
            <p:ph type="body" sz="quarter" idx="16"/>
          </p:nvPr>
        </p:nvSpPr>
        <p:spPr>
          <a:xfrm>
            <a:off x="704603" y="3214429"/>
            <a:ext cx="6569765" cy="1073620"/>
          </a:xfrm>
        </p:spPr>
        <p:txBody>
          <a:bodyPr>
            <a:normAutofit fontScale="62500" lnSpcReduction="20000"/>
          </a:bodyPr>
          <a:lstStyle/>
          <a:p>
            <a:r>
              <a:rPr lang="en-US" sz="6200" dirty="0"/>
              <a:t>Methoden zum Abschalten und um </a:t>
            </a:r>
            <a:r>
              <a:rPr lang="en-US" sz="6200" dirty="0" err="1"/>
              <a:t>Ruhe</a:t>
            </a:r>
            <a:r>
              <a:rPr lang="en-US" sz="6200" dirty="0"/>
              <a:t> </a:t>
            </a:r>
            <a:r>
              <a:rPr lang="en-US" sz="6200" dirty="0" err="1"/>
              <a:t>zu</a:t>
            </a:r>
            <a:r>
              <a:rPr lang="en-US" sz="6200" dirty="0"/>
              <a:t> </a:t>
            </a:r>
            <a:r>
              <a:rPr lang="en-US" sz="6200" dirty="0" err="1"/>
              <a:t>gewährleisten</a:t>
            </a:r>
            <a:endParaRPr lang="en-US" sz="6200" dirty="0"/>
          </a:p>
          <a:p>
            <a:endParaRPr lang="en-IE" dirty="0"/>
          </a:p>
        </p:txBody>
      </p:sp>
      <p:sp>
        <p:nvSpPr>
          <p:cNvPr id="3" name="Text Placeholder 2">
            <a:extLst>
              <a:ext uri="{FF2B5EF4-FFF2-40B4-BE49-F238E27FC236}">
                <a16:creationId xmlns:a16="http://schemas.microsoft.com/office/drawing/2014/main" id="{2ECF19BB-042B-4BD3-8B3C-D1263328E69E}"/>
              </a:ext>
            </a:extLst>
          </p:cNvPr>
          <p:cNvSpPr>
            <a:spLocks noGrp="1"/>
          </p:cNvSpPr>
          <p:nvPr>
            <p:ph type="body" sz="quarter" idx="17"/>
          </p:nvPr>
        </p:nvSpPr>
        <p:spPr/>
        <p:txBody>
          <a:bodyPr>
            <a:normAutofit fontScale="85000" lnSpcReduction="20000"/>
          </a:bodyPr>
          <a:lstStyle/>
          <a:p>
            <a:r>
              <a:rPr lang="en-US" dirty="0"/>
              <a:t>04</a:t>
            </a:r>
            <a:endParaRPr lang="en-IE" dirty="0"/>
          </a:p>
        </p:txBody>
      </p:sp>
    </p:spTree>
    <p:extLst>
      <p:ext uri="{BB962C8B-B14F-4D97-AF65-F5344CB8AC3E}">
        <p14:creationId xmlns:p14="http://schemas.microsoft.com/office/powerpoint/2010/main" val="10867253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02CB9A13-99D2-4DA3-B903-3C929C7348C4}"/>
              </a:ext>
            </a:extLst>
          </p:cNvPr>
          <p:cNvSpPr txBox="1">
            <a:spLocks/>
          </p:cNvSpPr>
          <p:nvPr/>
        </p:nvSpPr>
        <p:spPr>
          <a:xfrm>
            <a:off x="4564591" y="1190625"/>
            <a:ext cx="7094010" cy="55149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EA1D76"/>
              </a:buClr>
              <a:buFont typeface="Arial" charset="0"/>
              <a:buNone/>
              <a:defRPr sz="2400" kern="1200">
                <a:solidFill>
                  <a:srgbClr val="09446A"/>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In der heutigen Arbeitswelt, die sich immer mehr zu einer "Always-on-Kultur" entwickelt, scheint das Abschalten fast unmöglich.</a:t>
            </a:r>
          </a:p>
          <a:p>
            <a:r>
              <a:rPr lang="en-GB" sz="2000" dirty="0"/>
              <a:t>Seit der COVID-19-Krise hat die Bedeutung der Telearbeit zugenommen, und damit auch das Risiko der Überlastung - und eines möglichen Burnouts. Mehr denn je brauchen die </a:t>
            </a:r>
            <a:r>
              <a:rPr lang="en-GB" sz="2000" dirty="0" err="1"/>
              <a:t>Arbeitnehmenden</a:t>
            </a:r>
            <a:r>
              <a:rPr lang="en-GB" sz="2000" dirty="0"/>
              <a:t> </a:t>
            </a:r>
            <a:r>
              <a:rPr lang="en-GB" sz="2000" dirty="0" err="1"/>
              <a:t>offizielle</a:t>
            </a:r>
            <a:r>
              <a:rPr lang="en-GB" sz="2000" dirty="0"/>
              <a:t> Regelungen, um ihr Recht auf Abkopplung von der Arbeit zu schützen. </a:t>
            </a:r>
          </a:p>
          <a:p>
            <a:r>
              <a:rPr lang="en-GB" sz="2000" dirty="0"/>
              <a:t>Vor allem, wenn diese Arbeit von zu Hause aus erledigt wird. Es ist jedoch nicht einfach, einen übergreifenden Rahmen in der EU zu schaffen. Sowohl die rechtlichen Unterschiede zwischen den Mitgliedstaaten als auch die Herausforderungen bei der praktischen Umsetzung stellen Hindernisse für die Verwirklichung dieses Rechts dar.</a:t>
            </a:r>
          </a:p>
          <a:p>
            <a:endParaRPr lang="en-GB" sz="1400" dirty="0"/>
          </a:p>
          <a:p>
            <a:r>
              <a:rPr lang="en-GB" sz="1200" dirty="0"/>
              <a:t>(1) https://www.peoplemanagement.co.uk/voices/comment/employees-encouraged-switch-off-from-technology#gref</a:t>
            </a:r>
          </a:p>
          <a:p>
            <a:endParaRPr lang="en-GB" sz="1400" dirty="0"/>
          </a:p>
          <a:p>
            <a:endParaRPr lang="en-GB" sz="1400" dirty="0"/>
          </a:p>
          <a:p>
            <a:endParaRPr lang="en-GB" sz="1400" dirty="0"/>
          </a:p>
        </p:txBody>
      </p:sp>
      <p:sp>
        <p:nvSpPr>
          <p:cNvPr id="7" name="Text Placeholder 2">
            <a:extLst>
              <a:ext uri="{FF2B5EF4-FFF2-40B4-BE49-F238E27FC236}">
                <a16:creationId xmlns:a16="http://schemas.microsoft.com/office/drawing/2014/main" id="{AB1575BC-5860-4173-B82F-664149C6468A}"/>
              </a:ext>
            </a:extLst>
          </p:cNvPr>
          <p:cNvSpPr txBox="1">
            <a:spLocks/>
          </p:cNvSpPr>
          <p:nvPr/>
        </p:nvSpPr>
        <p:spPr>
          <a:xfrm>
            <a:off x="4791750" y="459058"/>
            <a:ext cx="5158622" cy="857158"/>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17A7C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Ausschalten</a:t>
            </a:r>
            <a:endParaRPr lang="en-GB" b="1" dirty="0"/>
          </a:p>
        </p:txBody>
      </p:sp>
      <p:sp>
        <p:nvSpPr>
          <p:cNvPr id="9" name="Flowchart: Delay 8">
            <a:extLst>
              <a:ext uri="{FF2B5EF4-FFF2-40B4-BE49-F238E27FC236}">
                <a16:creationId xmlns:a16="http://schemas.microsoft.com/office/drawing/2014/main" id="{1F7B4E8A-0C7A-4D4B-A238-117C9E2152C7}"/>
              </a:ext>
            </a:extLst>
          </p:cNvPr>
          <p:cNvSpPr/>
          <p:nvPr/>
        </p:nvSpPr>
        <p:spPr>
          <a:xfrm flipH="1">
            <a:off x="0" y="1471167"/>
            <a:ext cx="3822240" cy="4888293"/>
          </a:xfrm>
          <a:prstGeom prst="flowChartDelay">
            <a:avLst/>
          </a:prstGeom>
          <a:blipFill>
            <a:blip r:embed="rId2" cstate="email">
              <a:extLst>
                <a:ext uri="{28A0092B-C50C-407E-A947-70E740481C1C}">
                  <a14:useLocalDpi xmlns:a14="http://schemas.microsoft.com/office/drawing/2010/main"/>
                </a:ext>
              </a:extLst>
            </a:blip>
            <a:stretch>
              <a:fillRect l="-69147" t="-1552" r="-14515" b="-25118"/>
            </a:stretch>
          </a:blipFill>
          <a:ln>
            <a:solidFill>
              <a:srgbClr val="17A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21258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228FC0B-B758-DA28-5DF4-DF9F4FB8E88F}"/>
              </a:ext>
            </a:extLst>
          </p:cNvPr>
          <p:cNvSpPr>
            <a:spLocks noGrp="1"/>
          </p:cNvSpPr>
          <p:nvPr>
            <p:ph type="pic" sz="quarter" idx="10"/>
          </p:nvPr>
        </p:nvSpPr>
        <p:spPr/>
      </p:sp>
      <p:sp>
        <p:nvSpPr>
          <p:cNvPr id="5" name="Text Placeholder 2">
            <a:extLst>
              <a:ext uri="{FF2B5EF4-FFF2-40B4-BE49-F238E27FC236}">
                <a16:creationId xmlns:a16="http://schemas.microsoft.com/office/drawing/2014/main" id="{B4DAF2A4-270F-412D-B913-EB777DDF118D}"/>
              </a:ext>
            </a:extLst>
          </p:cNvPr>
          <p:cNvSpPr txBox="1">
            <a:spLocks/>
          </p:cNvSpPr>
          <p:nvPr/>
        </p:nvSpPr>
        <p:spPr>
          <a:xfrm>
            <a:off x="352988" y="2197401"/>
            <a:ext cx="7619172" cy="378344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7F7F7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GB" sz="2600" dirty="0">
                <a:solidFill>
                  <a:srgbClr val="09446A"/>
                </a:solidFill>
              </a:rPr>
              <a:t>Vieles von dem, was Sie online tun, hinterlässt dauerhafte Spuren Ihrer Aktivitäten.</a:t>
            </a:r>
          </a:p>
          <a:p>
            <a:pPr marL="457200" indent="-457200">
              <a:buFont typeface="Arial" panose="020B0604020202020204" pitchFamily="34" charset="0"/>
              <a:buChar char="•"/>
            </a:pPr>
            <a:r>
              <a:rPr lang="en-GB" sz="2600" dirty="0">
                <a:solidFill>
                  <a:srgbClr val="09446A"/>
                </a:solidFill>
              </a:rPr>
              <a:t>Ohne sich dessen bewusst zu sein, geben Sie jeden Tag eine sich entwickelnde öffentliche Präsentation Ihrer Person ab, die von jedem online gesehen werden kann.</a:t>
            </a:r>
          </a:p>
          <a:p>
            <a:pPr marL="457200" indent="-457200">
              <a:buFont typeface="Arial" panose="020B0604020202020204" pitchFamily="34" charset="0"/>
              <a:buChar char="•"/>
            </a:pPr>
            <a:r>
              <a:rPr lang="en-GB" sz="2600" dirty="0">
                <a:solidFill>
                  <a:srgbClr val="09446A"/>
                </a:solidFill>
              </a:rPr>
              <a:t>Schlimmer noch: Es gibt Elemente unserer digitalen Fußabdrücke, die wir nie löschen können</a:t>
            </a:r>
          </a:p>
          <a:p>
            <a:pPr marL="457200" indent="-457200">
              <a:buFont typeface="Arial" panose="020B0604020202020204" pitchFamily="34" charset="0"/>
              <a:buChar char="•"/>
            </a:pPr>
            <a:r>
              <a:rPr lang="en-GB" sz="2600" dirty="0">
                <a:solidFill>
                  <a:srgbClr val="09446A"/>
                </a:solidFill>
              </a:rPr>
              <a:t>Sie denken vielleicht, dass Sie zu Hause an Ihren Laptops, Mobiltelefonen oder Tablets nur mit ein paar Freunden kommunizieren, aber...</a:t>
            </a:r>
          </a:p>
          <a:p>
            <a:pPr marL="457200" indent="-457200">
              <a:buFont typeface="Arial" panose="020B0604020202020204" pitchFamily="34" charset="0"/>
              <a:buChar char="•"/>
            </a:pPr>
            <a:r>
              <a:rPr lang="en-GB" sz="2600" dirty="0">
                <a:solidFill>
                  <a:srgbClr val="09446A"/>
                </a:solidFill>
              </a:rPr>
              <a:t>In Wirklichkeit befinden Sie sich in einem riesigen Auditorium und sprechen in eine Lautsprecheranlage, die alles, was Sie sagen, aufzeichnen und weiterverbreiten kann.</a:t>
            </a:r>
          </a:p>
          <a:p>
            <a:pPr marL="342900" indent="-342900">
              <a:buFont typeface="Wingdings" panose="05000000000000000000" pitchFamily="2" charset="2"/>
              <a:buChar char="v"/>
            </a:pPr>
            <a:endParaRPr lang="en-GB" sz="2500" dirty="0"/>
          </a:p>
          <a:p>
            <a:pPr marL="0" indent="0"/>
            <a:endParaRPr lang="en-GB" sz="2500" dirty="0"/>
          </a:p>
          <a:p>
            <a:endParaRPr lang="en-GB" dirty="0"/>
          </a:p>
        </p:txBody>
      </p:sp>
      <p:sp>
        <p:nvSpPr>
          <p:cNvPr id="6" name="Text Placeholder 3">
            <a:extLst>
              <a:ext uri="{FF2B5EF4-FFF2-40B4-BE49-F238E27FC236}">
                <a16:creationId xmlns:a16="http://schemas.microsoft.com/office/drawing/2014/main" id="{B773BDED-21E3-4D95-8B8A-1986E3C52F79}"/>
              </a:ext>
            </a:extLst>
          </p:cNvPr>
          <p:cNvSpPr txBox="1">
            <a:spLocks/>
          </p:cNvSpPr>
          <p:nvPr/>
        </p:nvSpPr>
        <p:spPr>
          <a:xfrm>
            <a:off x="683725" y="774515"/>
            <a:ext cx="5085159" cy="582221"/>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Was ist ein "digitaler Fußabdruck"?</a:t>
            </a:r>
          </a:p>
        </p:txBody>
      </p:sp>
      <p:pic>
        <p:nvPicPr>
          <p:cNvPr id="7" name="Picture Placeholder 5">
            <a:extLst>
              <a:ext uri="{FF2B5EF4-FFF2-40B4-BE49-F238E27FC236}">
                <a16:creationId xmlns:a16="http://schemas.microsoft.com/office/drawing/2014/main" id="{EB83CC9D-1BD0-429F-8B03-54A8203B537F}"/>
              </a:ext>
            </a:extLst>
          </p:cNvPr>
          <p:cNvPicPr>
            <a:picLocks noChangeAspect="1"/>
          </p:cNvPicPr>
          <p:nvPr/>
        </p:nvPicPr>
        <p:blipFill>
          <a:blip r:embed="rId2" cstate="email">
            <a:extLst>
              <a:ext uri="{28A0092B-C50C-407E-A947-70E740481C1C}">
                <a14:useLocalDpi xmlns:a14="http://schemas.microsoft.com/office/drawing/2010/main"/>
              </a:ext>
            </a:extLst>
          </a:blip>
          <a:srcRect l="7293" r="7293"/>
          <a:stretch>
            <a:fillRect/>
          </a:stretch>
        </p:blipFill>
        <p:spPr>
          <a:xfrm>
            <a:off x="8602116" y="1265033"/>
            <a:ext cx="2266512" cy="3978298"/>
          </a:xfrm>
          <a:prstGeom prst="rect">
            <a:avLst/>
          </a:prstGeom>
          <a:solidFill>
            <a:schemeClr val="bg1"/>
          </a:solidFill>
        </p:spPr>
      </p:pic>
    </p:spTree>
    <p:extLst>
      <p:ext uri="{BB962C8B-B14F-4D97-AF65-F5344CB8AC3E}">
        <p14:creationId xmlns:p14="http://schemas.microsoft.com/office/powerpoint/2010/main" val="3429022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1575BC-5860-4173-B82F-664149C6468A}"/>
              </a:ext>
            </a:extLst>
          </p:cNvPr>
          <p:cNvSpPr txBox="1">
            <a:spLocks/>
          </p:cNvSpPr>
          <p:nvPr/>
        </p:nvSpPr>
        <p:spPr>
          <a:xfrm>
            <a:off x="4791750" y="459058"/>
            <a:ext cx="5158622" cy="857158"/>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17A7C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Ausschalten</a:t>
            </a:r>
            <a:endParaRPr lang="en-GB" b="1" dirty="0"/>
          </a:p>
        </p:txBody>
      </p:sp>
      <p:pic>
        <p:nvPicPr>
          <p:cNvPr id="5" name="Picture Placeholder 4">
            <a:extLst>
              <a:ext uri="{FF2B5EF4-FFF2-40B4-BE49-F238E27FC236}">
                <a16:creationId xmlns:a16="http://schemas.microsoft.com/office/drawing/2014/main" id="{6FD7CEA4-6D47-708C-34C4-316CCD95CE31}"/>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t="8458" b="8458"/>
          <a:stretch>
            <a:fillRect/>
          </a:stretch>
        </p:blipFill>
        <p:spPr/>
      </p:pic>
      <p:sp>
        <p:nvSpPr>
          <p:cNvPr id="4" name="Text Placeholder 3">
            <a:extLst>
              <a:ext uri="{FF2B5EF4-FFF2-40B4-BE49-F238E27FC236}">
                <a16:creationId xmlns:a16="http://schemas.microsoft.com/office/drawing/2014/main" id="{0615C575-B865-5BA0-5BDD-55AD5DC2639E}"/>
              </a:ext>
            </a:extLst>
          </p:cNvPr>
          <p:cNvSpPr>
            <a:spLocks noGrp="1"/>
          </p:cNvSpPr>
          <p:nvPr>
            <p:ph type="body" sz="quarter" idx="18"/>
          </p:nvPr>
        </p:nvSpPr>
        <p:spPr>
          <a:xfrm>
            <a:off x="1221514" y="1487387"/>
            <a:ext cx="5714524" cy="5724983"/>
          </a:xfrm>
        </p:spPr>
        <p:txBody>
          <a:bodyPr>
            <a:normAutofit fontScale="92500" lnSpcReduction="20000"/>
          </a:bodyPr>
          <a:lstStyle/>
          <a:p>
            <a:r>
              <a:rPr lang="en-GB" dirty="0"/>
              <a:t>Trotz der Technologien, die Remote- und flexibles Arbeiten und theoretisch eine bessere Work-Life-Balance ermöglichen, nimmt der Stress am Arbeitsplatz zu. Eine britische Studie des Chartered Management Institute hat ergeben, dass "always on"-</a:t>
            </a:r>
            <a:r>
              <a:rPr lang="en-GB" dirty="0" err="1"/>
              <a:t>Manager:innen</a:t>
            </a:r>
            <a:r>
              <a:rPr lang="en-GB" dirty="0"/>
              <a:t> inzwischen 29 Tage mehr im Jahr arbeiten und unter einem steigenden Stressniveau leiden. (1)</a:t>
            </a:r>
          </a:p>
          <a:p>
            <a:r>
              <a:rPr lang="en-GB" dirty="0"/>
              <a:t>Weltweit ergibt sich ein ähnliches Bild. In Singapur gaben in einer Studie von Willis Towers Watson 60 Prozent der Beschäftigten zu, dass sie überdurchschnittlich viel oder sehr viel Stress haben. Eine Studie des australischen HR-Think-Tanks </a:t>
            </a:r>
            <a:r>
              <a:rPr lang="en-GB" dirty="0" err="1"/>
              <a:t>Reventure</a:t>
            </a:r>
            <a:r>
              <a:rPr lang="en-GB" dirty="0"/>
              <a:t> ergab, dass sich fast drei Viertel der </a:t>
            </a:r>
            <a:r>
              <a:rPr lang="en-GB" dirty="0" err="1"/>
              <a:t>Arbeitnehmende</a:t>
            </a:r>
            <a:r>
              <a:rPr lang="en-GB" dirty="0"/>
              <a:t> durch die Technologie gestresst fühlen und sich nicht völlig von ihr abkoppeln können.  (1)</a:t>
            </a:r>
          </a:p>
          <a:p>
            <a:r>
              <a:rPr lang="en-GB" i="1" dirty="0"/>
              <a:t>Was </a:t>
            </a:r>
            <a:r>
              <a:rPr lang="en-GB" i="1" dirty="0" err="1"/>
              <a:t>sollten</a:t>
            </a:r>
            <a:r>
              <a:rPr lang="en-GB" i="1" dirty="0"/>
              <a:t> </a:t>
            </a:r>
            <a:r>
              <a:rPr lang="en-GB" i="1" dirty="0" err="1"/>
              <a:t>Arbeitgeber:innen</a:t>
            </a:r>
            <a:r>
              <a:rPr lang="en-GB" i="1" dirty="0"/>
              <a:t> also tun, um </a:t>
            </a:r>
            <a:r>
              <a:rPr lang="en-GB" i="1" dirty="0" err="1"/>
              <a:t>ihre</a:t>
            </a:r>
            <a:r>
              <a:rPr lang="en-GB" i="1" dirty="0"/>
              <a:t> </a:t>
            </a:r>
            <a:r>
              <a:rPr lang="en-GB" i="1" dirty="0" err="1"/>
              <a:t>Mitarbeitende</a:t>
            </a:r>
            <a:r>
              <a:rPr lang="en-GB" i="1" dirty="0"/>
              <a:t> zu schützen und sie zum "Abschalten" zu bewegen?</a:t>
            </a:r>
          </a:p>
          <a:p>
            <a:r>
              <a:rPr lang="en-GB" sz="1500" dirty="0"/>
              <a:t>1. https://www.peoplemanagement.co.uk/voices/comment/employees-encouraged-switch-off-from-technology#gref</a:t>
            </a:r>
          </a:p>
          <a:p>
            <a:endParaRPr lang="en-GB" sz="2000" dirty="0"/>
          </a:p>
          <a:p>
            <a:endParaRPr lang="en-GB" sz="2000" dirty="0"/>
          </a:p>
          <a:p>
            <a:endParaRPr lang="en-GB" sz="2000" dirty="0"/>
          </a:p>
          <a:p>
            <a:endParaRPr lang="en-IE" dirty="0"/>
          </a:p>
        </p:txBody>
      </p:sp>
      <p:sp>
        <p:nvSpPr>
          <p:cNvPr id="3" name="Text Placeholder 2">
            <a:extLst>
              <a:ext uri="{FF2B5EF4-FFF2-40B4-BE49-F238E27FC236}">
                <a16:creationId xmlns:a16="http://schemas.microsoft.com/office/drawing/2014/main" id="{E104EB7B-6608-8791-07F9-F0FE8F8D8CC3}"/>
              </a:ext>
            </a:extLst>
          </p:cNvPr>
          <p:cNvSpPr>
            <a:spLocks noGrp="1"/>
          </p:cNvSpPr>
          <p:nvPr>
            <p:ph type="body" sz="quarter" idx="16"/>
          </p:nvPr>
        </p:nvSpPr>
        <p:spPr/>
        <p:txBody>
          <a:bodyPr>
            <a:normAutofit lnSpcReduction="10000"/>
          </a:bodyPr>
          <a:lstStyle/>
          <a:p>
            <a:r>
              <a:rPr lang="en-IE" dirty="0"/>
              <a:t>Ausschalten</a:t>
            </a:r>
          </a:p>
        </p:txBody>
      </p:sp>
    </p:spTree>
    <p:extLst>
      <p:ext uri="{BB962C8B-B14F-4D97-AF65-F5344CB8AC3E}">
        <p14:creationId xmlns:p14="http://schemas.microsoft.com/office/powerpoint/2010/main" val="2396580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C8BF6-D8B9-49CA-AF39-2671E4C36E85}"/>
              </a:ext>
            </a:extLst>
          </p:cNvPr>
          <p:cNvSpPr>
            <a:spLocks noGrp="1"/>
          </p:cNvSpPr>
          <p:nvPr>
            <p:ph type="body" sz="quarter" idx="18"/>
          </p:nvPr>
        </p:nvSpPr>
        <p:spPr>
          <a:xfrm>
            <a:off x="839488" y="2263964"/>
            <a:ext cx="6513812" cy="3512624"/>
          </a:xfrm>
        </p:spPr>
        <p:txBody>
          <a:bodyPr>
            <a:normAutofit fontScale="85000" lnSpcReduction="10000"/>
          </a:bodyPr>
          <a:lstStyle/>
          <a:p>
            <a:pPr marL="0" indent="0"/>
            <a:r>
              <a:rPr lang="en-GB" dirty="0"/>
              <a:t>Das Recht, sich von der Arbeit abzumelden, scheint eine Selbstverständlichkeit zu sein, aber es hat erst vor kurzem einen offiziellen Rechtsrahmen bekommen - wenn auch einen Vorschlag. Wenn das EU-Parlament die Erlaubnis für Arbeitnehmer, sich "abzumelden", in Stein meißelt, bedeutet das für die Unternehmen neue Verantwortlichkeiten, die sie übernehmen müssen.</a:t>
            </a:r>
          </a:p>
          <a:p>
            <a:pPr marL="0" indent="0"/>
            <a:r>
              <a:rPr lang="en-GB" dirty="0"/>
              <a:t>Folgen Sie </a:t>
            </a:r>
            <a:r>
              <a:rPr lang="en-GB" b="1" dirty="0"/>
              <a:t>dem Link auf dem Bild (halten Sie Strg + Klick gedrückt)</a:t>
            </a:r>
            <a:r>
              <a:rPr lang="en-GB" dirty="0"/>
              <a:t>, um einen Blick in die Zukunft zu werfen, wenn die Regulierungsbehörden daran arbeiten, diese "Always-on"-Kultur abzuschalten. Erfahren Sie, was bereits in Kraft ist, was geplant ist und welche praktischen Schritte Ihr Unternehmen unternehmen kann, um sich vorzubereiten!</a:t>
            </a:r>
          </a:p>
        </p:txBody>
      </p:sp>
      <p:sp>
        <p:nvSpPr>
          <p:cNvPr id="3" name="Text Placeholder 2">
            <a:extLst>
              <a:ext uri="{FF2B5EF4-FFF2-40B4-BE49-F238E27FC236}">
                <a16:creationId xmlns:a16="http://schemas.microsoft.com/office/drawing/2014/main" id="{6D715287-A9BB-446A-BF8B-E879D165F7BF}"/>
              </a:ext>
            </a:extLst>
          </p:cNvPr>
          <p:cNvSpPr>
            <a:spLocks noGrp="1"/>
          </p:cNvSpPr>
          <p:nvPr>
            <p:ph type="body" sz="quarter" idx="16"/>
          </p:nvPr>
        </p:nvSpPr>
        <p:spPr/>
        <p:txBody>
          <a:bodyPr>
            <a:normAutofit fontScale="92500" lnSpcReduction="20000"/>
          </a:bodyPr>
          <a:lstStyle/>
          <a:p>
            <a:r>
              <a:rPr lang="en-GB" sz="4500" b="1" dirty="0"/>
              <a:t>Zusätzliche Lektüre</a:t>
            </a:r>
          </a:p>
        </p:txBody>
      </p:sp>
      <p:sp>
        <p:nvSpPr>
          <p:cNvPr id="6" name="Thought Bubble: Cloud 5">
            <a:extLst>
              <a:ext uri="{FF2B5EF4-FFF2-40B4-BE49-F238E27FC236}">
                <a16:creationId xmlns:a16="http://schemas.microsoft.com/office/drawing/2014/main" id="{59353C09-286E-4786-909B-6C15BEEF6318}"/>
              </a:ext>
            </a:extLst>
          </p:cNvPr>
          <p:cNvSpPr/>
          <p:nvPr/>
        </p:nvSpPr>
        <p:spPr>
          <a:xfrm>
            <a:off x="5495827" y="203336"/>
            <a:ext cx="1695548" cy="1125049"/>
          </a:xfrm>
          <a:prstGeom prst="cloudCallout">
            <a:avLst>
              <a:gd name="adj1" fmla="val -84144"/>
              <a:gd name="adj2" fmla="val 46532"/>
            </a:avLst>
          </a:prstGeom>
          <a:solidFill>
            <a:schemeClr val="bg1"/>
          </a:solidFill>
          <a:ln>
            <a:solidFill>
              <a:srgbClr val="094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2">
            <a:extLst>
              <a:ext uri="{FF2B5EF4-FFF2-40B4-BE49-F238E27FC236}">
                <a16:creationId xmlns:a16="http://schemas.microsoft.com/office/drawing/2014/main" id="{C1421E62-9799-4B61-90C4-F7F4079FCF59}"/>
              </a:ext>
            </a:extLst>
          </p:cNvPr>
          <p:cNvSpPr txBox="1">
            <a:spLocks/>
          </p:cNvSpPr>
          <p:nvPr/>
        </p:nvSpPr>
        <p:spPr>
          <a:xfrm>
            <a:off x="734713" y="1594055"/>
            <a:ext cx="10808102" cy="582221"/>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500" dirty="0"/>
              <a:t>Das "Recht auf Abschalten"</a:t>
            </a:r>
          </a:p>
        </p:txBody>
      </p:sp>
      <p:pic>
        <p:nvPicPr>
          <p:cNvPr id="8" name="Picture 7" descr="iPhone6_mockup_front_white.png">
            <a:extLst>
              <a:ext uri="{FF2B5EF4-FFF2-40B4-BE49-F238E27FC236}">
                <a16:creationId xmlns:a16="http://schemas.microsoft.com/office/drawing/2014/main" id="{392BE60B-C8C3-4DF3-95A5-AFA5203C4D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00015" y="203337"/>
            <a:ext cx="3742800" cy="5854425"/>
          </a:xfrm>
          <a:prstGeom prst="rect">
            <a:avLst/>
          </a:prstGeom>
        </p:spPr>
      </p:pic>
      <p:pic>
        <p:nvPicPr>
          <p:cNvPr id="10" name="Picture 9">
            <a:hlinkClick r:id="rId3"/>
            <a:extLst>
              <a:ext uri="{FF2B5EF4-FFF2-40B4-BE49-F238E27FC236}">
                <a16:creationId xmlns:a16="http://schemas.microsoft.com/office/drawing/2014/main" id="{FF30C09B-FF5E-4195-880F-381F3F2F15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05825" y="1057276"/>
            <a:ext cx="2343150" cy="4105274"/>
          </a:xfrm>
          <a:prstGeom prst="rect">
            <a:avLst/>
          </a:prstGeom>
        </p:spPr>
      </p:pic>
      <p:sp>
        <p:nvSpPr>
          <p:cNvPr id="11" name="Text Placeholder 2">
            <a:extLst>
              <a:ext uri="{FF2B5EF4-FFF2-40B4-BE49-F238E27FC236}">
                <a16:creationId xmlns:a16="http://schemas.microsoft.com/office/drawing/2014/main" id="{A63EDD55-D618-4242-ABD3-3E713154D14C}"/>
              </a:ext>
            </a:extLst>
          </p:cNvPr>
          <p:cNvSpPr txBox="1">
            <a:spLocks/>
          </p:cNvSpPr>
          <p:nvPr/>
        </p:nvSpPr>
        <p:spPr>
          <a:xfrm>
            <a:off x="7873799" y="6135513"/>
            <a:ext cx="4318201" cy="582221"/>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500" b="1" dirty="0">
                <a:solidFill>
                  <a:srgbClr val="09446A"/>
                </a:solidFill>
              </a:rPr>
              <a:t>*Klick auf den Bildlink*</a:t>
            </a:r>
          </a:p>
        </p:txBody>
      </p:sp>
    </p:spTree>
    <p:extLst>
      <p:ext uri="{BB962C8B-B14F-4D97-AF65-F5344CB8AC3E}">
        <p14:creationId xmlns:p14="http://schemas.microsoft.com/office/powerpoint/2010/main" val="12431140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715287-A9BB-446A-BF8B-E879D165F7BF}"/>
              </a:ext>
            </a:extLst>
          </p:cNvPr>
          <p:cNvSpPr>
            <a:spLocks noGrp="1"/>
          </p:cNvSpPr>
          <p:nvPr>
            <p:ph type="body" sz="quarter" idx="16"/>
          </p:nvPr>
        </p:nvSpPr>
        <p:spPr/>
        <p:txBody>
          <a:bodyPr>
            <a:normAutofit fontScale="92500" lnSpcReduction="20000"/>
          </a:bodyPr>
          <a:lstStyle/>
          <a:p>
            <a:r>
              <a:rPr lang="en-GB" sz="4500" b="1" dirty="0"/>
              <a:t>WATCH</a:t>
            </a:r>
          </a:p>
        </p:txBody>
      </p:sp>
      <p:sp>
        <p:nvSpPr>
          <p:cNvPr id="7" name="Text Placeholder 2">
            <a:extLst>
              <a:ext uri="{FF2B5EF4-FFF2-40B4-BE49-F238E27FC236}">
                <a16:creationId xmlns:a16="http://schemas.microsoft.com/office/drawing/2014/main" id="{C1421E62-9799-4B61-90C4-F7F4079FCF59}"/>
              </a:ext>
            </a:extLst>
          </p:cNvPr>
          <p:cNvSpPr txBox="1">
            <a:spLocks/>
          </p:cNvSpPr>
          <p:nvPr/>
        </p:nvSpPr>
        <p:spPr>
          <a:xfrm>
            <a:off x="734714" y="1487375"/>
            <a:ext cx="10808102" cy="582221"/>
          </a:xfrm>
          <a:prstGeom prst="rect">
            <a:avLst/>
          </a:prstGeom>
        </p:spPr>
        <p:txBody>
          <a:bodyPr vert="horz" lIns="91440" tIns="45720" rIns="91440" bIns="45720" rtlCol="0">
            <a:normAutofit fontScale="4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500" dirty="0"/>
              <a:t>Neues Gesetz Alert: Portugal </a:t>
            </a:r>
            <a:r>
              <a:rPr lang="en-GB" sz="4500" dirty="0" err="1"/>
              <a:t>verbietet</a:t>
            </a:r>
            <a:r>
              <a:rPr lang="en-GB" sz="4500" dirty="0"/>
              <a:t> </a:t>
            </a:r>
            <a:r>
              <a:rPr lang="en-GB" sz="4500" dirty="0" err="1"/>
              <a:t>Arbeitgebenden</a:t>
            </a:r>
            <a:r>
              <a:rPr lang="en-GB" sz="4500" dirty="0"/>
              <a:t> SMS an </a:t>
            </a:r>
            <a:r>
              <a:rPr lang="en-GB" sz="4500" dirty="0" err="1"/>
              <a:t>Mitarbeitende</a:t>
            </a:r>
            <a:r>
              <a:rPr lang="en-GB" sz="4500" dirty="0"/>
              <a:t> nach der </a:t>
            </a:r>
            <a:r>
              <a:rPr lang="en-GB" sz="4500" dirty="0" err="1"/>
              <a:t>Schicht</a:t>
            </a:r>
            <a:r>
              <a:rPr lang="en-GB" sz="4500" dirty="0"/>
              <a:t> </a:t>
            </a:r>
            <a:r>
              <a:rPr lang="en-GB" sz="4500" dirty="0" err="1"/>
              <a:t>zu</a:t>
            </a:r>
            <a:r>
              <a:rPr lang="en-GB" sz="4500" dirty="0"/>
              <a:t> </a:t>
            </a:r>
            <a:r>
              <a:rPr lang="en-GB" sz="4500" dirty="0" err="1"/>
              <a:t>versenden</a:t>
            </a:r>
            <a:endParaRPr lang="en-GB" sz="4500" dirty="0"/>
          </a:p>
        </p:txBody>
      </p:sp>
      <p:sp>
        <p:nvSpPr>
          <p:cNvPr id="9" name="Action Button: Go Forward or Next 8">
            <a:hlinkClick r:id="" action="ppaction://hlinkshowjump?jump=nextslide" highlightClick="1"/>
            <a:extLst>
              <a:ext uri="{FF2B5EF4-FFF2-40B4-BE49-F238E27FC236}">
                <a16:creationId xmlns:a16="http://schemas.microsoft.com/office/drawing/2014/main" id="{E195A463-C607-4741-95EA-8F8ABCDF0D34}"/>
              </a:ext>
            </a:extLst>
          </p:cNvPr>
          <p:cNvSpPr/>
          <p:nvPr/>
        </p:nvSpPr>
        <p:spPr>
          <a:xfrm>
            <a:off x="2683252" y="355090"/>
            <a:ext cx="1066800" cy="962025"/>
          </a:xfrm>
          <a:prstGeom prst="actionButtonForwardNext">
            <a:avLst/>
          </a:prstGeom>
          <a:solidFill>
            <a:srgbClr val="0944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schemeClr val="accent1"/>
              </a:solidFill>
              <a:effectLst>
                <a:outerShdw blurRad="38100" dist="25400" dir="5400000" algn="ctr" rotWithShape="0">
                  <a:srgbClr val="6E747A">
                    <a:alpha val="43000"/>
                  </a:srgbClr>
                </a:outerShdw>
              </a:effectLst>
            </a:endParaRPr>
          </a:p>
        </p:txBody>
      </p:sp>
      <p:pic>
        <p:nvPicPr>
          <p:cNvPr id="12" name="Picture 11">
            <a:extLst>
              <a:ext uri="{FF2B5EF4-FFF2-40B4-BE49-F238E27FC236}">
                <a16:creationId xmlns:a16="http://schemas.microsoft.com/office/drawing/2014/main" id="{25787E29-0BC8-48A6-B3CE-D6469E02E9D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8387" t="10823" r="9307" b="5574"/>
          <a:stretch/>
        </p:blipFill>
        <p:spPr>
          <a:xfrm>
            <a:off x="3722876" y="1671806"/>
            <a:ext cx="8607973" cy="5246280"/>
          </a:xfrm>
          <a:prstGeom prst="rect">
            <a:avLst/>
          </a:prstGeom>
        </p:spPr>
      </p:pic>
      <p:pic>
        <p:nvPicPr>
          <p:cNvPr id="14" name="Picture 13">
            <a:hlinkClick r:id="rId3"/>
            <a:extLst>
              <a:ext uri="{FF2B5EF4-FFF2-40B4-BE49-F238E27FC236}">
                <a16:creationId xmlns:a16="http://schemas.microsoft.com/office/drawing/2014/main" id="{272C63B7-E506-4982-842E-A716543E19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69336" y="2147347"/>
            <a:ext cx="6153151" cy="3920078"/>
          </a:xfrm>
          <a:prstGeom prst="rect">
            <a:avLst/>
          </a:prstGeom>
        </p:spPr>
      </p:pic>
      <p:sp>
        <p:nvSpPr>
          <p:cNvPr id="16" name="TextBox 15">
            <a:extLst>
              <a:ext uri="{FF2B5EF4-FFF2-40B4-BE49-F238E27FC236}">
                <a16:creationId xmlns:a16="http://schemas.microsoft.com/office/drawing/2014/main" id="{6A3F1A08-D429-43B2-86C0-3B5965C5A02F}"/>
              </a:ext>
            </a:extLst>
          </p:cNvPr>
          <p:cNvSpPr txBox="1"/>
          <p:nvPr/>
        </p:nvSpPr>
        <p:spPr>
          <a:xfrm>
            <a:off x="669455" y="2239856"/>
            <a:ext cx="3676651" cy="3416320"/>
          </a:xfrm>
          <a:prstGeom prst="rect">
            <a:avLst/>
          </a:prstGeom>
          <a:noFill/>
        </p:spPr>
        <p:txBody>
          <a:bodyPr wrap="square">
            <a:spAutoFit/>
          </a:bodyPr>
          <a:lstStyle/>
          <a:p>
            <a:r>
              <a:rPr lang="en-GB" dirty="0">
                <a:solidFill>
                  <a:schemeClr val="bg1"/>
                </a:solidFill>
              </a:rPr>
              <a:t>Schreibt </a:t>
            </a:r>
            <a:r>
              <a:rPr lang="en-GB" dirty="0" err="1">
                <a:solidFill>
                  <a:schemeClr val="bg1"/>
                </a:solidFill>
              </a:rPr>
              <a:t>Ihnen</a:t>
            </a:r>
            <a:r>
              <a:rPr lang="en-GB" dirty="0">
                <a:solidFill>
                  <a:schemeClr val="bg1"/>
                </a:solidFill>
              </a:rPr>
              <a:t> </a:t>
            </a:r>
            <a:r>
              <a:rPr lang="en-GB" dirty="0" err="1">
                <a:solidFill>
                  <a:schemeClr val="bg1"/>
                </a:solidFill>
              </a:rPr>
              <a:t>Ihr:e</a:t>
            </a:r>
            <a:r>
              <a:rPr lang="en-GB" dirty="0">
                <a:solidFill>
                  <a:schemeClr val="bg1"/>
                </a:solidFill>
              </a:rPr>
              <a:t> </a:t>
            </a:r>
            <a:r>
              <a:rPr lang="en-GB" dirty="0" err="1">
                <a:solidFill>
                  <a:schemeClr val="bg1"/>
                </a:solidFill>
              </a:rPr>
              <a:t>Chefin</a:t>
            </a:r>
            <a:r>
              <a:rPr lang="en-GB" dirty="0">
                <a:solidFill>
                  <a:schemeClr val="bg1"/>
                </a:solidFill>
              </a:rPr>
              <a:t> eine SMS, nachdem Ihre Schicht zu Ende ist? In Portugal können Sie ihn jetzt dafür verklagen. Portugal hat ein Gesetz verabschiedet, das es Chefs verbietet, </a:t>
            </a:r>
            <a:r>
              <a:rPr lang="en-GB" dirty="0" err="1">
                <a:solidFill>
                  <a:schemeClr val="bg1"/>
                </a:solidFill>
              </a:rPr>
              <a:t>Mitarbeitende</a:t>
            </a:r>
            <a:r>
              <a:rPr lang="en-GB" dirty="0">
                <a:solidFill>
                  <a:schemeClr val="bg1"/>
                </a:solidFill>
              </a:rPr>
              <a:t> zu kontaktieren, wenn sie das Büro verlassen haben. In welchen anderen Ländern gibt es dieses Gesetz oder ähnliche Gesetze, die Arbeitnehmern das "Abschalten" erleichtern? </a:t>
            </a:r>
            <a:r>
              <a:rPr lang="en-GB" b="1" dirty="0">
                <a:solidFill>
                  <a:schemeClr val="bg1"/>
                </a:solidFill>
              </a:rPr>
              <a:t>Palki Sharma hat einen Bericht.</a:t>
            </a:r>
          </a:p>
        </p:txBody>
      </p:sp>
    </p:spTree>
    <p:extLst>
      <p:ext uri="{BB962C8B-B14F-4D97-AF65-F5344CB8AC3E}">
        <p14:creationId xmlns:p14="http://schemas.microsoft.com/office/powerpoint/2010/main" val="12072842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74E330-1678-92DA-9992-96FFBCB20866}"/>
              </a:ext>
            </a:extLst>
          </p:cNvPr>
          <p:cNvSpPr>
            <a:spLocks noGrp="1"/>
          </p:cNvSpPr>
          <p:nvPr>
            <p:ph type="body" sz="quarter" idx="18"/>
          </p:nvPr>
        </p:nvSpPr>
        <p:spPr>
          <a:xfrm>
            <a:off x="734714" y="1604966"/>
            <a:ext cx="10808102" cy="3867704"/>
          </a:xfrm>
        </p:spPr>
        <p:txBody>
          <a:bodyPr/>
          <a:lstStyle/>
          <a:p>
            <a:pPr marL="0"/>
            <a:r>
              <a:rPr lang="en-IE" dirty="0"/>
              <a:t>Wir empfehlen Ihnen, einen Blick auf Modul 2 zu werfen, um weitere Informationen über die folgenden digitalen Hilfsmittel zu erhalten, die Ihnen helfen können, sich zu entspannen und von den digitalen Technologien abzuschalten. Wir gehen im Detail auf jedes Tool ein und wie es Sie entspannen kann. Klicken Sie auf die Logos der digitalen Hilfsmittel, um einen Link zu deren Website zu erhalten:</a:t>
            </a:r>
          </a:p>
          <a:p>
            <a:pPr marL="0"/>
            <a:endParaRPr lang="en-IE" dirty="0"/>
          </a:p>
          <a:p>
            <a:pPr marL="0"/>
            <a:endParaRPr lang="en-IE" dirty="0"/>
          </a:p>
        </p:txBody>
      </p:sp>
      <p:sp>
        <p:nvSpPr>
          <p:cNvPr id="3" name="Text Placeholder 2">
            <a:extLst>
              <a:ext uri="{FF2B5EF4-FFF2-40B4-BE49-F238E27FC236}">
                <a16:creationId xmlns:a16="http://schemas.microsoft.com/office/drawing/2014/main" id="{B5BD8E7B-28BB-8198-22D5-E80FC7643FDC}"/>
              </a:ext>
            </a:extLst>
          </p:cNvPr>
          <p:cNvSpPr>
            <a:spLocks noGrp="1"/>
          </p:cNvSpPr>
          <p:nvPr>
            <p:ph type="body" sz="quarter" idx="16"/>
          </p:nvPr>
        </p:nvSpPr>
        <p:spPr/>
        <p:txBody>
          <a:bodyPr>
            <a:normAutofit fontScale="70000" lnSpcReduction="20000"/>
          </a:bodyPr>
          <a:lstStyle/>
          <a:p>
            <a:r>
              <a:rPr lang="en-IE" dirty="0"/>
              <a:t>Sehen Sie sich diese digitalen Hilfsmittel an, die Ihnen beim Ausruhen helfen!</a:t>
            </a:r>
          </a:p>
        </p:txBody>
      </p:sp>
      <p:pic>
        <p:nvPicPr>
          <p:cNvPr id="4" name="Picture 3">
            <a:hlinkClick r:id="rId2"/>
            <a:extLst>
              <a:ext uri="{FF2B5EF4-FFF2-40B4-BE49-F238E27FC236}">
                <a16:creationId xmlns:a16="http://schemas.microsoft.com/office/drawing/2014/main" id="{BBC0AC5C-7FE2-6029-B0E7-AB5BE524E0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4509" y="4220813"/>
            <a:ext cx="2384490" cy="1251857"/>
          </a:xfrm>
          <a:prstGeom prst="rect">
            <a:avLst/>
          </a:prstGeom>
        </p:spPr>
      </p:pic>
      <p:pic>
        <p:nvPicPr>
          <p:cNvPr id="5" name="Picture 4">
            <a:hlinkClick r:id="rId4"/>
            <a:extLst>
              <a:ext uri="{FF2B5EF4-FFF2-40B4-BE49-F238E27FC236}">
                <a16:creationId xmlns:a16="http://schemas.microsoft.com/office/drawing/2014/main" id="{6EB8AA7F-2FAD-8BF1-2FDF-4F6FD312A1A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28981" y="3295410"/>
            <a:ext cx="1551332" cy="1551332"/>
          </a:xfrm>
          <a:prstGeom prst="rect">
            <a:avLst/>
          </a:prstGeom>
        </p:spPr>
      </p:pic>
      <p:pic>
        <p:nvPicPr>
          <p:cNvPr id="6" name="Picture 5">
            <a:hlinkClick r:id="rId6"/>
            <a:extLst>
              <a:ext uri="{FF2B5EF4-FFF2-40B4-BE49-F238E27FC236}">
                <a16:creationId xmlns:a16="http://schemas.microsoft.com/office/drawing/2014/main" id="{7F89057E-50A2-43D4-BDDE-FA41E9DA333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61542" y="4115336"/>
            <a:ext cx="2413038" cy="1357334"/>
          </a:xfrm>
          <a:prstGeom prst="rect">
            <a:avLst/>
          </a:prstGeom>
        </p:spPr>
      </p:pic>
    </p:spTree>
    <p:extLst>
      <p:ext uri="{BB962C8B-B14F-4D97-AF65-F5344CB8AC3E}">
        <p14:creationId xmlns:p14="http://schemas.microsoft.com/office/powerpoint/2010/main" val="33468027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5E981DB7-0305-8262-00E1-572541E79A7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t="8458" b="8458"/>
          <a:stretch>
            <a:fillRect/>
          </a:stretch>
        </p:blipFill>
        <p:spPr/>
      </p:pic>
      <p:sp>
        <p:nvSpPr>
          <p:cNvPr id="8" name="Text Placeholder 7">
            <a:extLst>
              <a:ext uri="{FF2B5EF4-FFF2-40B4-BE49-F238E27FC236}">
                <a16:creationId xmlns:a16="http://schemas.microsoft.com/office/drawing/2014/main" id="{E2AF8C80-9F8A-1A03-196C-06AC14CFF160}"/>
              </a:ext>
            </a:extLst>
          </p:cNvPr>
          <p:cNvSpPr>
            <a:spLocks noGrp="1"/>
          </p:cNvSpPr>
          <p:nvPr>
            <p:ph type="body" sz="quarter" idx="18"/>
          </p:nvPr>
        </p:nvSpPr>
        <p:spPr/>
        <p:txBody>
          <a:bodyPr>
            <a:normAutofit lnSpcReduction="10000"/>
          </a:bodyPr>
          <a:lstStyle/>
          <a:p>
            <a:pPr algn="l"/>
            <a:r>
              <a:rPr lang="en-IE" sz="2200" dirty="0"/>
              <a:t>1. </a:t>
            </a:r>
            <a:r>
              <a:rPr lang="en-US" sz="2200" i="0" dirty="0" err="1">
                <a:effectLst/>
              </a:rPr>
              <a:t>Halten</a:t>
            </a:r>
            <a:r>
              <a:rPr lang="en-US" sz="2200" i="0" dirty="0">
                <a:effectLst/>
              </a:rPr>
              <a:t> Sie </a:t>
            </a:r>
            <a:r>
              <a:rPr lang="en-US" sz="2200" i="0" dirty="0" err="1">
                <a:effectLst/>
              </a:rPr>
              <a:t>ihre</a:t>
            </a:r>
            <a:r>
              <a:rPr lang="en-US" sz="2200" i="0" dirty="0">
                <a:effectLst/>
              </a:rPr>
              <a:t> </a:t>
            </a:r>
            <a:r>
              <a:rPr lang="en-US" sz="2200" i="0" dirty="0" err="1">
                <a:effectLst/>
              </a:rPr>
              <a:t>Arbeitsaufgaben</a:t>
            </a:r>
            <a:r>
              <a:rPr lang="en-US" sz="2200" i="0" dirty="0">
                <a:effectLst/>
              </a:rPr>
              <a:t> von </a:t>
            </a:r>
            <a:r>
              <a:rPr lang="en-US" sz="2200" i="0" dirty="0" err="1">
                <a:effectLst/>
              </a:rPr>
              <a:t>Ihrem</a:t>
            </a:r>
            <a:r>
              <a:rPr lang="en-US" sz="2200" i="0" dirty="0">
                <a:effectLst/>
              </a:rPr>
              <a:t> Handy fern</a:t>
            </a:r>
          </a:p>
          <a:p>
            <a:r>
              <a:rPr lang="en-US" sz="2200" dirty="0"/>
              <a:t>Das mag zwar schwierig erscheinen, aber es gibt so viele Möglichkeiten, wie Ihre Kollegen mit Ihnen in Kontakt treten können, dass Sie wirklich nicht alles von der Arbeit auf </a:t>
            </a:r>
            <a:r>
              <a:rPr lang="en-US" sz="2200" dirty="0" err="1"/>
              <a:t>Ihrem</a:t>
            </a:r>
            <a:r>
              <a:rPr lang="en-US" sz="2200" dirty="0"/>
              <a:t> Handy haben müssen.</a:t>
            </a:r>
          </a:p>
          <a:p>
            <a:r>
              <a:rPr lang="en-US" sz="2200" dirty="0"/>
              <a:t>Versuchen Sie, sich von Ihren E-Mails abzumelden und nur während der Arbeitszeiten darauf zuzugreifen. Wenn wir eine E-Mail verschicken, erwarten wir in der Regel keine sofortige Antwort, so dass wir gerne bis zum nächsten Arbeitstag auf eine Antwort warten.</a:t>
            </a:r>
            <a:endParaRPr lang="en-IE" sz="2200" dirty="0"/>
          </a:p>
        </p:txBody>
      </p:sp>
      <p:sp>
        <p:nvSpPr>
          <p:cNvPr id="5" name="Text Placeholder 4">
            <a:extLst>
              <a:ext uri="{FF2B5EF4-FFF2-40B4-BE49-F238E27FC236}">
                <a16:creationId xmlns:a16="http://schemas.microsoft.com/office/drawing/2014/main" id="{50B8D819-D73C-AAA7-E2A4-217C46CC88E3}"/>
              </a:ext>
            </a:extLst>
          </p:cNvPr>
          <p:cNvSpPr>
            <a:spLocks noGrp="1"/>
          </p:cNvSpPr>
          <p:nvPr>
            <p:ph type="body" sz="quarter" idx="16"/>
          </p:nvPr>
        </p:nvSpPr>
        <p:spPr>
          <a:xfrm>
            <a:off x="1379575" y="228600"/>
            <a:ext cx="4931330" cy="1035734"/>
          </a:xfrm>
        </p:spPr>
        <p:txBody>
          <a:bodyPr>
            <a:normAutofit/>
          </a:bodyPr>
          <a:lstStyle/>
          <a:p>
            <a:r>
              <a:rPr lang="en-IE" sz="3200" dirty="0"/>
              <a:t>Top-Tipps zum Abschalten bei digitaler Arbeit</a:t>
            </a:r>
          </a:p>
        </p:txBody>
      </p:sp>
      <p:sp>
        <p:nvSpPr>
          <p:cNvPr id="10" name="TextBox 9">
            <a:extLst>
              <a:ext uri="{FF2B5EF4-FFF2-40B4-BE49-F238E27FC236}">
                <a16:creationId xmlns:a16="http://schemas.microsoft.com/office/drawing/2014/main" id="{803C3284-5484-722C-3DA0-5ADC60E2706E}"/>
              </a:ext>
            </a:extLst>
          </p:cNvPr>
          <p:cNvSpPr txBox="1"/>
          <p:nvPr/>
        </p:nvSpPr>
        <p:spPr>
          <a:xfrm>
            <a:off x="7108372" y="6548539"/>
            <a:ext cx="1436914" cy="369332"/>
          </a:xfrm>
          <a:prstGeom prst="rect">
            <a:avLst/>
          </a:prstGeom>
          <a:noFill/>
        </p:spPr>
        <p:txBody>
          <a:bodyPr wrap="square" rtlCol="0">
            <a:spAutoFit/>
          </a:bodyPr>
          <a:lstStyle/>
          <a:p>
            <a:r>
              <a:rPr lang="en-IE" dirty="0">
                <a:solidFill>
                  <a:srgbClr val="09446A"/>
                </a:solidFill>
                <a:hlinkClick r:id="rId3">
                  <a:extLst>
                    <a:ext uri="{A12FA001-AC4F-418D-AE19-62706E023703}">
                      <ahyp:hlinkClr xmlns:ahyp="http://schemas.microsoft.com/office/drawing/2018/hyperlinkcolor" val="tx"/>
                    </a:ext>
                  </a:extLst>
                </a:hlinkClick>
              </a:rPr>
              <a:t>Quelle</a:t>
            </a:r>
            <a:endParaRPr lang="en-IE" dirty="0">
              <a:solidFill>
                <a:srgbClr val="09446A"/>
              </a:solidFill>
            </a:endParaRPr>
          </a:p>
        </p:txBody>
      </p:sp>
    </p:spTree>
    <p:extLst>
      <p:ext uri="{BB962C8B-B14F-4D97-AF65-F5344CB8AC3E}">
        <p14:creationId xmlns:p14="http://schemas.microsoft.com/office/powerpoint/2010/main" val="15908051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2AF8C80-9F8A-1A03-196C-06AC14CFF160}"/>
              </a:ext>
            </a:extLst>
          </p:cNvPr>
          <p:cNvSpPr>
            <a:spLocks noGrp="1"/>
          </p:cNvSpPr>
          <p:nvPr>
            <p:ph type="body" sz="quarter" idx="18"/>
          </p:nvPr>
        </p:nvSpPr>
        <p:spPr/>
        <p:txBody>
          <a:bodyPr>
            <a:normAutofit fontScale="92500"/>
          </a:bodyPr>
          <a:lstStyle/>
          <a:p>
            <a:pPr algn="l"/>
            <a:r>
              <a:rPr lang="en-IE" sz="2200" dirty="0"/>
              <a:t>2. </a:t>
            </a:r>
            <a:r>
              <a:rPr lang="en-US" sz="2200" i="0" dirty="0">
                <a:effectLst/>
              </a:rPr>
              <a:t>Schalten Sie "Bitte nicht stören" ein</a:t>
            </a:r>
          </a:p>
          <a:p>
            <a:r>
              <a:rPr lang="en-US" sz="2200" dirty="0"/>
              <a:t>In Modul 2 haben wir gesehen, dass eine der besten Techniken zur Verringerung des Technostresses darin besteht, Push-Benachrichtigungen auf Ihrem Telefon zu deaktivieren. Die Einstellung "Nicht stören" schaltet auch Benachrichtigungen aus.</a:t>
            </a:r>
          </a:p>
          <a:p>
            <a:r>
              <a:rPr lang="en-US" sz="2200" dirty="0"/>
              <a:t>Gehen wir noch einen Schritt weiter, um Ihnen zu helfen, die "Bitte nicht stören"-Einstellungen Ihres Telefons auszuschalten. Sie können selbst entscheiden, was in Ihre "Nicht stören"-Einstellung fällt, damit Sie keine wichtigen Anrufe verpassen, aber auch Benachrichtigungen für SMS, Apps und E-Mails blockieren.</a:t>
            </a:r>
            <a:endParaRPr lang="en-IE" sz="2200" dirty="0"/>
          </a:p>
        </p:txBody>
      </p:sp>
      <p:sp>
        <p:nvSpPr>
          <p:cNvPr id="5" name="Text Placeholder 4">
            <a:extLst>
              <a:ext uri="{FF2B5EF4-FFF2-40B4-BE49-F238E27FC236}">
                <a16:creationId xmlns:a16="http://schemas.microsoft.com/office/drawing/2014/main" id="{50B8D819-D73C-AAA7-E2A4-217C46CC88E3}"/>
              </a:ext>
            </a:extLst>
          </p:cNvPr>
          <p:cNvSpPr>
            <a:spLocks noGrp="1"/>
          </p:cNvSpPr>
          <p:nvPr>
            <p:ph type="body" sz="quarter" idx="16"/>
          </p:nvPr>
        </p:nvSpPr>
        <p:spPr>
          <a:xfrm>
            <a:off x="1379575" y="228600"/>
            <a:ext cx="4931330" cy="1035733"/>
          </a:xfrm>
        </p:spPr>
        <p:txBody>
          <a:bodyPr>
            <a:normAutofit/>
          </a:bodyPr>
          <a:lstStyle/>
          <a:p>
            <a:r>
              <a:rPr lang="en-IE" sz="3200" dirty="0"/>
              <a:t>Top-Tipps zum Abschalten bei digitaler Arbeit</a:t>
            </a:r>
          </a:p>
        </p:txBody>
      </p:sp>
      <p:pic>
        <p:nvPicPr>
          <p:cNvPr id="4" name="Picture Placeholder 3">
            <a:extLst>
              <a:ext uri="{FF2B5EF4-FFF2-40B4-BE49-F238E27FC236}">
                <a16:creationId xmlns:a16="http://schemas.microsoft.com/office/drawing/2014/main" id="{F15B4392-9F64-ED6D-D0F7-7D6EB4CB9182}"/>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23253" r="23253"/>
          <a:stretch>
            <a:fillRect/>
          </a:stretch>
        </p:blipFill>
        <p:spPr/>
      </p:pic>
      <p:sp>
        <p:nvSpPr>
          <p:cNvPr id="10" name="TextBox 9">
            <a:extLst>
              <a:ext uri="{FF2B5EF4-FFF2-40B4-BE49-F238E27FC236}">
                <a16:creationId xmlns:a16="http://schemas.microsoft.com/office/drawing/2014/main" id="{0F3ECB9A-D0D1-411F-2662-A9A24E38CBE6}"/>
              </a:ext>
            </a:extLst>
          </p:cNvPr>
          <p:cNvSpPr txBox="1"/>
          <p:nvPr/>
        </p:nvSpPr>
        <p:spPr>
          <a:xfrm>
            <a:off x="7108372" y="6548539"/>
            <a:ext cx="1436914" cy="369332"/>
          </a:xfrm>
          <a:prstGeom prst="rect">
            <a:avLst/>
          </a:prstGeom>
          <a:noFill/>
        </p:spPr>
        <p:txBody>
          <a:bodyPr wrap="square" rtlCol="0">
            <a:spAutoFit/>
          </a:bodyPr>
          <a:lstStyle/>
          <a:p>
            <a:r>
              <a:rPr lang="en-IE" dirty="0">
                <a:solidFill>
                  <a:srgbClr val="09446A"/>
                </a:solidFill>
                <a:hlinkClick r:id="rId3">
                  <a:extLst>
                    <a:ext uri="{A12FA001-AC4F-418D-AE19-62706E023703}">
                      <ahyp:hlinkClr xmlns:ahyp="http://schemas.microsoft.com/office/drawing/2018/hyperlinkcolor" val="tx"/>
                    </a:ext>
                  </a:extLst>
                </a:hlinkClick>
              </a:rPr>
              <a:t>Quelle</a:t>
            </a:r>
            <a:endParaRPr lang="en-IE" dirty="0">
              <a:solidFill>
                <a:srgbClr val="09446A"/>
              </a:solidFill>
            </a:endParaRPr>
          </a:p>
        </p:txBody>
      </p:sp>
    </p:spTree>
    <p:extLst>
      <p:ext uri="{BB962C8B-B14F-4D97-AF65-F5344CB8AC3E}">
        <p14:creationId xmlns:p14="http://schemas.microsoft.com/office/powerpoint/2010/main" val="11500951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2AF8C80-9F8A-1A03-196C-06AC14CFF160}"/>
              </a:ext>
            </a:extLst>
          </p:cNvPr>
          <p:cNvSpPr>
            <a:spLocks noGrp="1"/>
          </p:cNvSpPr>
          <p:nvPr>
            <p:ph type="body" sz="quarter" idx="18"/>
          </p:nvPr>
        </p:nvSpPr>
        <p:spPr>
          <a:xfrm>
            <a:off x="1240971" y="1811145"/>
            <a:ext cx="5519058" cy="4796483"/>
          </a:xfrm>
        </p:spPr>
        <p:txBody>
          <a:bodyPr>
            <a:normAutofit fontScale="77500" lnSpcReduction="20000"/>
          </a:bodyPr>
          <a:lstStyle/>
          <a:p>
            <a:pPr algn="l"/>
            <a:r>
              <a:rPr lang="en-US" dirty="0"/>
              <a:t>3. </a:t>
            </a:r>
            <a:r>
              <a:rPr lang="en-US" dirty="0" err="1"/>
              <a:t>Minimieren Sie den </a:t>
            </a:r>
            <a:r>
              <a:rPr lang="en-US" dirty="0"/>
              <a:t>Arbeits-Chat zu Hause</a:t>
            </a:r>
          </a:p>
          <a:p>
            <a:pPr algn="l"/>
            <a:r>
              <a:rPr lang="en-US" dirty="0"/>
              <a:t>Abgesehen davon, dass Sie Ihre Arbeitsbenachrichtigungen, die Ihre Aufmerksamkeit beanspruchen, reduzieren können, gibt es noch andere Dinge, die Sie tun können, um abzuschalten und zu Hause präsenter zu sein.</a:t>
            </a:r>
          </a:p>
          <a:p>
            <a:pPr algn="l"/>
            <a:endParaRPr lang="en-US" dirty="0"/>
          </a:p>
          <a:p>
            <a:pPr algn="l"/>
            <a:r>
              <a:rPr lang="en-US" dirty="0"/>
              <a:t>Es kann hilfreich sein, ein wenig Dampf abzulassen, wenn Sie nach Hause kommen, und es ist ganz natürlich, beim Abendessen darüber zu sprechen, wie Ihr Tag war, aber prüfen Sie, inwieweit das Gespräch über die Arbeit Sie niederdrückt oder Sie unter Stress setzt.</a:t>
            </a:r>
          </a:p>
          <a:p>
            <a:pPr algn="l"/>
            <a:endParaRPr lang="en-US" dirty="0"/>
          </a:p>
          <a:p>
            <a:pPr algn="l"/>
            <a:r>
              <a:rPr lang="en-US" dirty="0"/>
              <a:t>Wenn Sie einen sehr stressigen Tag hinter sich haben, möchten Sie diesen nicht unbedingt noch einmal erleben und die negative Energie mit nach Hause nehmen. Schränken Sie den Arbeits-Chat zu Hause ein, um ihn zu trennen und abzuschalten.</a:t>
            </a:r>
            <a:endParaRPr lang="en-IE" dirty="0"/>
          </a:p>
        </p:txBody>
      </p:sp>
      <p:sp>
        <p:nvSpPr>
          <p:cNvPr id="5" name="Text Placeholder 4">
            <a:extLst>
              <a:ext uri="{FF2B5EF4-FFF2-40B4-BE49-F238E27FC236}">
                <a16:creationId xmlns:a16="http://schemas.microsoft.com/office/drawing/2014/main" id="{50B8D819-D73C-AAA7-E2A4-217C46CC88E3}"/>
              </a:ext>
            </a:extLst>
          </p:cNvPr>
          <p:cNvSpPr>
            <a:spLocks noGrp="1"/>
          </p:cNvSpPr>
          <p:nvPr>
            <p:ph type="body" sz="quarter" idx="16"/>
          </p:nvPr>
        </p:nvSpPr>
        <p:spPr>
          <a:xfrm>
            <a:off x="1379575" y="228600"/>
            <a:ext cx="4931330" cy="1035734"/>
          </a:xfrm>
        </p:spPr>
        <p:txBody>
          <a:bodyPr>
            <a:normAutofit/>
          </a:bodyPr>
          <a:lstStyle/>
          <a:p>
            <a:r>
              <a:rPr lang="en-IE" sz="3200" dirty="0"/>
              <a:t>Top-Tipps zum Abschalten bei digitaler Arbeit</a:t>
            </a:r>
          </a:p>
        </p:txBody>
      </p:sp>
      <p:pic>
        <p:nvPicPr>
          <p:cNvPr id="10" name="Picture Placeholder 9">
            <a:extLst>
              <a:ext uri="{FF2B5EF4-FFF2-40B4-BE49-F238E27FC236}">
                <a16:creationId xmlns:a16="http://schemas.microsoft.com/office/drawing/2014/main" id="{3DB3A728-71D1-07C2-FA46-E5B284C4169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t="3265" b="3265"/>
          <a:stretch>
            <a:fillRect/>
          </a:stretch>
        </p:blipFill>
        <p:spPr/>
      </p:pic>
      <p:sp>
        <p:nvSpPr>
          <p:cNvPr id="11" name="TextBox 10">
            <a:extLst>
              <a:ext uri="{FF2B5EF4-FFF2-40B4-BE49-F238E27FC236}">
                <a16:creationId xmlns:a16="http://schemas.microsoft.com/office/drawing/2014/main" id="{DA9CE199-D667-23F5-A65C-8642EF4C3D4E}"/>
              </a:ext>
            </a:extLst>
          </p:cNvPr>
          <p:cNvSpPr txBox="1"/>
          <p:nvPr/>
        </p:nvSpPr>
        <p:spPr>
          <a:xfrm>
            <a:off x="7108372" y="6548539"/>
            <a:ext cx="1436914" cy="369332"/>
          </a:xfrm>
          <a:prstGeom prst="rect">
            <a:avLst/>
          </a:prstGeom>
          <a:noFill/>
        </p:spPr>
        <p:txBody>
          <a:bodyPr wrap="square" rtlCol="0">
            <a:spAutoFit/>
          </a:bodyPr>
          <a:lstStyle/>
          <a:p>
            <a:r>
              <a:rPr lang="en-IE" dirty="0">
                <a:solidFill>
                  <a:srgbClr val="09446A"/>
                </a:solidFill>
                <a:hlinkClick r:id="rId3">
                  <a:extLst>
                    <a:ext uri="{A12FA001-AC4F-418D-AE19-62706E023703}">
                      <ahyp:hlinkClr xmlns:ahyp="http://schemas.microsoft.com/office/drawing/2018/hyperlinkcolor" val="tx"/>
                    </a:ext>
                  </a:extLst>
                </a:hlinkClick>
              </a:rPr>
              <a:t>Quelle</a:t>
            </a:r>
            <a:endParaRPr lang="en-IE" dirty="0">
              <a:solidFill>
                <a:srgbClr val="09446A"/>
              </a:solidFill>
            </a:endParaRPr>
          </a:p>
        </p:txBody>
      </p:sp>
    </p:spTree>
    <p:extLst>
      <p:ext uri="{BB962C8B-B14F-4D97-AF65-F5344CB8AC3E}">
        <p14:creationId xmlns:p14="http://schemas.microsoft.com/office/powerpoint/2010/main" val="38854923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2AF8C80-9F8A-1A03-196C-06AC14CFF160}"/>
              </a:ext>
            </a:extLst>
          </p:cNvPr>
          <p:cNvSpPr>
            <a:spLocks noGrp="1"/>
          </p:cNvSpPr>
          <p:nvPr>
            <p:ph type="body" sz="quarter" idx="18"/>
          </p:nvPr>
        </p:nvSpPr>
        <p:spPr>
          <a:xfrm>
            <a:off x="1247023" y="1495950"/>
            <a:ext cx="5492790" cy="4525954"/>
          </a:xfrm>
        </p:spPr>
        <p:txBody>
          <a:bodyPr>
            <a:noAutofit/>
          </a:bodyPr>
          <a:lstStyle/>
          <a:p>
            <a:pPr algn="l"/>
            <a:r>
              <a:rPr lang="en-US" sz="2000" dirty="0"/>
              <a:t>4. Entwickeln Sie ein Abendritual</a:t>
            </a:r>
          </a:p>
          <a:p>
            <a:pPr algn="l"/>
            <a:r>
              <a:rPr lang="en-US" sz="2000" dirty="0"/>
              <a:t>Achtsamkeit kann helfen, einige der Belastungen, denen wir bei der Arbeit ausgesetzt sind, zu lindern, aber manchmal könnte sie noch effektiver sein. In diesem Fall sollten Sie sich die Zeit nehmen, etwas anderes zu tun, sei es ein neuer Kurs oder ein Hobby, ein abendlicher Lauf oder einfach ein neues Ritual zu Hause.</a:t>
            </a:r>
          </a:p>
          <a:p>
            <a:pPr algn="l"/>
            <a:r>
              <a:rPr lang="en-US" sz="2000" dirty="0"/>
              <a:t>Jeder hat das Gefühl, dass er nicht mehr in seinen Tag einbauen kann, aber die Wahrheit ist, dass man die Zeit findet, wenn man es wirklich will.</a:t>
            </a:r>
          </a:p>
          <a:p>
            <a:pPr algn="l"/>
            <a:r>
              <a:rPr lang="en-US" sz="2000" dirty="0"/>
              <a:t>Wenn Sie sich abends ein relativ strenges Ritual geben oder sich ein neues Hobby zulegen, werden Sie öfter pünktlich das Büro verlassen, und das Hobby selbst wird Ihr Gehirn aus dem Arbeitsmodus herausholen.</a:t>
            </a:r>
            <a:endParaRPr lang="en-IE" sz="2000" dirty="0"/>
          </a:p>
        </p:txBody>
      </p:sp>
      <p:sp>
        <p:nvSpPr>
          <p:cNvPr id="5" name="Text Placeholder 4">
            <a:extLst>
              <a:ext uri="{FF2B5EF4-FFF2-40B4-BE49-F238E27FC236}">
                <a16:creationId xmlns:a16="http://schemas.microsoft.com/office/drawing/2014/main" id="{50B8D819-D73C-AAA7-E2A4-217C46CC88E3}"/>
              </a:ext>
            </a:extLst>
          </p:cNvPr>
          <p:cNvSpPr>
            <a:spLocks noGrp="1"/>
          </p:cNvSpPr>
          <p:nvPr>
            <p:ph type="body" sz="quarter" idx="16"/>
          </p:nvPr>
        </p:nvSpPr>
        <p:spPr>
          <a:xfrm>
            <a:off x="1379575" y="228600"/>
            <a:ext cx="4931330" cy="1035733"/>
          </a:xfrm>
        </p:spPr>
        <p:txBody>
          <a:bodyPr>
            <a:normAutofit/>
          </a:bodyPr>
          <a:lstStyle/>
          <a:p>
            <a:r>
              <a:rPr lang="en-IE" sz="3200" dirty="0"/>
              <a:t>Top-Tipps zum Abschalten bei digitaler Arbeit</a:t>
            </a:r>
          </a:p>
        </p:txBody>
      </p:sp>
      <p:pic>
        <p:nvPicPr>
          <p:cNvPr id="10" name="Picture Placeholder 9">
            <a:extLst>
              <a:ext uri="{FF2B5EF4-FFF2-40B4-BE49-F238E27FC236}">
                <a16:creationId xmlns:a16="http://schemas.microsoft.com/office/drawing/2014/main" id="{A73B23DC-5F14-1F25-2676-EB4957AEF7C7}"/>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23253" r="23253"/>
          <a:stretch>
            <a:fillRect/>
          </a:stretch>
        </p:blipFill>
        <p:spPr/>
      </p:pic>
      <p:sp>
        <p:nvSpPr>
          <p:cNvPr id="11" name="TextBox 10">
            <a:extLst>
              <a:ext uri="{FF2B5EF4-FFF2-40B4-BE49-F238E27FC236}">
                <a16:creationId xmlns:a16="http://schemas.microsoft.com/office/drawing/2014/main" id="{E9376D41-2B0D-9733-7CC1-97A63BF7F71C}"/>
              </a:ext>
            </a:extLst>
          </p:cNvPr>
          <p:cNvSpPr txBox="1"/>
          <p:nvPr/>
        </p:nvSpPr>
        <p:spPr>
          <a:xfrm>
            <a:off x="7108372" y="6548539"/>
            <a:ext cx="1436914" cy="369332"/>
          </a:xfrm>
          <a:prstGeom prst="rect">
            <a:avLst/>
          </a:prstGeom>
          <a:noFill/>
        </p:spPr>
        <p:txBody>
          <a:bodyPr wrap="square" rtlCol="0">
            <a:spAutoFit/>
          </a:bodyPr>
          <a:lstStyle/>
          <a:p>
            <a:r>
              <a:rPr lang="en-IE" dirty="0">
                <a:solidFill>
                  <a:srgbClr val="09446A"/>
                </a:solidFill>
                <a:hlinkClick r:id="rId3">
                  <a:extLst>
                    <a:ext uri="{A12FA001-AC4F-418D-AE19-62706E023703}">
                      <ahyp:hlinkClr xmlns:ahyp="http://schemas.microsoft.com/office/drawing/2018/hyperlinkcolor" val="tx"/>
                    </a:ext>
                  </a:extLst>
                </a:hlinkClick>
              </a:rPr>
              <a:t>Quelle</a:t>
            </a:r>
            <a:endParaRPr lang="en-IE" dirty="0">
              <a:solidFill>
                <a:srgbClr val="09446A"/>
              </a:solidFill>
            </a:endParaRPr>
          </a:p>
        </p:txBody>
      </p:sp>
    </p:spTree>
    <p:extLst>
      <p:ext uri="{BB962C8B-B14F-4D97-AF65-F5344CB8AC3E}">
        <p14:creationId xmlns:p14="http://schemas.microsoft.com/office/powerpoint/2010/main" val="38428533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068891F-BBE2-4865-A34F-C250D6A9F037}"/>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6484" b="6484"/>
          <a:stretch/>
        </p:blipFill>
        <p:spPr>
          <a:xfrm>
            <a:off x="705779" y="0"/>
            <a:ext cx="5248975" cy="6858001"/>
          </a:xfrm>
        </p:spPr>
      </p:pic>
      <p:sp>
        <p:nvSpPr>
          <p:cNvPr id="8" name="TextBox 7">
            <a:extLst>
              <a:ext uri="{FF2B5EF4-FFF2-40B4-BE49-F238E27FC236}">
                <a16:creationId xmlns:a16="http://schemas.microsoft.com/office/drawing/2014/main" id="{2A540B83-3F31-4967-8D23-7B51AF448926}"/>
              </a:ext>
            </a:extLst>
          </p:cNvPr>
          <p:cNvSpPr txBox="1"/>
          <p:nvPr/>
        </p:nvSpPr>
        <p:spPr>
          <a:xfrm>
            <a:off x="7004480" y="2010312"/>
            <a:ext cx="4021585" cy="1754326"/>
          </a:xfrm>
          <a:prstGeom prst="rect">
            <a:avLst/>
          </a:prstGeom>
          <a:noFill/>
        </p:spPr>
        <p:txBody>
          <a:bodyPr wrap="square" rtlCol="0">
            <a:spAutoFit/>
          </a:bodyPr>
          <a:lstStyle/>
          <a:p>
            <a:pPr algn="ctr"/>
            <a:r>
              <a:rPr lang="en-GB" sz="3600" dirty="0">
                <a:solidFill>
                  <a:schemeClr val="bg1"/>
                </a:solidFill>
              </a:rPr>
              <a:t>Versuchen Sie, einen </a:t>
            </a:r>
            <a:r>
              <a:rPr lang="en-GB" sz="3600" b="1" dirty="0">
                <a:solidFill>
                  <a:schemeClr val="bg1"/>
                </a:solidFill>
              </a:rPr>
              <a:t>AKTIONSPLAN für </a:t>
            </a:r>
            <a:r>
              <a:rPr lang="en-GB" sz="3600" dirty="0">
                <a:solidFill>
                  <a:schemeClr val="bg1"/>
                </a:solidFill>
              </a:rPr>
              <a:t>digitales Wohlbefinden zu erstellen </a:t>
            </a:r>
          </a:p>
        </p:txBody>
      </p:sp>
    </p:spTree>
    <p:extLst>
      <p:ext uri="{BB962C8B-B14F-4D97-AF65-F5344CB8AC3E}">
        <p14:creationId xmlns:p14="http://schemas.microsoft.com/office/powerpoint/2010/main" val="13025245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39A8C41-437B-447A-8D4D-DAF6EB6CA5D5}"/>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t="18368" b="18368"/>
          <a:stretch>
            <a:fillRect/>
          </a:stretch>
        </p:blipFill>
        <p:spPr/>
      </p:pic>
      <p:sp>
        <p:nvSpPr>
          <p:cNvPr id="3" name="Text Placeholder 2">
            <a:extLst>
              <a:ext uri="{FF2B5EF4-FFF2-40B4-BE49-F238E27FC236}">
                <a16:creationId xmlns:a16="http://schemas.microsoft.com/office/drawing/2014/main" id="{362AF547-6551-4B3E-9B8B-8C19F6207E4F}"/>
              </a:ext>
            </a:extLst>
          </p:cNvPr>
          <p:cNvSpPr>
            <a:spLocks noGrp="1"/>
          </p:cNvSpPr>
          <p:nvPr>
            <p:ph type="body" sz="quarter" idx="18"/>
          </p:nvPr>
        </p:nvSpPr>
        <p:spPr/>
        <p:txBody>
          <a:bodyPr>
            <a:normAutofit fontScale="85000" lnSpcReduction="20000"/>
          </a:bodyPr>
          <a:lstStyle/>
          <a:p>
            <a:r>
              <a:rPr lang="en-GB" dirty="0">
                <a:solidFill>
                  <a:srgbClr val="09446A"/>
                </a:solidFill>
              </a:rPr>
              <a:t>-In </a:t>
            </a:r>
            <a:r>
              <a:rPr lang="en-GB" dirty="0"/>
              <a:t>welchen </a:t>
            </a:r>
            <a:r>
              <a:rPr lang="en-GB" dirty="0">
                <a:solidFill>
                  <a:srgbClr val="09446A"/>
                </a:solidFill>
              </a:rPr>
              <a:t>Bereichen mangelt es Ihnen?</a:t>
            </a:r>
          </a:p>
          <a:p>
            <a:r>
              <a:rPr lang="en-GB" dirty="0">
                <a:solidFill>
                  <a:srgbClr val="09446A"/>
                </a:solidFill>
              </a:rPr>
              <a:t>-Treffen Sie sich mit Ihrem Team und besprechen Sie mit ihm, welche Probleme es gerne angehen würde.</a:t>
            </a:r>
          </a:p>
          <a:p>
            <a:r>
              <a:rPr lang="en-GB" dirty="0">
                <a:solidFill>
                  <a:srgbClr val="09446A"/>
                </a:solidFill>
              </a:rPr>
              <a:t>-Befriedigung der körperlichen Bedürfnisse und der psychischen Gesundheit</a:t>
            </a:r>
          </a:p>
          <a:p>
            <a:r>
              <a:rPr lang="en-GB" dirty="0">
                <a:solidFill>
                  <a:srgbClr val="09446A"/>
                </a:solidFill>
              </a:rPr>
              <a:t>- Einführung </a:t>
            </a:r>
            <a:r>
              <a:rPr lang="en-GB" dirty="0" err="1">
                <a:solidFill>
                  <a:srgbClr val="09446A"/>
                </a:solidFill>
              </a:rPr>
              <a:t>einer</a:t>
            </a:r>
            <a:r>
              <a:rPr lang="en-GB" dirty="0">
                <a:solidFill>
                  <a:srgbClr val="09446A"/>
                </a:solidFill>
              </a:rPr>
              <a:t> </a:t>
            </a:r>
            <a:r>
              <a:rPr lang="en-GB" dirty="0" err="1">
                <a:solidFill>
                  <a:srgbClr val="09446A"/>
                </a:solidFill>
              </a:rPr>
              <a:t>Offenheitspolitik</a:t>
            </a:r>
            <a:r>
              <a:rPr lang="en-GB" dirty="0">
                <a:solidFill>
                  <a:srgbClr val="09446A"/>
                </a:solidFill>
              </a:rPr>
              <a:t> </a:t>
            </a:r>
            <a:r>
              <a:rPr lang="en-GB" dirty="0" err="1">
                <a:solidFill>
                  <a:srgbClr val="09446A"/>
                </a:solidFill>
              </a:rPr>
              <a:t>im</a:t>
            </a:r>
            <a:r>
              <a:rPr lang="en-GB" dirty="0">
                <a:solidFill>
                  <a:srgbClr val="09446A"/>
                </a:solidFill>
              </a:rPr>
              <a:t> Bereich der psychischen Gesundheit</a:t>
            </a:r>
          </a:p>
        </p:txBody>
      </p:sp>
      <p:sp>
        <p:nvSpPr>
          <p:cNvPr id="4" name="Text Placeholder 3">
            <a:extLst>
              <a:ext uri="{FF2B5EF4-FFF2-40B4-BE49-F238E27FC236}">
                <a16:creationId xmlns:a16="http://schemas.microsoft.com/office/drawing/2014/main" id="{5E2F5500-65AA-4476-89F9-06A000C57D35}"/>
              </a:ext>
            </a:extLst>
          </p:cNvPr>
          <p:cNvSpPr>
            <a:spLocks noGrp="1"/>
          </p:cNvSpPr>
          <p:nvPr>
            <p:ph type="body" sz="quarter" idx="16"/>
          </p:nvPr>
        </p:nvSpPr>
        <p:spPr/>
        <p:txBody>
          <a:bodyPr>
            <a:normAutofit fontScale="62500" lnSpcReduction="20000"/>
          </a:bodyPr>
          <a:lstStyle/>
          <a:p>
            <a:r>
              <a:rPr lang="en-GB" dirty="0"/>
              <a:t>Nutzen Sie unser Selbstbewertungstool</a:t>
            </a:r>
          </a:p>
        </p:txBody>
      </p:sp>
      <p:sp>
        <p:nvSpPr>
          <p:cNvPr id="8" name="Text Placeholder 3">
            <a:extLst>
              <a:ext uri="{FF2B5EF4-FFF2-40B4-BE49-F238E27FC236}">
                <a16:creationId xmlns:a16="http://schemas.microsoft.com/office/drawing/2014/main" id="{D7DC2C08-0D09-4E74-B218-813E923A35A5}"/>
              </a:ext>
            </a:extLst>
          </p:cNvPr>
          <p:cNvSpPr txBox="1">
            <a:spLocks/>
          </p:cNvSpPr>
          <p:nvPr/>
        </p:nvSpPr>
        <p:spPr>
          <a:xfrm>
            <a:off x="983750" y="1908664"/>
            <a:ext cx="5113283" cy="5822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1. Weiter zu: www.digitalcrossroads.eu </a:t>
            </a:r>
          </a:p>
          <a:p>
            <a:endParaRPr lang="en-GB" dirty="0"/>
          </a:p>
        </p:txBody>
      </p:sp>
      <p:sp>
        <p:nvSpPr>
          <p:cNvPr id="9" name="Text Placeholder 3">
            <a:extLst>
              <a:ext uri="{FF2B5EF4-FFF2-40B4-BE49-F238E27FC236}">
                <a16:creationId xmlns:a16="http://schemas.microsoft.com/office/drawing/2014/main" id="{DAAD847B-A2A0-4A88-9799-25837E695C90}"/>
              </a:ext>
            </a:extLst>
          </p:cNvPr>
          <p:cNvSpPr txBox="1">
            <a:spLocks/>
          </p:cNvSpPr>
          <p:nvPr/>
        </p:nvSpPr>
        <p:spPr>
          <a:xfrm>
            <a:off x="1057641" y="2490885"/>
            <a:ext cx="5113283" cy="582221"/>
          </a:xfrm>
          <a:prstGeom prst="rect">
            <a:avLst/>
          </a:prstGeom>
        </p:spPr>
        <p:txBody>
          <a:bodyPr vert="horz" lIns="91440" tIns="45720" rIns="91440" bIns="45720" rtlCol="0">
            <a:normAutofit fontScale="5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2. Klicken Sie dann unter der Registerkarte "Ressourcen" auf Selbstbewertungstool</a:t>
            </a:r>
          </a:p>
        </p:txBody>
      </p:sp>
    </p:spTree>
    <p:extLst>
      <p:ext uri="{BB962C8B-B14F-4D97-AF65-F5344CB8AC3E}">
        <p14:creationId xmlns:p14="http://schemas.microsoft.com/office/powerpoint/2010/main" val="2913986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7EB5129-06A3-4FFB-AF3F-7EF291D5C108}"/>
              </a:ext>
            </a:extLst>
          </p:cNvPr>
          <p:cNvSpPr>
            <a:spLocks noGrp="1"/>
          </p:cNvSpPr>
          <p:nvPr>
            <p:ph type="pic" sz="quarter" idx="10"/>
          </p:nvPr>
        </p:nvSpPr>
        <p:spPr/>
      </p:sp>
      <p:sp>
        <p:nvSpPr>
          <p:cNvPr id="6" name="Text Placeholder 5">
            <a:extLst>
              <a:ext uri="{FF2B5EF4-FFF2-40B4-BE49-F238E27FC236}">
                <a16:creationId xmlns:a16="http://schemas.microsoft.com/office/drawing/2014/main" id="{9605B23D-8B00-43F3-AB8E-1BE2D891EEA8}"/>
              </a:ext>
            </a:extLst>
          </p:cNvPr>
          <p:cNvSpPr>
            <a:spLocks noGrp="1"/>
          </p:cNvSpPr>
          <p:nvPr>
            <p:ph type="body" sz="quarter" idx="18"/>
          </p:nvPr>
        </p:nvSpPr>
        <p:spPr>
          <a:xfrm>
            <a:off x="747201" y="3600176"/>
            <a:ext cx="5029134" cy="2233514"/>
          </a:xfrm>
        </p:spPr>
        <p:txBody>
          <a:bodyPr>
            <a:normAutofit fontScale="92500" lnSpcReduction="10000"/>
          </a:bodyPr>
          <a:lstStyle/>
          <a:p>
            <a:pPr marL="0"/>
            <a:r>
              <a:rPr lang="en-IE" dirty="0">
                <a:solidFill>
                  <a:srgbClr val="09446A"/>
                </a:solidFill>
              </a:rPr>
              <a:t>Schauen Sie sich die folgende YouTube-Seite zum Thema </a:t>
            </a:r>
            <a:r>
              <a:rPr lang="en-US" dirty="0">
                <a:solidFill>
                  <a:srgbClr val="09446A"/>
                </a:solidFill>
              </a:rPr>
              <a:t>"Was ist ein digitaler Fußabdruck?" an, die Ihnen helfen wird, die Bedeutung eines digitalen Fußabdrucks für </a:t>
            </a:r>
            <a:r>
              <a:rPr lang="en-US" dirty="0" err="1">
                <a:solidFill>
                  <a:srgbClr val="09446A"/>
                </a:solidFill>
              </a:rPr>
              <a:t>Arbeitnehmende</a:t>
            </a:r>
            <a:r>
              <a:rPr lang="en-US" dirty="0">
                <a:solidFill>
                  <a:srgbClr val="09446A"/>
                </a:solidFill>
              </a:rPr>
              <a:t> und </a:t>
            </a:r>
            <a:r>
              <a:rPr lang="en-US" dirty="0" err="1">
                <a:solidFill>
                  <a:srgbClr val="09446A"/>
                </a:solidFill>
              </a:rPr>
              <a:t>Berufseinsteiger:innen</a:t>
            </a:r>
            <a:r>
              <a:rPr lang="en-US" dirty="0">
                <a:solidFill>
                  <a:srgbClr val="09446A"/>
                </a:solidFill>
              </a:rPr>
              <a:t> zu verstehen!</a:t>
            </a:r>
          </a:p>
          <a:p>
            <a:pPr marL="0"/>
            <a:r>
              <a:rPr lang="en-IE" dirty="0">
                <a:solidFill>
                  <a:srgbClr val="09446A"/>
                </a:solidFill>
                <a:hlinkClick r:id="rId3">
                  <a:extLst>
                    <a:ext uri="{A12FA001-AC4F-418D-AE19-62706E023703}">
                      <ahyp:hlinkClr xmlns:ahyp="http://schemas.microsoft.com/office/drawing/2018/hyperlinkcolor" val="tx"/>
                    </a:ext>
                  </a:extLst>
                </a:hlinkClick>
              </a:rPr>
              <a:t>https://youtu.be/CfICOt2uI80</a:t>
            </a:r>
            <a:endParaRPr lang="en-IE" dirty="0">
              <a:solidFill>
                <a:srgbClr val="09446A"/>
              </a:solidFill>
            </a:endParaRPr>
          </a:p>
        </p:txBody>
      </p:sp>
      <p:sp>
        <p:nvSpPr>
          <p:cNvPr id="5" name="Text Placeholder 4">
            <a:extLst>
              <a:ext uri="{FF2B5EF4-FFF2-40B4-BE49-F238E27FC236}">
                <a16:creationId xmlns:a16="http://schemas.microsoft.com/office/drawing/2014/main" id="{518E6646-1785-42DB-94DA-32FEAF18F594}"/>
              </a:ext>
            </a:extLst>
          </p:cNvPr>
          <p:cNvSpPr>
            <a:spLocks noGrp="1"/>
          </p:cNvSpPr>
          <p:nvPr>
            <p:ph type="body" sz="quarter" idx="16"/>
          </p:nvPr>
        </p:nvSpPr>
        <p:spPr>
          <a:xfrm>
            <a:off x="747201" y="805450"/>
            <a:ext cx="5113283" cy="1808541"/>
          </a:xfrm>
        </p:spPr>
        <p:txBody>
          <a:bodyPr>
            <a:normAutofit fontScale="70000" lnSpcReduction="20000"/>
          </a:bodyPr>
          <a:lstStyle/>
          <a:p>
            <a:r>
              <a:rPr lang="en-IE" sz="5100" dirty="0"/>
              <a:t>WATCH</a:t>
            </a:r>
          </a:p>
          <a:p>
            <a:endParaRPr lang="en-IE" dirty="0"/>
          </a:p>
          <a:p>
            <a:r>
              <a:rPr lang="en-US" sz="4600" dirty="0"/>
              <a:t>Was ist ein digitaler Fußabdruck?</a:t>
            </a:r>
            <a:endParaRPr lang="en-IE" sz="4600" dirty="0"/>
          </a:p>
        </p:txBody>
      </p:sp>
      <p:pic>
        <p:nvPicPr>
          <p:cNvPr id="3" name="Online Media 2" title="What is a Digital Footprint?">
            <a:hlinkClick r:id="" action="ppaction://media"/>
            <a:extLst>
              <a:ext uri="{FF2B5EF4-FFF2-40B4-BE49-F238E27FC236}">
                <a16:creationId xmlns:a16="http://schemas.microsoft.com/office/drawing/2014/main" id="{A29242E2-E474-324A-6A06-A2F92AE5FC35}"/>
              </a:ext>
            </a:extLst>
          </p:cNvPr>
          <p:cNvPicPr>
            <a:picLocks noRot="1" noChangeAspect="1"/>
          </p:cNvPicPr>
          <p:nvPr>
            <a:videoFile r:link="rId1"/>
          </p:nvPr>
        </p:nvPicPr>
        <p:blipFill>
          <a:blip r:embed="rId4"/>
          <a:stretch>
            <a:fillRect/>
          </a:stretch>
        </p:blipFill>
        <p:spPr>
          <a:xfrm>
            <a:off x="7061200" y="1203325"/>
            <a:ext cx="5150488" cy="3933066"/>
          </a:xfrm>
          <a:prstGeom prst="rect">
            <a:avLst/>
          </a:prstGeom>
        </p:spPr>
      </p:pic>
    </p:spTree>
    <p:extLst>
      <p:ext uri="{BB962C8B-B14F-4D97-AF65-F5344CB8AC3E}">
        <p14:creationId xmlns:p14="http://schemas.microsoft.com/office/powerpoint/2010/main" val="348855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F5E7861-4D66-C163-8D48-A5278C7BAE9C}"/>
              </a:ext>
            </a:extLst>
          </p:cNvPr>
          <p:cNvSpPr>
            <a:spLocks noGrp="1"/>
          </p:cNvSpPr>
          <p:nvPr>
            <p:ph type="body" sz="quarter" idx="19"/>
          </p:nvPr>
        </p:nvSpPr>
        <p:spPr>
          <a:xfrm>
            <a:off x="159026" y="1795772"/>
            <a:ext cx="4234070" cy="5062228"/>
          </a:xfrm>
        </p:spPr>
        <p:txBody>
          <a:bodyPr>
            <a:normAutofit fontScale="77500" lnSpcReduction="20000"/>
          </a:bodyPr>
          <a:lstStyle/>
          <a:p>
            <a:r>
              <a:rPr lang="en-IE" sz="2800" dirty="0">
                <a:solidFill>
                  <a:schemeClr val="bg1"/>
                </a:solidFill>
              </a:rPr>
              <a:t>Modul 4 der Digital Crossroads OERs trägt den </a:t>
            </a:r>
            <a:r>
              <a:rPr lang="en-IE" sz="2800" dirty="0" err="1">
                <a:solidFill>
                  <a:schemeClr val="bg1"/>
                </a:solidFill>
              </a:rPr>
              <a:t>Titel</a:t>
            </a:r>
            <a:r>
              <a:rPr lang="en-IE" sz="2800" dirty="0">
                <a:solidFill>
                  <a:schemeClr val="bg1"/>
                </a:solidFill>
              </a:rPr>
              <a:t> "</a:t>
            </a:r>
            <a:r>
              <a:rPr lang="en-US" sz="2800" dirty="0" err="1">
                <a:solidFill>
                  <a:schemeClr val="bg1"/>
                </a:solidFill>
              </a:rPr>
              <a:t>Ihr</a:t>
            </a:r>
            <a:r>
              <a:rPr lang="en-US" sz="2800" dirty="0">
                <a:solidFill>
                  <a:schemeClr val="bg1"/>
                </a:solidFill>
              </a:rPr>
              <a:t> </a:t>
            </a:r>
            <a:r>
              <a:rPr lang="en-US" sz="2800" dirty="0" err="1">
                <a:solidFill>
                  <a:schemeClr val="bg1"/>
                </a:solidFill>
              </a:rPr>
              <a:t>digitales</a:t>
            </a:r>
            <a:r>
              <a:rPr lang="en-US" sz="2800" dirty="0">
                <a:solidFill>
                  <a:schemeClr val="bg1"/>
                </a:solidFill>
              </a:rPr>
              <a:t> </a:t>
            </a:r>
            <a:r>
              <a:rPr lang="en-US" sz="2800" dirty="0" err="1">
                <a:solidFill>
                  <a:schemeClr val="bg1"/>
                </a:solidFill>
              </a:rPr>
              <a:t>Arbeitspensum</a:t>
            </a:r>
            <a:r>
              <a:rPr lang="en-US" sz="2800" dirty="0">
                <a:solidFill>
                  <a:schemeClr val="bg1"/>
                </a:solidFill>
              </a:rPr>
              <a:t> </a:t>
            </a:r>
            <a:r>
              <a:rPr lang="en-US" sz="2800">
                <a:solidFill>
                  <a:schemeClr val="bg1"/>
                </a:solidFill>
              </a:rPr>
              <a:t>verwalten". </a:t>
            </a:r>
            <a:r>
              <a:rPr lang="en-US" sz="2800" dirty="0">
                <a:solidFill>
                  <a:schemeClr val="bg1"/>
                </a:solidFill>
              </a:rPr>
              <a:t>Hier finden Sie weitere Informationen zu den folgenden Themen:</a:t>
            </a:r>
          </a:p>
          <a:p>
            <a:endParaRPr lang="en-US" sz="2800" dirty="0">
              <a:solidFill>
                <a:schemeClr val="bg1"/>
              </a:solidFill>
            </a:endParaRPr>
          </a:p>
          <a:p>
            <a:pPr marL="342900" indent="-342900">
              <a:buFont typeface="Arial" panose="020B0604020202020204" pitchFamily="34" charset="0"/>
              <a:buChar char="•"/>
            </a:pPr>
            <a:r>
              <a:rPr lang="en-US" sz="2800" b="1" dirty="0">
                <a:solidFill>
                  <a:schemeClr val="bg1"/>
                </a:solidFill>
              </a:rPr>
              <a:t>Thema 1- </a:t>
            </a:r>
            <a:r>
              <a:rPr lang="en-US" sz="2800" dirty="0">
                <a:solidFill>
                  <a:schemeClr val="bg1"/>
                </a:solidFill>
              </a:rPr>
              <a:t>Management der </a:t>
            </a:r>
            <a:r>
              <a:rPr lang="en-US" sz="2800" dirty="0" err="1">
                <a:solidFill>
                  <a:schemeClr val="bg1"/>
                </a:solidFill>
              </a:rPr>
              <a:t>Arbeitsbelastung</a:t>
            </a:r>
            <a:r>
              <a:rPr lang="en-US" sz="2800" dirty="0">
                <a:solidFill>
                  <a:schemeClr val="bg1"/>
                </a:solidFill>
              </a:rPr>
              <a:t> </a:t>
            </a:r>
            <a:r>
              <a:rPr lang="en-US" sz="2800" dirty="0" err="1">
                <a:solidFill>
                  <a:schemeClr val="bg1"/>
                </a:solidFill>
              </a:rPr>
              <a:t>Ihrer</a:t>
            </a:r>
            <a:r>
              <a:rPr lang="en-US" sz="2800" dirty="0">
                <a:solidFill>
                  <a:schemeClr val="bg1"/>
                </a:solidFill>
              </a:rPr>
              <a:t> Mitarbeiter</a:t>
            </a:r>
          </a:p>
          <a:p>
            <a:pPr marL="342900" indent="-342900">
              <a:buFont typeface="Arial" panose="020B0604020202020204" pitchFamily="34" charset="0"/>
              <a:buChar char="•"/>
            </a:pPr>
            <a:r>
              <a:rPr lang="en-US" sz="2800" b="1" dirty="0">
                <a:solidFill>
                  <a:schemeClr val="bg1"/>
                </a:solidFill>
              </a:rPr>
              <a:t>Thema 2 - </a:t>
            </a:r>
            <a:r>
              <a:rPr lang="en-US" sz="2800" dirty="0">
                <a:solidFill>
                  <a:schemeClr val="bg1"/>
                </a:solidFill>
              </a:rPr>
              <a:t>Schaffung eines förderlichen Umfelds für </a:t>
            </a:r>
            <a:r>
              <a:rPr lang="en-US" sz="2800" dirty="0" err="1">
                <a:solidFill>
                  <a:schemeClr val="bg1"/>
                </a:solidFill>
              </a:rPr>
              <a:t>Arbeitnehmende</a:t>
            </a:r>
            <a:endParaRPr lang="en-US" sz="2800" dirty="0">
              <a:solidFill>
                <a:schemeClr val="bg1"/>
              </a:solidFill>
            </a:endParaRPr>
          </a:p>
          <a:p>
            <a:pPr marL="342900" indent="-342900">
              <a:buFont typeface="Arial" panose="020B0604020202020204" pitchFamily="34" charset="0"/>
              <a:buChar char="•"/>
            </a:pPr>
            <a:r>
              <a:rPr lang="en-US" sz="2800" b="1" dirty="0">
                <a:solidFill>
                  <a:schemeClr val="bg1"/>
                </a:solidFill>
              </a:rPr>
              <a:t>Thema 3- </a:t>
            </a:r>
            <a:r>
              <a:rPr lang="en-US" sz="2800" dirty="0">
                <a:solidFill>
                  <a:schemeClr val="bg1"/>
                </a:solidFill>
              </a:rPr>
              <a:t>Identifizierung von Risikofaktoren bei Arbeitnehmern</a:t>
            </a:r>
          </a:p>
          <a:p>
            <a:pPr marL="342900" indent="-342900">
              <a:buFont typeface="Arial" panose="020B0604020202020204" pitchFamily="34" charset="0"/>
              <a:buChar char="•"/>
            </a:pPr>
            <a:r>
              <a:rPr lang="en-US" sz="2800" b="1" dirty="0">
                <a:solidFill>
                  <a:schemeClr val="bg1"/>
                </a:solidFill>
              </a:rPr>
              <a:t>Thema 4- </a:t>
            </a:r>
            <a:r>
              <a:rPr lang="en-US" sz="2800" dirty="0">
                <a:solidFill>
                  <a:schemeClr val="bg1"/>
                </a:solidFill>
              </a:rPr>
              <a:t>Erstellung eines Aktionsplans, einschließlich einer Wohlfühlpolitik</a:t>
            </a:r>
          </a:p>
          <a:p>
            <a:endParaRPr lang="en-US" dirty="0"/>
          </a:p>
          <a:p>
            <a:endParaRPr lang="en-IE" dirty="0"/>
          </a:p>
          <a:p>
            <a:endParaRPr lang="en-IE" dirty="0"/>
          </a:p>
          <a:p>
            <a:endParaRPr lang="en-IE" dirty="0"/>
          </a:p>
        </p:txBody>
      </p:sp>
      <p:sp>
        <p:nvSpPr>
          <p:cNvPr id="5" name="Text Placeholder 4">
            <a:extLst>
              <a:ext uri="{FF2B5EF4-FFF2-40B4-BE49-F238E27FC236}">
                <a16:creationId xmlns:a16="http://schemas.microsoft.com/office/drawing/2014/main" id="{4369FBEB-2B38-6508-7972-8BB547868DBB}"/>
              </a:ext>
            </a:extLst>
          </p:cNvPr>
          <p:cNvSpPr>
            <a:spLocks noGrp="1"/>
          </p:cNvSpPr>
          <p:nvPr>
            <p:ph type="body" sz="quarter" idx="20"/>
          </p:nvPr>
        </p:nvSpPr>
        <p:spPr/>
        <p:txBody>
          <a:bodyPr>
            <a:normAutofit fontScale="62500" lnSpcReduction="20000"/>
          </a:bodyPr>
          <a:lstStyle/>
          <a:p>
            <a:r>
              <a:rPr lang="en-IE" dirty="0"/>
              <a:t>Ende von Modul 3</a:t>
            </a:r>
          </a:p>
          <a:p>
            <a:endParaRPr lang="en-IE" dirty="0"/>
          </a:p>
        </p:txBody>
      </p:sp>
      <p:sp>
        <p:nvSpPr>
          <p:cNvPr id="9" name="Text Placeholder 4">
            <a:extLst>
              <a:ext uri="{FF2B5EF4-FFF2-40B4-BE49-F238E27FC236}">
                <a16:creationId xmlns:a16="http://schemas.microsoft.com/office/drawing/2014/main" id="{FA79D039-102E-A41B-596F-A0D92A66C4A6}"/>
              </a:ext>
            </a:extLst>
          </p:cNvPr>
          <p:cNvSpPr txBox="1">
            <a:spLocks/>
          </p:cNvSpPr>
          <p:nvPr/>
        </p:nvSpPr>
        <p:spPr>
          <a:xfrm>
            <a:off x="8587409" y="2893968"/>
            <a:ext cx="3604591" cy="837258"/>
          </a:xfrm>
          <a:prstGeom prst="rect">
            <a:avLst/>
          </a:prstGeom>
        </p:spPr>
        <p:txBody>
          <a:bodyPr vert="horz" lIns="91440" tIns="45720" rIns="91440" bIns="45720" rtlCol="0" anchor="ctr">
            <a:normAutofit fontScale="6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5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solidFill>
                  <a:srgbClr val="002060"/>
                </a:solidFill>
              </a:rPr>
              <a:t>Vielen Dank fürs Lesen!</a:t>
            </a:r>
          </a:p>
          <a:p>
            <a:endParaRPr lang="en-IE" dirty="0">
              <a:solidFill>
                <a:schemeClr val="tx1">
                  <a:lumMod val="50000"/>
                </a:schemeClr>
              </a:solidFill>
            </a:endParaRPr>
          </a:p>
        </p:txBody>
      </p:sp>
    </p:spTree>
    <p:extLst>
      <p:ext uri="{BB962C8B-B14F-4D97-AF65-F5344CB8AC3E}">
        <p14:creationId xmlns:p14="http://schemas.microsoft.com/office/powerpoint/2010/main" val="2193901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90CB501-DA81-D80A-423F-0E506CCB193C}"/>
              </a:ext>
            </a:extLst>
          </p:cNvPr>
          <p:cNvSpPr>
            <a:spLocks noGrp="1"/>
          </p:cNvSpPr>
          <p:nvPr>
            <p:ph type="body" sz="quarter" idx="18"/>
          </p:nvPr>
        </p:nvSpPr>
        <p:spPr>
          <a:xfrm>
            <a:off x="234818" y="1757011"/>
            <a:ext cx="6063366" cy="3867704"/>
          </a:xfrm>
        </p:spPr>
        <p:txBody>
          <a:bodyPr>
            <a:normAutofit lnSpcReduction="10000"/>
          </a:bodyPr>
          <a:lstStyle/>
          <a:p>
            <a:pPr algn="ctr"/>
            <a:r>
              <a:rPr lang="en-US" sz="2200" dirty="0">
                <a:solidFill>
                  <a:schemeClr val="bg1"/>
                </a:solidFill>
              </a:rPr>
              <a:t>WENN SIE:</a:t>
            </a:r>
          </a:p>
          <a:p>
            <a:pPr algn="ctr"/>
            <a:endParaRPr lang="en-US" sz="2200" dirty="0">
              <a:solidFill>
                <a:schemeClr val="bg1"/>
              </a:solidFill>
            </a:endParaRPr>
          </a:p>
          <a:p>
            <a:pPr algn="ctr"/>
            <a:r>
              <a:rPr lang="en-US" sz="2200" b="1" dirty="0">
                <a:solidFill>
                  <a:schemeClr val="bg1"/>
                </a:solidFill>
              </a:rPr>
              <a:t>POSTEN, ONLINE GEHEN, HERUNTERLADEN, HOCHLADEN,  </a:t>
            </a:r>
          </a:p>
          <a:p>
            <a:pPr algn="ctr"/>
            <a:r>
              <a:rPr lang="en-US" sz="2200" b="1" dirty="0">
                <a:solidFill>
                  <a:schemeClr val="bg1"/>
                </a:solidFill>
              </a:rPr>
              <a:t>KAUF UND KOMMENTAR - </a:t>
            </a:r>
          </a:p>
          <a:p>
            <a:pPr algn="ctr"/>
            <a:endParaRPr lang="en-US" sz="2200" b="1" dirty="0">
              <a:solidFill>
                <a:schemeClr val="bg1"/>
              </a:solidFill>
            </a:endParaRPr>
          </a:p>
          <a:p>
            <a:pPr algn="ctr"/>
            <a:r>
              <a:rPr lang="en-US" sz="2200" dirty="0">
                <a:solidFill>
                  <a:schemeClr val="bg1"/>
                </a:solidFill>
              </a:rPr>
              <a:t>DENKEN SIE ÜBER IHREN DIGITALEN FUSSABDRUCK NACH?</a:t>
            </a:r>
          </a:p>
          <a:p>
            <a:r>
              <a:rPr lang="en-US" sz="2400" dirty="0">
                <a:solidFill>
                  <a:schemeClr val="bg1"/>
                </a:solidFill>
                <a:ea typeface="Abril Fatface" charset="0"/>
                <a:cs typeface="Abril Fatface" charset="0"/>
              </a:rPr>
              <a:t> </a:t>
            </a:r>
          </a:p>
          <a:p>
            <a:pPr algn="ctr"/>
            <a:r>
              <a:rPr lang="en-US" sz="2400" b="1" dirty="0">
                <a:solidFill>
                  <a:srgbClr val="09446A"/>
                </a:solidFill>
                <a:ea typeface="Abril Fatface" charset="0"/>
                <a:cs typeface="Abril Fatface" charset="0"/>
              </a:rPr>
              <a:t>Ja, </a:t>
            </a:r>
            <a:r>
              <a:rPr lang="en-US" sz="2400" b="1" dirty="0" err="1">
                <a:solidFill>
                  <a:srgbClr val="09446A"/>
                </a:solidFill>
                <a:ea typeface="Abril Fatface" charset="0"/>
                <a:cs typeface="Abril Fatface" charset="0"/>
              </a:rPr>
              <a:t>immer</a:t>
            </a:r>
            <a:r>
              <a:rPr lang="en-US" sz="2400" b="1" dirty="0">
                <a:solidFill>
                  <a:srgbClr val="09446A"/>
                </a:solidFill>
                <a:ea typeface="Abril Fatface" charset="0"/>
                <a:cs typeface="Abril Fatface" charset="0"/>
              </a:rPr>
              <a:t>. </a:t>
            </a:r>
            <a:r>
              <a:rPr lang="en-US" sz="2400" b="1" dirty="0" err="1">
                <a:solidFill>
                  <a:srgbClr val="09446A"/>
                </a:solidFill>
                <a:ea typeface="Abril Fatface" charset="0"/>
                <a:cs typeface="Abril Fatface" charset="0"/>
              </a:rPr>
              <a:t>Nein</a:t>
            </a:r>
            <a:r>
              <a:rPr lang="en-US" sz="2400" b="1" dirty="0">
                <a:solidFill>
                  <a:srgbClr val="09446A"/>
                </a:solidFill>
                <a:ea typeface="Abril Fatface" charset="0"/>
                <a:cs typeface="Abril Fatface" charset="0"/>
              </a:rPr>
              <a:t>. Manchmal</a:t>
            </a:r>
            <a:endParaRPr lang="en-US" sz="2400" b="1" dirty="0">
              <a:solidFill>
                <a:srgbClr val="09446A"/>
              </a:solidFill>
              <a:effectLst/>
              <a:ea typeface="Abril Fatface" charset="0"/>
              <a:cs typeface="Abril Fatface" charset="0"/>
            </a:endParaRPr>
          </a:p>
          <a:p>
            <a:endParaRPr lang="en-IE" dirty="0"/>
          </a:p>
        </p:txBody>
      </p:sp>
      <p:sp>
        <p:nvSpPr>
          <p:cNvPr id="6" name="Text Placeholder 5">
            <a:extLst>
              <a:ext uri="{FF2B5EF4-FFF2-40B4-BE49-F238E27FC236}">
                <a16:creationId xmlns:a16="http://schemas.microsoft.com/office/drawing/2014/main" id="{1CE61817-CF87-B6C0-633A-4B4DFCDCEC65}"/>
              </a:ext>
            </a:extLst>
          </p:cNvPr>
          <p:cNvSpPr>
            <a:spLocks noGrp="1"/>
          </p:cNvSpPr>
          <p:nvPr>
            <p:ph type="body" sz="quarter" idx="16"/>
          </p:nvPr>
        </p:nvSpPr>
        <p:spPr/>
        <p:txBody>
          <a:bodyPr>
            <a:normAutofit lnSpcReduction="10000"/>
          </a:bodyPr>
          <a:lstStyle/>
          <a:p>
            <a:r>
              <a:rPr lang="en-IE" dirty="0"/>
              <a:t>Zeit zum Nachdenken</a:t>
            </a:r>
          </a:p>
        </p:txBody>
      </p:sp>
      <p:pic>
        <p:nvPicPr>
          <p:cNvPr id="8" name="Picture Placeholder 7">
            <a:extLst>
              <a:ext uri="{FF2B5EF4-FFF2-40B4-BE49-F238E27FC236}">
                <a16:creationId xmlns:a16="http://schemas.microsoft.com/office/drawing/2014/main" id="{B48E3D62-980D-601B-1307-5931097DC8A7}"/>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t="12530" b="12530"/>
          <a:stretch>
            <a:fillRect/>
          </a:stretch>
        </p:blipFill>
        <p:spPr>
          <a:prstGeom prst="rect">
            <a:avLst/>
          </a:prstGeom>
        </p:spPr>
      </p:pic>
      <p:sp>
        <p:nvSpPr>
          <p:cNvPr id="9" name="Thought Bubble: Cloud 8">
            <a:extLst>
              <a:ext uri="{FF2B5EF4-FFF2-40B4-BE49-F238E27FC236}">
                <a16:creationId xmlns:a16="http://schemas.microsoft.com/office/drawing/2014/main" id="{BAF3974A-B845-64DE-4CA6-BA9BBC91F8B8}"/>
              </a:ext>
            </a:extLst>
          </p:cNvPr>
          <p:cNvSpPr/>
          <p:nvPr/>
        </p:nvSpPr>
        <p:spPr>
          <a:xfrm>
            <a:off x="5137606" y="161801"/>
            <a:ext cx="1160578" cy="1063392"/>
          </a:xfrm>
          <a:prstGeom prst="cloudCallout">
            <a:avLst>
              <a:gd name="adj1" fmla="val -69682"/>
              <a:gd name="adj2" fmla="val 65940"/>
            </a:avLst>
          </a:prstGeom>
          <a:solidFill>
            <a:schemeClr val="bg1"/>
          </a:solidFill>
          <a:ln w="19050">
            <a:solidFill>
              <a:srgbClr val="094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86684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7CE094DB-B97A-44AC-8ACC-43822F7ECC14}"/>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l="28512" r="28512"/>
          <a:stretch/>
        </p:blipFill>
        <p:spPr>
          <a:xfrm>
            <a:off x="6218812" y="0"/>
            <a:ext cx="5248975" cy="6858001"/>
          </a:xfrm>
        </p:spPr>
      </p:pic>
      <p:sp>
        <p:nvSpPr>
          <p:cNvPr id="8" name="TextBox 7">
            <a:extLst>
              <a:ext uri="{FF2B5EF4-FFF2-40B4-BE49-F238E27FC236}">
                <a16:creationId xmlns:a16="http://schemas.microsoft.com/office/drawing/2014/main" id="{EF0878C7-A114-4C3C-8E39-9A6A53AA4665}"/>
              </a:ext>
            </a:extLst>
          </p:cNvPr>
          <p:cNvSpPr txBox="1"/>
          <p:nvPr/>
        </p:nvSpPr>
        <p:spPr>
          <a:xfrm>
            <a:off x="468778" y="1259175"/>
            <a:ext cx="5504411" cy="4770537"/>
          </a:xfrm>
          <a:prstGeom prst="rect">
            <a:avLst/>
          </a:prstGeom>
          <a:noFill/>
        </p:spPr>
        <p:txBody>
          <a:bodyPr wrap="square" rtlCol="0">
            <a:spAutoFit/>
          </a:bodyPr>
          <a:lstStyle/>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r>
              <a:rPr lang="en-GB" sz="2000" b="1" dirty="0">
                <a:solidFill>
                  <a:schemeClr val="bg1"/>
                </a:solidFill>
              </a:rPr>
              <a:t>DIGITALE IDENTITÄT - </a:t>
            </a:r>
            <a:r>
              <a:rPr lang="en-GB" sz="2000" dirty="0">
                <a:solidFill>
                  <a:schemeClr val="bg1"/>
                </a:solidFill>
              </a:rPr>
              <a:t>das ist das Mittel, mit dem wir beweisen, dass wir die sind, für die wir uns in einem Online-Kontext ausgeben. Die digitale Identität ist vielleicht die wichtigste Voraussetzung für den Zugang zu Dienstleistungen in der heutigen Gesellschaft. </a:t>
            </a:r>
          </a:p>
          <a:p>
            <a:endParaRPr lang="en-GB" sz="2000" dirty="0">
              <a:solidFill>
                <a:schemeClr val="bg1"/>
              </a:solidFill>
            </a:endParaRPr>
          </a:p>
          <a:p>
            <a:endParaRPr lang="en-GB" sz="2000" dirty="0">
              <a:solidFill>
                <a:schemeClr val="bg1"/>
              </a:solidFill>
            </a:endParaRPr>
          </a:p>
          <a:p>
            <a:r>
              <a:rPr lang="en-GB" sz="2000" b="1" dirty="0">
                <a:solidFill>
                  <a:schemeClr val="bg1"/>
                </a:solidFill>
              </a:rPr>
              <a:t>DIGITALE REPUTATION - </a:t>
            </a:r>
            <a:r>
              <a:rPr lang="en-GB" sz="2000" dirty="0">
                <a:solidFill>
                  <a:schemeClr val="bg1"/>
                </a:solidFill>
              </a:rPr>
              <a:t>bezieht sich darauf, wie Sie sich online präsentieren, wie Sie mit anderen Bürgern online interagieren, wie Sie mit Marken/Geschäften zusammenarbeiten. All diese Dinge erzählen eine Geschichte, die Ihren digitalen Ruf ausmacht.</a:t>
            </a:r>
          </a:p>
          <a:p>
            <a:endParaRPr lang="en-GB" sz="1600" dirty="0">
              <a:solidFill>
                <a:schemeClr val="bg1"/>
              </a:solidFill>
            </a:endParaRPr>
          </a:p>
        </p:txBody>
      </p:sp>
      <p:sp>
        <p:nvSpPr>
          <p:cNvPr id="4" name="Text Placeholder 1">
            <a:extLst>
              <a:ext uri="{FF2B5EF4-FFF2-40B4-BE49-F238E27FC236}">
                <a16:creationId xmlns:a16="http://schemas.microsoft.com/office/drawing/2014/main" id="{1A9A09A6-E4A8-78E1-518E-E91BCCEFF0A8}"/>
              </a:ext>
            </a:extLst>
          </p:cNvPr>
          <p:cNvSpPr txBox="1">
            <a:spLocks/>
          </p:cNvSpPr>
          <p:nvPr/>
        </p:nvSpPr>
        <p:spPr>
          <a:xfrm>
            <a:off x="327992" y="600820"/>
            <a:ext cx="5652921" cy="98944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1"/>
                </a:solidFill>
              </a:rPr>
              <a:t>Es gibt einige </a:t>
            </a:r>
            <a:r>
              <a:rPr lang="en-GB" u="sng" dirty="0">
                <a:solidFill>
                  <a:schemeClr val="bg1"/>
                </a:solidFill>
              </a:rPr>
              <a:t>Schlagworte, </a:t>
            </a:r>
            <a:r>
              <a:rPr lang="en-GB" dirty="0">
                <a:solidFill>
                  <a:schemeClr val="bg1"/>
                </a:solidFill>
              </a:rPr>
              <a:t>die Sie kennen sollten: </a:t>
            </a:r>
          </a:p>
        </p:txBody>
      </p:sp>
      <p:sp>
        <p:nvSpPr>
          <p:cNvPr id="5" name="Text Placeholder 1">
            <a:extLst>
              <a:ext uri="{FF2B5EF4-FFF2-40B4-BE49-F238E27FC236}">
                <a16:creationId xmlns:a16="http://schemas.microsoft.com/office/drawing/2014/main" id="{0375C6E2-2276-877A-A6A6-D7A9CA59B437}"/>
              </a:ext>
            </a:extLst>
          </p:cNvPr>
          <p:cNvSpPr txBox="1">
            <a:spLocks/>
          </p:cNvSpPr>
          <p:nvPr/>
        </p:nvSpPr>
        <p:spPr>
          <a:xfrm>
            <a:off x="327992" y="262890"/>
            <a:ext cx="5652921" cy="110871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359291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D0BA74-0560-4E35-8CDA-D21599DA3E09}"/>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l="23257" r="23257"/>
          <a:stretch/>
        </p:blipFill>
        <p:spPr/>
      </p:pic>
      <p:sp>
        <p:nvSpPr>
          <p:cNvPr id="3" name="Text Placeholder 2">
            <a:extLst>
              <a:ext uri="{FF2B5EF4-FFF2-40B4-BE49-F238E27FC236}">
                <a16:creationId xmlns:a16="http://schemas.microsoft.com/office/drawing/2014/main" id="{FA1C2956-3830-4324-B0D7-C9EDD3233E1D}"/>
              </a:ext>
            </a:extLst>
          </p:cNvPr>
          <p:cNvSpPr>
            <a:spLocks noGrp="1"/>
          </p:cNvSpPr>
          <p:nvPr>
            <p:ph type="body" sz="quarter" idx="18"/>
          </p:nvPr>
        </p:nvSpPr>
        <p:spPr>
          <a:xfrm>
            <a:off x="1379575" y="1593142"/>
            <a:ext cx="5105120" cy="4998158"/>
          </a:xfrm>
        </p:spPr>
        <p:txBody>
          <a:bodyPr>
            <a:normAutofit fontScale="47500" lnSpcReduction="20000"/>
          </a:bodyPr>
          <a:lstStyle/>
          <a:p>
            <a:pPr marL="342900" indent="-342900">
              <a:buFont typeface="Arial" panose="020B0604020202020204" pitchFamily="34" charset="0"/>
              <a:buChar char="•"/>
            </a:pPr>
            <a:r>
              <a:rPr lang="en-GB" sz="4000" b="1" dirty="0"/>
              <a:t>Arbeitgeber - </a:t>
            </a:r>
            <a:r>
              <a:rPr lang="en-GB" sz="4000" dirty="0"/>
              <a:t>Viele Arbeitgeber nutzen das Internet und die Plattformen der sozialen Medien für die Rekrutierung und die Überprüfung der Qualifikationen von Bewerbern.</a:t>
            </a:r>
          </a:p>
          <a:p>
            <a:pPr marL="0" indent="0"/>
            <a:endParaRPr lang="en-GB" sz="4000" dirty="0"/>
          </a:p>
          <a:p>
            <a:pPr marL="342900" indent="-342900">
              <a:buFont typeface="Arial" panose="020B0604020202020204" pitchFamily="34" charset="0"/>
              <a:buChar char="•"/>
            </a:pPr>
            <a:r>
              <a:rPr lang="en-GB" sz="4000" dirty="0"/>
              <a:t>Online-Plattformen wie LinkedIn sind konstruktive und leistungsfähige Websites für Bewerber, um Netzwerke zu knüpfen, Stellenanzeigen zu finden und ihre Karrierechancen zu verbessern.</a:t>
            </a:r>
          </a:p>
          <a:p>
            <a:pPr marL="342900" indent="-342900">
              <a:buFont typeface="Arial" panose="020B0604020202020204" pitchFamily="34" charset="0"/>
              <a:buChar char="•"/>
            </a:pPr>
            <a:endParaRPr lang="en-GB" sz="4000" dirty="0"/>
          </a:p>
          <a:p>
            <a:pPr marL="342900" indent="-342900">
              <a:buFont typeface="Arial" panose="020B0604020202020204" pitchFamily="34" charset="0"/>
              <a:buChar char="•"/>
            </a:pPr>
            <a:r>
              <a:rPr lang="en-GB" sz="4000" dirty="0"/>
              <a:t>Es spricht jedoch nichts dagegen, dass sich Arbeitgeber auch auf Facebook, Twitter oder Instagram über Sie informieren.</a:t>
            </a:r>
          </a:p>
          <a:p>
            <a:pPr marL="342900" indent="-342900">
              <a:buFont typeface="Arial" panose="020B0604020202020204" pitchFamily="34" charset="0"/>
              <a:buChar char="•"/>
            </a:pPr>
            <a:endParaRPr lang="en-GB" sz="4000" dirty="0"/>
          </a:p>
          <a:p>
            <a:pPr marL="342900" indent="-342900">
              <a:buFont typeface="Arial" panose="020B0604020202020204" pitchFamily="34" charset="0"/>
              <a:buChar char="•"/>
            </a:pPr>
            <a:r>
              <a:rPr lang="en-GB" sz="4000" dirty="0"/>
              <a:t>Sie können Sie überwachen, bevor Sie die Stelle bekommen oder sogar während Ihrer Beschäftigung!</a:t>
            </a:r>
          </a:p>
          <a:p>
            <a:endParaRPr lang="en-GB" dirty="0"/>
          </a:p>
        </p:txBody>
      </p:sp>
      <p:sp>
        <p:nvSpPr>
          <p:cNvPr id="4" name="Text Placeholder 3">
            <a:extLst>
              <a:ext uri="{FF2B5EF4-FFF2-40B4-BE49-F238E27FC236}">
                <a16:creationId xmlns:a16="http://schemas.microsoft.com/office/drawing/2014/main" id="{65F6FDFD-ADE3-4885-98E6-68B7268C0B9B}"/>
              </a:ext>
            </a:extLst>
          </p:cNvPr>
          <p:cNvSpPr>
            <a:spLocks noGrp="1"/>
          </p:cNvSpPr>
          <p:nvPr>
            <p:ph type="body" sz="quarter" idx="16"/>
          </p:nvPr>
        </p:nvSpPr>
        <p:spPr/>
        <p:txBody>
          <a:bodyPr>
            <a:noAutofit/>
          </a:bodyPr>
          <a:lstStyle/>
          <a:p>
            <a:r>
              <a:rPr lang="en-GB" sz="2800" dirty="0"/>
              <a:t>Wer </a:t>
            </a:r>
            <a:r>
              <a:rPr lang="en-GB" sz="2800" dirty="0" err="1"/>
              <a:t>ist</a:t>
            </a:r>
            <a:r>
              <a:rPr lang="en-GB" sz="2800" dirty="0"/>
              <a:t> am </a:t>
            </a:r>
            <a:r>
              <a:rPr lang="en-GB" sz="2800" b="1" dirty="0"/>
              <a:t>DIGITALEN </a:t>
            </a:r>
            <a:r>
              <a:rPr lang="en-GB" sz="2800" b="1" dirty="0" err="1"/>
              <a:t>FUßABDRUCK</a:t>
            </a:r>
            <a:r>
              <a:rPr lang="en-GB" sz="2800" b="1" dirty="0"/>
              <a:t> </a:t>
            </a:r>
            <a:r>
              <a:rPr lang="en-GB" sz="2800" dirty="0"/>
              <a:t>interessiert</a:t>
            </a:r>
            <a:r>
              <a:rPr lang="en-GB" sz="2800" b="1" dirty="0"/>
              <a:t>?</a:t>
            </a:r>
          </a:p>
        </p:txBody>
      </p:sp>
    </p:spTree>
    <p:extLst>
      <p:ext uri="{BB962C8B-B14F-4D97-AF65-F5344CB8AC3E}">
        <p14:creationId xmlns:p14="http://schemas.microsoft.com/office/powerpoint/2010/main" val="46338914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6487</Words>
  <Application>Microsoft Office PowerPoint</Application>
  <PresentationFormat>Widescreen</PresentationFormat>
  <Paragraphs>403</Paragraphs>
  <Slides>60</Slides>
  <Notes>0</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Arial</vt:lpstr>
      <vt:lpstr>Calibri</vt:lpstr>
      <vt:lpstr>Calibri Light</vt:lpstr>
      <vt:lpstr>Montserrat</vt:lpstr>
      <vt:lpstr>Montserrat Light</vt:lpstr>
      <vt:lpstr>Times New Roman</vt:lpstr>
      <vt:lpstr>Wingdings</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Lena Blos</dc:creator>
  <cp:keywords>, docId:04049235BD975CDC09B2F91F93135D50</cp:keywords>
  <cp:lastModifiedBy>aine hamill</cp:lastModifiedBy>
  <cp:revision>8</cp:revision>
  <dcterms:created xsi:type="dcterms:W3CDTF">2022-11-08T15:13:13Z</dcterms:created>
  <dcterms:modified xsi:type="dcterms:W3CDTF">2022-11-14T15:50:22Z</dcterms:modified>
</cp:coreProperties>
</file>