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6"/>
  </p:notesMasterIdLst>
  <p:sldIdLst>
    <p:sldId id="4286" r:id="rId2"/>
    <p:sldId id="4270" r:id="rId3"/>
    <p:sldId id="4273" r:id="rId4"/>
    <p:sldId id="4338" r:id="rId5"/>
    <p:sldId id="4340" r:id="rId6"/>
    <p:sldId id="4298" r:id="rId7"/>
    <p:sldId id="4291" r:id="rId8"/>
    <p:sldId id="4296" r:id="rId9"/>
    <p:sldId id="4339" r:id="rId10"/>
    <p:sldId id="4341" r:id="rId11"/>
    <p:sldId id="4352" r:id="rId12"/>
    <p:sldId id="4336" r:id="rId13"/>
    <p:sldId id="4299" r:id="rId14"/>
    <p:sldId id="4300" r:id="rId15"/>
    <p:sldId id="4305" r:id="rId16"/>
    <p:sldId id="4302" r:id="rId17"/>
    <p:sldId id="4309" r:id="rId18"/>
    <p:sldId id="4342" r:id="rId19"/>
    <p:sldId id="4343" r:id="rId20"/>
    <p:sldId id="4310" r:id="rId21"/>
    <p:sldId id="4360" r:id="rId22"/>
    <p:sldId id="4358" r:id="rId23"/>
    <p:sldId id="4344" r:id="rId24"/>
    <p:sldId id="4345" r:id="rId25"/>
    <p:sldId id="4347" r:id="rId26"/>
    <p:sldId id="4306" r:id="rId27"/>
    <p:sldId id="4318" r:id="rId28"/>
    <p:sldId id="4361" r:id="rId29"/>
    <p:sldId id="4311" r:id="rId30"/>
    <p:sldId id="4313" r:id="rId31"/>
    <p:sldId id="4315" r:id="rId32"/>
    <p:sldId id="4316" r:id="rId33"/>
    <p:sldId id="4317" r:id="rId34"/>
    <p:sldId id="4351" r:id="rId35"/>
    <p:sldId id="4307" r:id="rId36"/>
    <p:sldId id="4324" r:id="rId37"/>
    <p:sldId id="4325" r:id="rId38"/>
    <p:sldId id="4320" r:id="rId39"/>
    <p:sldId id="4321" r:id="rId40"/>
    <p:sldId id="4322" r:id="rId41"/>
    <p:sldId id="4353" r:id="rId42"/>
    <p:sldId id="4354" r:id="rId43"/>
    <p:sldId id="4355" r:id="rId44"/>
    <p:sldId id="4319" r:id="rId45"/>
    <p:sldId id="4356" r:id="rId46"/>
    <p:sldId id="4308" r:id="rId47"/>
    <p:sldId id="4327" r:id="rId48"/>
    <p:sldId id="4357" r:id="rId49"/>
    <p:sldId id="4328" r:id="rId50"/>
    <p:sldId id="4335" r:id="rId51"/>
    <p:sldId id="4350" r:id="rId52"/>
    <p:sldId id="4333" r:id="rId53"/>
    <p:sldId id="4334" r:id="rId54"/>
    <p:sldId id="436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46A"/>
    <a:srgbClr val="16A6CD"/>
    <a:srgbClr val="B5EBFD"/>
    <a:srgbClr val="B2DDC9"/>
    <a:srgbClr val="B6EBFD"/>
    <a:srgbClr val="94D2E7"/>
    <a:srgbClr val="68B6D8"/>
    <a:srgbClr val="17A7CE"/>
    <a:srgbClr val="78BECC"/>
    <a:srgbClr val="A2E6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3"/>
  </p:normalViewPr>
  <p:slideViewPr>
    <p:cSldViewPr snapToGrid="0" snapToObjects="1">
      <p:cViewPr varScale="1">
        <p:scale>
          <a:sx n="63" d="100"/>
          <a:sy n="63" d="100"/>
        </p:scale>
        <p:origin x="820" y="8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F9F00-1524-42D2-9EDE-2B8765D37D08}" type="datetimeFigureOut">
              <a:rPr lang="en-IE" smtClean="0"/>
              <a:t>14/11/2022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F281E-31D9-4729-937C-564F93705FBF}" type="slidenum">
              <a:rPr lang="en-IE" smtClean="0"/>
              <a:t>‹#›</a:t>
            </a:fld>
            <a:endParaRPr lang="en-IE"/>
          </a:p>
        </p:txBody>
      </p:sp>
    </p:spTree>
    <p:extLst>
      <p:ext uri="{BB962C8B-B14F-4D97-AF65-F5344CB8AC3E}">
        <p14:creationId xmlns:p14="http://schemas.microsoft.com/office/powerpoint/2010/main" val="120564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DIGITAL CROSSROADS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DIGITAL CROSSROADS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0" y="0"/>
            <a:ext cx="12192000" cy="4463512"/>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Chart, pie chart&#10;&#10;Description automatically generated">
            <a:extLst>
              <a:ext uri="{FF2B5EF4-FFF2-40B4-BE49-F238E27FC236}">
                <a16:creationId xmlns:a16="http://schemas.microsoft.com/office/drawing/2014/main" id="{927AD6B4-D256-ED46-AAAD-9A497EF83581}"/>
              </a:ext>
            </a:extLst>
          </p:cNvPr>
          <p:cNvPicPr/>
          <p:nvPr userDrawn="1"/>
        </p:nvPicPr>
        <p:blipFill rotWithShape="1">
          <a:blip r:embed="rId2" cstate="screen">
            <a:extLst>
              <a:ext uri="{28A0092B-C50C-407E-A947-70E740481C1C}">
                <a14:useLocalDpi xmlns:a14="http://schemas.microsoft.com/office/drawing/2010/main"/>
              </a:ext>
            </a:extLst>
          </a:blip>
          <a:srcRect t="2966" r="14476" b="26344"/>
          <a:stretch/>
        </p:blipFill>
        <p:spPr>
          <a:xfrm>
            <a:off x="7793813" y="11249"/>
            <a:ext cx="4398187" cy="6858000"/>
          </a:xfrm>
          <a:prstGeom prst="rect">
            <a:avLst/>
          </a:prstGeom>
        </p:spPr>
      </p:pic>
      <p:pic>
        <p:nvPicPr>
          <p:cNvPr id="14" name="Picture 13" descr="A picture containing text, electronics&#10;&#10;Description automatically generated">
            <a:extLst>
              <a:ext uri="{FF2B5EF4-FFF2-40B4-BE49-F238E27FC236}">
                <a16:creationId xmlns:a16="http://schemas.microsoft.com/office/drawing/2014/main" id="{7463AD93-0D5F-D141-98E1-8F97202D5473}"/>
              </a:ext>
            </a:extLst>
          </p:cNvPr>
          <p:cNvPicPr/>
          <p:nvPr userDrawn="1"/>
        </p:nvPicPr>
        <p:blipFill rotWithShape="1">
          <a:blip r:embed="rId3" cstate="screen">
            <a:extLst>
              <a:ext uri="{28A0092B-C50C-407E-A947-70E740481C1C}">
                <a14:useLocalDpi xmlns:a14="http://schemas.microsoft.com/office/drawing/2010/main"/>
              </a:ext>
            </a:extLst>
          </a:blip>
          <a:srcRect l="-3701" t="20375" r="-367" b="23814"/>
          <a:stretch/>
        </p:blipFill>
        <p:spPr>
          <a:xfrm>
            <a:off x="6096000" y="0"/>
            <a:ext cx="7084975" cy="6858000"/>
          </a:xfrm>
          <a:prstGeom prst="rect">
            <a:avLst/>
          </a:prstGeom>
        </p:spPr>
      </p:pic>
      <p:sp>
        <p:nvSpPr>
          <p:cNvPr id="15" name="TextBox 14">
            <a:extLst>
              <a:ext uri="{FF2B5EF4-FFF2-40B4-BE49-F238E27FC236}">
                <a16:creationId xmlns:a16="http://schemas.microsoft.com/office/drawing/2014/main" id="{7C1805AB-F937-BB42-9DD0-B14AC69A91B6}"/>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08DEE851-1F49-6345-8072-72784A7EF3F6}"/>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2041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Light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5993BF0-E949-9442-8F3F-88EF65AAE9F9}"/>
              </a:ext>
            </a:extLst>
          </p:cNvPr>
          <p:cNvSpPr/>
          <p:nvPr userDrawn="1"/>
        </p:nvSpPr>
        <p:spPr>
          <a:xfrm>
            <a:off x="0" y="0"/>
            <a:ext cx="12192000" cy="4463512"/>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AB63FBDE-FDE6-0D42-B01E-198833AB0951}"/>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17AA7F62-4D50-A049-9FA6-8BBD0FCA89DD}"/>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9" name="Rectangle 18">
            <a:extLst>
              <a:ext uri="{FF2B5EF4-FFF2-40B4-BE49-F238E27FC236}">
                <a16:creationId xmlns:a16="http://schemas.microsoft.com/office/drawing/2014/main" id="{00FBC2AA-05B3-B54C-A8E6-A870C7082CCC}"/>
              </a:ext>
            </a:extLst>
          </p:cNvPr>
          <p:cNvSpPr/>
          <p:nvPr userDrawn="1"/>
        </p:nvSpPr>
        <p:spPr>
          <a:xfrm rot="5400000" flipV="1">
            <a:off x="1375154" y="1210306"/>
            <a:ext cx="1008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Chart, pie chart&#10;&#10;Description automatically generated">
            <a:extLst>
              <a:ext uri="{FF2B5EF4-FFF2-40B4-BE49-F238E27FC236}">
                <a16:creationId xmlns:a16="http://schemas.microsoft.com/office/drawing/2014/main" id="{5896660C-FE80-194D-8EB7-E7F1C1F95755}"/>
              </a:ext>
            </a:extLst>
          </p:cNvPr>
          <p:cNvPicPr/>
          <p:nvPr userDrawn="1"/>
        </p:nvPicPr>
        <p:blipFill rotWithShape="1">
          <a:blip r:embed="rId2" cstate="screen">
            <a:extLst>
              <a:ext uri="{28A0092B-C50C-407E-A947-70E740481C1C}">
                <a14:useLocalDpi xmlns:a14="http://schemas.microsoft.com/office/drawing/2010/main"/>
              </a:ext>
            </a:extLst>
          </a:blip>
          <a:srcRect t="2966" r="14476" b="26344"/>
          <a:stretch/>
        </p:blipFill>
        <p:spPr>
          <a:xfrm>
            <a:off x="7793813" y="11249"/>
            <a:ext cx="4398187" cy="6858000"/>
          </a:xfrm>
          <a:prstGeom prst="rect">
            <a:avLst/>
          </a:prstGeom>
        </p:spPr>
      </p:pic>
      <p:pic>
        <p:nvPicPr>
          <p:cNvPr id="21" name="Picture 20" descr="A picture containing text, electronics&#10;&#10;Description automatically generated">
            <a:extLst>
              <a:ext uri="{FF2B5EF4-FFF2-40B4-BE49-F238E27FC236}">
                <a16:creationId xmlns:a16="http://schemas.microsoft.com/office/drawing/2014/main" id="{A13405E7-092B-6D42-BB64-9FB61ED530FD}"/>
              </a:ext>
            </a:extLst>
          </p:cNvPr>
          <p:cNvPicPr/>
          <p:nvPr userDrawn="1"/>
        </p:nvPicPr>
        <p:blipFill rotWithShape="1">
          <a:blip r:embed="rId3" cstate="screen">
            <a:extLst>
              <a:ext uri="{28A0092B-C50C-407E-A947-70E740481C1C}">
                <a14:useLocalDpi xmlns:a14="http://schemas.microsoft.com/office/drawing/2010/main"/>
              </a:ext>
            </a:extLst>
          </a:blip>
          <a:srcRect l="-3701" t="20375" r="-367" b="23814"/>
          <a:stretch/>
        </p:blipFill>
        <p:spPr>
          <a:xfrm>
            <a:off x="6096000" y="0"/>
            <a:ext cx="7084975" cy="6858000"/>
          </a:xfrm>
          <a:prstGeom prst="rect">
            <a:avLst/>
          </a:prstGeom>
        </p:spPr>
      </p:pic>
      <p:sp>
        <p:nvSpPr>
          <p:cNvPr id="22" name="TextBox 21">
            <a:extLst>
              <a:ext uri="{FF2B5EF4-FFF2-40B4-BE49-F238E27FC236}">
                <a16:creationId xmlns:a16="http://schemas.microsoft.com/office/drawing/2014/main" id="{0D4C7627-0EF7-6342-B71E-15A0C8568313}"/>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3" name="Rectangle 22">
            <a:extLst>
              <a:ext uri="{FF2B5EF4-FFF2-40B4-BE49-F238E27FC236}">
                <a16:creationId xmlns:a16="http://schemas.microsoft.com/office/drawing/2014/main" id="{976E3E90-5CF3-114D-AF1D-52FA1A9ABA0B}"/>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533940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3"/>
            <a:ext cx="5736184" cy="6892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300" baseline="0" dirty="0">
                <a:solidFill>
                  <a:srgbClr val="09446A"/>
                </a:solidFill>
                <a:latin typeface="+mj-lt"/>
                <a:ea typeface="Lato Medium" panose="020F0502020204030203" pitchFamily="34" charset="0"/>
                <a:cs typeface="Calibri" panose="020F0502020204030204" pitchFamily="34" charset="0"/>
              </a:rPr>
              <a:t>digital wellbeing for enterprises</a:t>
            </a:r>
          </a:p>
        </p:txBody>
      </p:sp>
      <p:sp>
        <p:nvSpPr>
          <p:cNvPr id="9" name="Rectangle 8">
            <a:extLst>
              <a:ext uri="{FF2B5EF4-FFF2-40B4-BE49-F238E27FC236}">
                <a16:creationId xmlns:a16="http://schemas.microsoft.com/office/drawing/2014/main" id="{D03E0E12-FB23-2F44-87D8-ABAAFB8156D3}"/>
              </a:ext>
            </a:extLst>
          </p:cNvPr>
          <p:cNvSpPr/>
          <p:nvPr userDrawn="1"/>
        </p:nvSpPr>
        <p:spPr>
          <a:xfrm>
            <a:off x="1400660" y="1458295"/>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44705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Photo - Light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55A074-2A7E-A34F-BB83-0DE692897021}"/>
              </a:ext>
            </a:extLst>
          </p:cNvPr>
          <p:cNvSpPr/>
          <p:nvPr userDrawn="1"/>
        </p:nvSpPr>
        <p:spPr>
          <a:xfrm flipV="1">
            <a:off x="1115878" y="-3"/>
            <a:ext cx="5736184" cy="6892757"/>
          </a:xfrm>
          <a:prstGeom prst="rect">
            <a:avLst/>
          </a:prstGeom>
          <a:solidFill>
            <a:srgbClr val="40A3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Rectangle 10">
            <a:extLst>
              <a:ext uri="{FF2B5EF4-FFF2-40B4-BE49-F238E27FC236}">
                <a16:creationId xmlns:a16="http://schemas.microsoft.com/office/drawing/2014/main" id="{91F5E2CB-71D0-E94F-A642-6400406A179D}"/>
              </a:ext>
            </a:extLst>
          </p:cNvPr>
          <p:cNvSpPr/>
          <p:nvPr userDrawn="1"/>
        </p:nvSpPr>
        <p:spPr>
          <a:xfrm flipV="1">
            <a:off x="10087" y="6555301"/>
            <a:ext cx="79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3" name="Picture Placeholder 17">
            <a:extLst>
              <a:ext uri="{FF2B5EF4-FFF2-40B4-BE49-F238E27FC236}">
                <a16:creationId xmlns:a16="http://schemas.microsoft.com/office/drawing/2014/main" id="{72B6BBC8-3111-924D-B33A-1A03B1C3482A}"/>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5" name="Text Placeholder 17">
            <a:extLst>
              <a:ext uri="{FF2B5EF4-FFF2-40B4-BE49-F238E27FC236}">
                <a16:creationId xmlns:a16="http://schemas.microsoft.com/office/drawing/2014/main" id="{88EA4554-8487-CD42-AF3B-B4BE819B0833}"/>
              </a:ext>
            </a:extLst>
          </p:cNvPr>
          <p:cNvSpPr>
            <a:spLocks noGrp="1"/>
          </p:cNvSpPr>
          <p:nvPr>
            <p:ph type="body" sz="quarter" idx="18" hasCustomPrompt="1"/>
          </p:nvPr>
        </p:nvSpPr>
        <p:spPr>
          <a:xfrm>
            <a:off x="1463724" y="1859843"/>
            <a:ext cx="4832436"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Rectangle 15">
            <a:extLst>
              <a:ext uri="{FF2B5EF4-FFF2-40B4-BE49-F238E27FC236}">
                <a16:creationId xmlns:a16="http://schemas.microsoft.com/office/drawing/2014/main" id="{E9EF7EE7-BD3B-A745-A49D-5B18237E23B9}"/>
              </a:ext>
            </a:extLst>
          </p:cNvPr>
          <p:cNvSpPr/>
          <p:nvPr userDrawn="1"/>
        </p:nvSpPr>
        <p:spPr>
          <a:xfrm>
            <a:off x="1400660" y="1458295"/>
            <a:ext cx="792000" cy="2141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 Placeholder 23">
            <a:extLst>
              <a:ext uri="{FF2B5EF4-FFF2-40B4-BE49-F238E27FC236}">
                <a16:creationId xmlns:a16="http://schemas.microsoft.com/office/drawing/2014/main" id="{8733BB88-FC65-744E-8998-930A9BE4E5EC}"/>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TextBox 20">
            <a:extLst>
              <a:ext uri="{FF2B5EF4-FFF2-40B4-BE49-F238E27FC236}">
                <a16:creationId xmlns:a16="http://schemas.microsoft.com/office/drawing/2014/main" id="{E2CEFBF5-CD2C-F744-8F8B-265DF25F51BA}"/>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300" baseline="0" dirty="0">
                <a:solidFill>
                  <a:srgbClr val="09446A"/>
                </a:solidFill>
                <a:latin typeface="+mj-lt"/>
                <a:ea typeface="Lato Medium" panose="020F0502020204030203" pitchFamily="34" charset="0"/>
                <a:cs typeface="Calibri" panose="020F0502020204030204" pitchFamily="34" charset="0"/>
              </a:rPr>
              <a:t>digital wellbeing for enterprises</a:t>
            </a:r>
          </a:p>
        </p:txBody>
      </p:sp>
    </p:spTree>
    <p:extLst>
      <p:ext uri="{BB962C8B-B14F-4D97-AF65-F5344CB8AC3E}">
        <p14:creationId xmlns:p14="http://schemas.microsoft.com/office/powerpoint/2010/main" val="3135426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10" name="TextBox 9">
            <a:extLst>
              <a:ext uri="{FF2B5EF4-FFF2-40B4-BE49-F238E27FC236}">
                <a16:creationId xmlns:a16="http://schemas.microsoft.com/office/drawing/2014/main" id="{B0D0C7FA-1E69-2244-99A8-E2126262BBE5}"/>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5" name="Rectangle 14">
            <a:extLst>
              <a:ext uri="{FF2B5EF4-FFF2-40B4-BE49-F238E27FC236}">
                <a16:creationId xmlns:a16="http://schemas.microsoft.com/office/drawing/2014/main" id="{9BBF264C-DBA3-B346-BA29-E40B836D36F3}"/>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3" name="TextBox 12">
            <a:extLst>
              <a:ext uri="{FF2B5EF4-FFF2-40B4-BE49-F238E27FC236}">
                <a16:creationId xmlns:a16="http://schemas.microsoft.com/office/drawing/2014/main" id="{C3450EBB-5CF6-354E-BAFC-CD1048882C86}"/>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5BB3A01A-FB45-FE44-A533-F7376E967CA7}"/>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hoto Slide - Nav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TextBox 11">
            <a:extLst>
              <a:ext uri="{FF2B5EF4-FFF2-40B4-BE49-F238E27FC236}">
                <a16:creationId xmlns:a16="http://schemas.microsoft.com/office/drawing/2014/main" id="{012B4CAE-53F2-0242-A444-C612B4A27BE1}"/>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688536EE-5FAF-3545-8788-ECA7BA61F558}"/>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Rectangle 16">
            <a:extLst>
              <a:ext uri="{FF2B5EF4-FFF2-40B4-BE49-F238E27FC236}">
                <a16:creationId xmlns:a16="http://schemas.microsoft.com/office/drawing/2014/main" id="{EB068B24-AAD2-EC46-9C66-7437E5F1B308}"/>
              </a:ext>
            </a:extLst>
          </p:cNvPr>
          <p:cNvSpPr/>
          <p:nvPr userDrawn="1"/>
        </p:nvSpPr>
        <p:spPr>
          <a:xfrm>
            <a:off x="676972" y="1419156"/>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Photo Slide - Light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TextBox 11">
            <a:extLst>
              <a:ext uri="{FF2B5EF4-FFF2-40B4-BE49-F238E27FC236}">
                <a16:creationId xmlns:a16="http://schemas.microsoft.com/office/drawing/2014/main" id="{66965B19-141C-5C4F-A4C8-1F918077364A}"/>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59BF8684-032A-EF4B-9076-9D5583E4001A}"/>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8CBF4B"/>
          </a:solidFill>
          <a:ln>
            <a:solidFill>
              <a:srgbClr val="68B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0" name="TextBox 19">
            <a:extLst>
              <a:ext uri="{FF2B5EF4-FFF2-40B4-BE49-F238E27FC236}">
                <a16:creationId xmlns:a16="http://schemas.microsoft.com/office/drawing/2014/main" id="{2001E38A-B792-D147-A8D9-766D1F678C96}"/>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996481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AEEEC7C7-55B2-554F-9538-613F77C9715B}"/>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4" name="Rectangle 13">
            <a:extLst>
              <a:ext uri="{FF2B5EF4-FFF2-40B4-BE49-F238E27FC236}">
                <a16:creationId xmlns:a16="http://schemas.microsoft.com/office/drawing/2014/main" id="{30AA3768-D7C0-5040-BAE8-05A99243DE75}"/>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DIGITAL CROSSROADS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4D96C42C-F68B-A847-AC2D-215C73EF2A55}"/>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4" name="Rectangle 13">
            <a:extLst>
              <a:ext uri="{FF2B5EF4-FFF2-40B4-BE49-F238E27FC236}">
                <a16:creationId xmlns:a16="http://schemas.microsoft.com/office/drawing/2014/main" id="{A5B28967-CF9D-DA47-9317-D9A86F6E9CC6}"/>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06C5BC-7DA1-284B-92AA-35E0A7B11036}"/>
              </a:ext>
            </a:extLst>
          </p:cNvPr>
          <p:cNvSpPr/>
          <p:nvPr userDrawn="1"/>
        </p:nvSpPr>
        <p:spPr>
          <a:xfrm>
            <a:off x="408953" y="1340326"/>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8" name="TextBox 7">
            <a:extLst>
              <a:ext uri="{FF2B5EF4-FFF2-40B4-BE49-F238E27FC236}">
                <a16:creationId xmlns:a16="http://schemas.microsoft.com/office/drawing/2014/main" id="{452171CF-60CB-7343-A6E2-52E7CB2944C8}"/>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4" name="Rectangle 13">
            <a:extLst>
              <a:ext uri="{FF2B5EF4-FFF2-40B4-BE49-F238E27FC236}">
                <a16:creationId xmlns:a16="http://schemas.microsoft.com/office/drawing/2014/main" id="{20AFE7EB-E855-7A42-80AA-9DBF9960ACCA}"/>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Tree>
    <p:extLst>
      <p:ext uri="{BB962C8B-B14F-4D97-AF65-F5344CB8AC3E}">
        <p14:creationId xmlns:p14="http://schemas.microsoft.com/office/powerpoint/2010/main" val="2983720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5" name="TextBox 14">
            <a:extLst>
              <a:ext uri="{FF2B5EF4-FFF2-40B4-BE49-F238E27FC236}">
                <a16:creationId xmlns:a16="http://schemas.microsoft.com/office/drawing/2014/main" id="{5FB1956A-C4DA-6944-8FC5-0F16C4F576E9}"/>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C754111C-E8F1-B747-9EDB-6689DA3E989E}"/>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TextBox 13">
            <a:extLst>
              <a:ext uri="{FF2B5EF4-FFF2-40B4-BE49-F238E27FC236}">
                <a16:creationId xmlns:a16="http://schemas.microsoft.com/office/drawing/2014/main" id="{FF013DC2-24A8-CD43-9BE5-09714A6CA31A}"/>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2EB53389-C765-3F4A-9AD6-A4AABEE45C86}"/>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Light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17A7CE"/>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17A7CE"/>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9446A"/>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79030E9D-025C-7043-83FB-A34839E784F6}"/>
              </a:ext>
            </a:extLst>
          </p:cNvPr>
          <p:cNvSpPr/>
          <p:nvPr userDrawn="1"/>
        </p:nvSpPr>
        <p:spPr>
          <a:xfrm flipV="1">
            <a:off x="10087" y="6555301"/>
            <a:ext cx="79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Box 10">
            <a:extLst>
              <a:ext uri="{FF2B5EF4-FFF2-40B4-BE49-F238E27FC236}">
                <a16:creationId xmlns:a16="http://schemas.microsoft.com/office/drawing/2014/main" id="{5855EABB-D8D1-F44C-8D57-0131784558F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300" baseline="0" dirty="0">
                <a:solidFill>
                  <a:srgbClr val="09446A"/>
                </a:solidFill>
                <a:latin typeface="+mj-lt"/>
                <a:ea typeface="Lato Medium" panose="020F0502020204030203" pitchFamily="34" charset="0"/>
                <a:cs typeface="Calibri" panose="020F0502020204030204" pitchFamily="34" charset="0"/>
              </a:rPr>
              <a:t>digital wellbeing for enterprises</a:t>
            </a:r>
          </a:p>
        </p:txBody>
      </p:sp>
    </p:spTree>
    <p:extLst>
      <p:ext uri="{BB962C8B-B14F-4D97-AF65-F5344CB8AC3E}">
        <p14:creationId xmlns:p14="http://schemas.microsoft.com/office/powerpoint/2010/main" val="3947335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9446A"/>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68B6D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TextBox 21">
            <a:extLst>
              <a:ext uri="{FF2B5EF4-FFF2-40B4-BE49-F238E27FC236}">
                <a16:creationId xmlns:a16="http://schemas.microsoft.com/office/drawing/2014/main" id="{8E6DF64B-C6D1-4A4B-8852-133EE99F07F8}"/>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3" name="Rectangle 22">
            <a:extLst>
              <a:ext uri="{FF2B5EF4-FFF2-40B4-BE49-F238E27FC236}">
                <a16:creationId xmlns:a16="http://schemas.microsoft.com/office/drawing/2014/main" id="{EB026498-D846-354A-AA1F-479263772F95}"/>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B5E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09446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B5EBF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TextBox 17">
            <a:extLst>
              <a:ext uri="{FF2B5EF4-FFF2-40B4-BE49-F238E27FC236}">
                <a16:creationId xmlns:a16="http://schemas.microsoft.com/office/drawing/2014/main" id="{23DECEB6-0ECD-4940-95B6-8E28EE8933C7}"/>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0" name="Rectangle 19">
            <a:extLst>
              <a:ext uri="{FF2B5EF4-FFF2-40B4-BE49-F238E27FC236}">
                <a16:creationId xmlns:a16="http://schemas.microsoft.com/office/drawing/2014/main" id="{4F6298DE-EA66-1B46-81CB-72C977D5EC3A}"/>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68B6D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TextBox 13">
            <a:extLst>
              <a:ext uri="{FF2B5EF4-FFF2-40B4-BE49-F238E27FC236}">
                <a16:creationId xmlns:a16="http://schemas.microsoft.com/office/drawing/2014/main" id="{B8B0322C-CB55-874D-AE16-ADBED87F85AD}"/>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5" name="Rectangle 14">
            <a:extLst>
              <a:ext uri="{FF2B5EF4-FFF2-40B4-BE49-F238E27FC236}">
                <a16:creationId xmlns:a16="http://schemas.microsoft.com/office/drawing/2014/main" id="{FD4E59AE-567E-BF40-A783-6A1BD4A47DC5}"/>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TextBox 9">
            <a:extLst>
              <a:ext uri="{FF2B5EF4-FFF2-40B4-BE49-F238E27FC236}">
                <a16:creationId xmlns:a16="http://schemas.microsoft.com/office/drawing/2014/main" id="{CA1BAE71-6A53-8444-AD92-4AAE9B1DE0FE}"/>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1" name="Rectangle 10">
            <a:extLst>
              <a:ext uri="{FF2B5EF4-FFF2-40B4-BE49-F238E27FC236}">
                <a16:creationId xmlns:a16="http://schemas.microsoft.com/office/drawing/2014/main" id="{F5C384D9-BCC7-4349-AB8E-5D935694D798}"/>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6" name="TextBox 25">
            <a:extLst>
              <a:ext uri="{FF2B5EF4-FFF2-40B4-BE49-F238E27FC236}">
                <a16:creationId xmlns:a16="http://schemas.microsoft.com/office/drawing/2014/main" id="{523B371B-E8C7-9D40-9B2D-ABD88435EB2F}"/>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7" name="Rectangle 26">
            <a:extLst>
              <a:ext uri="{FF2B5EF4-FFF2-40B4-BE49-F238E27FC236}">
                <a16:creationId xmlns:a16="http://schemas.microsoft.com/office/drawing/2014/main" id="{5FF6824B-9316-2148-A6F8-F0B9AA1FA0E4}"/>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9979572" cy="4445851"/>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Chart, pie chart&#10;&#10;Description automatically generated">
            <a:extLst>
              <a:ext uri="{FF2B5EF4-FFF2-40B4-BE49-F238E27FC236}">
                <a16:creationId xmlns:a16="http://schemas.microsoft.com/office/drawing/2014/main" id="{F2486777-C3D2-3F44-B2FC-05077BBD7182}"/>
              </a:ext>
            </a:extLst>
          </p:cNvPr>
          <p:cNvPicPr/>
          <p:nvPr userDrawn="1"/>
        </p:nvPicPr>
        <p:blipFill rotWithShape="1">
          <a:blip r:embed="rId2" cstate="screen">
            <a:extLst>
              <a:ext uri="{28A0092B-C50C-407E-A947-70E740481C1C}">
                <a14:useLocalDpi xmlns:a14="http://schemas.microsoft.com/office/drawing/2010/main"/>
              </a:ext>
            </a:extLst>
          </a:blip>
          <a:srcRect t="2966" r="14476" b="26344"/>
          <a:stretch/>
        </p:blipFill>
        <p:spPr>
          <a:xfrm>
            <a:off x="7567841" y="1"/>
            <a:ext cx="4398187" cy="6858000"/>
          </a:xfrm>
          <a:prstGeom prst="rect">
            <a:avLst/>
          </a:prstGeom>
        </p:spPr>
      </p:pic>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773806" y="2019876"/>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773807" y="987131"/>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pic>
        <p:nvPicPr>
          <p:cNvPr id="20" name="Picture 19" descr="Text&#10;&#10;Description automatically generated">
            <a:extLst>
              <a:ext uri="{FF2B5EF4-FFF2-40B4-BE49-F238E27FC236}">
                <a16:creationId xmlns:a16="http://schemas.microsoft.com/office/drawing/2014/main" id="{2ADEB906-51E8-C14A-8B69-EB1E6CCE363A}"/>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1125" y="4589286"/>
            <a:ext cx="5278651" cy="2125279"/>
          </a:xfrm>
          <a:prstGeom prst="rect">
            <a:avLst/>
          </a:prstGeom>
        </p:spPr>
      </p:pic>
      <p:pic>
        <p:nvPicPr>
          <p:cNvPr id="23" name="Picture 22" descr="A picture containing text, electronics&#10;&#10;Description automatically generated">
            <a:extLst>
              <a:ext uri="{FF2B5EF4-FFF2-40B4-BE49-F238E27FC236}">
                <a16:creationId xmlns:a16="http://schemas.microsoft.com/office/drawing/2014/main" id="{320BD979-5920-9D47-B621-39DF5ABAE0ED}"/>
              </a:ext>
            </a:extLst>
          </p:cNvPr>
          <p:cNvPicPr/>
          <p:nvPr userDrawn="1"/>
        </p:nvPicPr>
        <p:blipFill rotWithShape="1">
          <a:blip r:embed="rId4" cstate="screen">
            <a:extLst>
              <a:ext uri="{28A0092B-C50C-407E-A947-70E740481C1C}">
                <a14:useLocalDpi xmlns:a14="http://schemas.microsoft.com/office/drawing/2010/main"/>
              </a:ext>
            </a:extLst>
          </a:blip>
          <a:srcRect l="3425" t="9997" r="8007" b="9997"/>
          <a:stretch/>
        </p:blipFill>
        <p:spPr>
          <a:xfrm>
            <a:off x="7977106" y="0"/>
            <a:ext cx="4206236" cy="6858000"/>
          </a:xfrm>
          <a:prstGeom prst="rect">
            <a:avLst/>
          </a:prstGeom>
        </p:spPr>
      </p:pic>
      <p:grpSp>
        <p:nvGrpSpPr>
          <p:cNvPr id="24" name="Group 23">
            <a:extLst>
              <a:ext uri="{FF2B5EF4-FFF2-40B4-BE49-F238E27FC236}">
                <a16:creationId xmlns:a16="http://schemas.microsoft.com/office/drawing/2014/main" id="{9574199C-09F0-3544-910A-D5B21BB68C6C}"/>
              </a:ext>
            </a:extLst>
          </p:cNvPr>
          <p:cNvGrpSpPr/>
          <p:nvPr userDrawn="1"/>
        </p:nvGrpSpPr>
        <p:grpSpPr>
          <a:xfrm>
            <a:off x="9456007" y="5616012"/>
            <a:ext cx="2735993" cy="679345"/>
            <a:chOff x="0" y="0"/>
            <a:chExt cx="2301694" cy="571500"/>
          </a:xfrm>
        </p:grpSpPr>
        <p:sp>
          <p:nvSpPr>
            <p:cNvPr id="25" name="Rectangle 24">
              <a:extLst>
                <a:ext uri="{FF2B5EF4-FFF2-40B4-BE49-F238E27FC236}">
                  <a16:creationId xmlns:a16="http://schemas.microsoft.com/office/drawing/2014/main" id="{911E7E81-E9D4-C24D-BD00-6FBAE2DC7E7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a:extLst>
                <a:ext uri="{FF2B5EF4-FFF2-40B4-BE49-F238E27FC236}">
                  <a16:creationId xmlns:a16="http://schemas.microsoft.com/office/drawing/2014/main" id="{93D2759E-F2C0-7247-9C37-A807E376191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9A005C6D-C557-8C40-9A4B-18E56859A221}"/>
              </a:ext>
            </a:extLst>
          </p:cNvPr>
          <p:cNvSpPr/>
          <p:nvPr userDrawn="1"/>
        </p:nvSpPr>
        <p:spPr>
          <a:xfrm>
            <a:off x="546077" y="1822630"/>
            <a:ext cx="4583269"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9446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16A6CD"/>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68B6D7"/>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2" name="TextBox 21">
            <a:extLst>
              <a:ext uri="{FF2B5EF4-FFF2-40B4-BE49-F238E27FC236}">
                <a16:creationId xmlns:a16="http://schemas.microsoft.com/office/drawing/2014/main" id="{5EF370A9-5285-9B4A-9539-88E2947F70CF}"/>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3" name="Rectangle 22">
            <a:extLst>
              <a:ext uri="{FF2B5EF4-FFF2-40B4-BE49-F238E27FC236}">
                <a16:creationId xmlns:a16="http://schemas.microsoft.com/office/drawing/2014/main" id="{DC985CC1-90D8-1D4F-B1B0-535F4F309AA2}"/>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A2E6F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16A6C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68B6D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A2E6F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dirty="0"/>
              <a:t>Heading</a:t>
            </a:r>
          </a:p>
        </p:txBody>
      </p:sp>
      <p:sp>
        <p:nvSpPr>
          <p:cNvPr id="31" name="TextBox 30">
            <a:extLst>
              <a:ext uri="{FF2B5EF4-FFF2-40B4-BE49-F238E27FC236}">
                <a16:creationId xmlns:a16="http://schemas.microsoft.com/office/drawing/2014/main" id="{8D865DA8-D342-3B40-8290-60CF0E7BFEC5}"/>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2" name="Rectangle 31">
            <a:extLst>
              <a:ext uri="{FF2B5EF4-FFF2-40B4-BE49-F238E27FC236}">
                <a16:creationId xmlns:a16="http://schemas.microsoft.com/office/drawing/2014/main" id="{AA3474D7-1475-BB4A-B884-E274FF69AFF3}"/>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79168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09446A"/>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17A7CE"/>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68B6D7"/>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94D2E7"/>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A2E6FD">
              <a:alpha val="80000"/>
            </a:srgbClr>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3" name="TextBox 22">
            <a:extLst>
              <a:ext uri="{FF2B5EF4-FFF2-40B4-BE49-F238E27FC236}">
                <a16:creationId xmlns:a16="http://schemas.microsoft.com/office/drawing/2014/main" id="{9358FE7C-53B5-804B-96B7-3B24E418C723}"/>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4" name="Rectangle 23">
            <a:extLst>
              <a:ext uri="{FF2B5EF4-FFF2-40B4-BE49-F238E27FC236}">
                <a16:creationId xmlns:a16="http://schemas.microsoft.com/office/drawing/2014/main" id="{817E9303-681F-0048-A6C6-56CDDA379797}"/>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05059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094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17A7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94D2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68B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A2E6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9" name="TextBox 28">
            <a:extLst>
              <a:ext uri="{FF2B5EF4-FFF2-40B4-BE49-F238E27FC236}">
                <a16:creationId xmlns:a16="http://schemas.microsoft.com/office/drawing/2014/main" id="{269F3A2A-351F-CB43-B386-A21B781DAEDC}"/>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1" name="Rectangle 30">
            <a:extLst>
              <a:ext uri="{FF2B5EF4-FFF2-40B4-BE49-F238E27FC236}">
                <a16:creationId xmlns:a16="http://schemas.microsoft.com/office/drawing/2014/main" id="{0A500BE9-7B69-224F-BA84-60099A15C22C}"/>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592762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1188A3"/>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17A7C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68B6D7"/>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94D2E7"/>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2" name="TextBox 21">
            <a:extLst>
              <a:ext uri="{FF2B5EF4-FFF2-40B4-BE49-F238E27FC236}">
                <a16:creationId xmlns:a16="http://schemas.microsoft.com/office/drawing/2014/main" id="{8ACD2E5E-ED39-4F46-A8A6-E08592CBDBBD}"/>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7" name="Rectangle 26">
            <a:extLst>
              <a:ext uri="{FF2B5EF4-FFF2-40B4-BE49-F238E27FC236}">
                <a16:creationId xmlns:a16="http://schemas.microsoft.com/office/drawing/2014/main" id="{A48F6B7B-0C7A-4744-B059-262AA5E22CC6}"/>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903704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68B6D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3" name="TextBox 22">
            <a:extLst>
              <a:ext uri="{FF2B5EF4-FFF2-40B4-BE49-F238E27FC236}">
                <a16:creationId xmlns:a16="http://schemas.microsoft.com/office/drawing/2014/main" id="{774729F5-09B4-5042-9ED9-2B92D0380F94}"/>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4" name="Rectangle 23">
            <a:extLst>
              <a:ext uri="{FF2B5EF4-FFF2-40B4-BE49-F238E27FC236}">
                <a16:creationId xmlns:a16="http://schemas.microsoft.com/office/drawing/2014/main" id="{622A2E27-B090-7A4F-8C0B-B042AB4BA328}"/>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902107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68B6D8"/>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09446A"/>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17A7CE"/>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5EBFD"/>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94D2E7"/>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77" name="TextBox 76">
            <a:extLst>
              <a:ext uri="{FF2B5EF4-FFF2-40B4-BE49-F238E27FC236}">
                <a16:creationId xmlns:a16="http://schemas.microsoft.com/office/drawing/2014/main" id="{672F0D6B-E412-0746-B0A5-20AF7C098F9E}"/>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78" name="Rectangle 77">
            <a:extLst>
              <a:ext uri="{FF2B5EF4-FFF2-40B4-BE49-F238E27FC236}">
                <a16:creationId xmlns:a16="http://schemas.microsoft.com/office/drawing/2014/main" id="{BBA6BE2E-87B4-EE4F-898C-0E39CB963998}"/>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09446A"/>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4D2E7"/>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40A3C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5EBFD"/>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68B6D8"/>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09446A"/>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40A3C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68B6D8"/>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4D2E7"/>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5EBFD"/>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3" name="TextBox 32">
            <a:extLst>
              <a:ext uri="{FF2B5EF4-FFF2-40B4-BE49-F238E27FC236}">
                <a16:creationId xmlns:a16="http://schemas.microsoft.com/office/drawing/2014/main" id="{CC4CD94B-46AF-2547-A4C8-39426B7B8288}"/>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5" name="Rectangle 34">
            <a:extLst>
              <a:ext uri="{FF2B5EF4-FFF2-40B4-BE49-F238E27FC236}">
                <a16:creationId xmlns:a16="http://schemas.microsoft.com/office/drawing/2014/main" id="{E292648B-AE5F-FA43-A644-F264A4926FA1}"/>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9" name="Text Placeholder 17">
            <a:extLst>
              <a:ext uri="{FF2B5EF4-FFF2-40B4-BE49-F238E27FC236}">
                <a16:creationId xmlns:a16="http://schemas.microsoft.com/office/drawing/2014/main" id="{550F4531-AE4C-A840-B366-CDBE04585520}"/>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50" name="Text Placeholder 17">
            <a:extLst>
              <a:ext uri="{FF2B5EF4-FFF2-40B4-BE49-F238E27FC236}">
                <a16:creationId xmlns:a16="http://schemas.microsoft.com/office/drawing/2014/main" id="{969C042B-6724-6743-BDC5-417EBAEEAB48}"/>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40A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40A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40A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68B6D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1" name="TextBox 30">
            <a:extLst>
              <a:ext uri="{FF2B5EF4-FFF2-40B4-BE49-F238E27FC236}">
                <a16:creationId xmlns:a16="http://schemas.microsoft.com/office/drawing/2014/main" id="{018543B7-30F6-4D49-A795-CE95F19ED661}"/>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2" name="Rectangle 31">
            <a:extLst>
              <a:ext uri="{FF2B5EF4-FFF2-40B4-BE49-F238E27FC236}">
                <a16:creationId xmlns:a16="http://schemas.microsoft.com/office/drawing/2014/main" id="{A0E05AD4-862A-6348-AD6E-A530D3817007}"/>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939996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68B6D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68B6D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68B6D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0C6A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09446A"/>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TextBox 27">
            <a:extLst>
              <a:ext uri="{FF2B5EF4-FFF2-40B4-BE49-F238E27FC236}">
                <a16:creationId xmlns:a16="http://schemas.microsoft.com/office/drawing/2014/main" id="{5B3278EC-80F2-DA45-B5F3-135C065121DD}"/>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9" name="Rectangle 28">
            <a:extLst>
              <a:ext uri="{FF2B5EF4-FFF2-40B4-BE49-F238E27FC236}">
                <a16:creationId xmlns:a16="http://schemas.microsoft.com/office/drawing/2014/main" id="{2201BA95-35D5-7A4D-BC1F-49A189FFC29E}"/>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20268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15532B8-2538-E046-9F38-9D3CC49FDCB2}"/>
              </a:ext>
            </a:extLst>
          </p:cNvPr>
          <p:cNvSpPr/>
          <p:nvPr userDrawn="1"/>
        </p:nvSpPr>
        <p:spPr>
          <a:xfrm>
            <a:off x="0" y="0"/>
            <a:ext cx="7882759" cy="4589286"/>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20" name="Picture 19" descr="Chart, pie chart&#10;&#10;Description automatically generated">
            <a:extLst>
              <a:ext uri="{FF2B5EF4-FFF2-40B4-BE49-F238E27FC236}">
                <a16:creationId xmlns:a16="http://schemas.microsoft.com/office/drawing/2014/main" id="{ECA96872-5B15-DD49-B7D3-71A7C3866D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556" t="24542" r="10184" b="4768"/>
          <a:stretch/>
        </p:blipFill>
        <p:spPr>
          <a:xfrm>
            <a:off x="5490561" y="-15766"/>
            <a:ext cx="4716000" cy="6926641"/>
          </a:xfrm>
          <a:prstGeom prst="rect">
            <a:avLst/>
          </a:prstGeom>
        </p:spPr>
      </p:pic>
      <p:sp>
        <p:nvSpPr>
          <p:cNvPr id="21" name="Text Placeholder 23">
            <a:extLst>
              <a:ext uri="{FF2B5EF4-FFF2-40B4-BE49-F238E27FC236}">
                <a16:creationId xmlns:a16="http://schemas.microsoft.com/office/drawing/2014/main" id="{90199F5B-D031-9D47-A7DA-DA6BB65519CB}"/>
              </a:ext>
            </a:extLst>
          </p:cNvPr>
          <p:cNvSpPr>
            <a:spLocks noGrp="1"/>
          </p:cNvSpPr>
          <p:nvPr>
            <p:ph type="body" sz="quarter" idx="15" hasCustomPrompt="1"/>
          </p:nvPr>
        </p:nvSpPr>
        <p:spPr>
          <a:xfrm>
            <a:off x="773806" y="2019876"/>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2" name="Text Placeholder 23">
            <a:extLst>
              <a:ext uri="{FF2B5EF4-FFF2-40B4-BE49-F238E27FC236}">
                <a16:creationId xmlns:a16="http://schemas.microsoft.com/office/drawing/2014/main" id="{5EB13F38-D14D-074B-AB8B-74D467F5D92C}"/>
              </a:ext>
            </a:extLst>
          </p:cNvPr>
          <p:cNvSpPr>
            <a:spLocks noGrp="1"/>
          </p:cNvSpPr>
          <p:nvPr>
            <p:ph type="body" sz="quarter" idx="16" hasCustomPrompt="1"/>
          </p:nvPr>
        </p:nvSpPr>
        <p:spPr>
          <a:xfrm>
            <a:off x="773807" y="987131"/>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2</a:t>
            </a:r>
          </a:p>
        </p:txBody>
      </p:sp>
      <p:pic>
        <p:nvPicPr>
          <p:cNvPr id="23" name="Picture 22" descr="Text&#10;&#10;Description automatically generated">
            <a:extLst>
              <a:ext uri="{FF2B5EF4-FFF2-40B4-BE49-F238E27FC236}">
                <a16:creationId xmlns:a16="http://schemas.microsoft.com/office/drawing/2014/main" id="{0B67BDC0-F87D-7042-BC5E-2451F1AA2728}"/>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1125" y="4589286"/>
            <a:ext cx="5278651" cy="2125279"/>
          </a:xfrm>
          <a:prstGeom prst="rect">
            <a:avLst/>
          </a:prstGeom>
        </p:spPr>
      </p:pic>
      <p:grpSp>
        <p:nvGrpSpPr>
          <p:cNvPr id="25" name="Group 24">
            <a:extLst>
              <a:ext uri="{FF2B5EF4-FFF2-40B4-BE49-F238E27FC236}">
                <a16:creationId xmlns:a16="http://schemas.microsoft.com/office/drawing/2014/main" id="{7F08C5FC-C17A-3F40-A2F6-B001E6C80B77}"/>
              </a:ext>
            </a:extLst>
          </p:cNvPr>
          <p:cNvGrpSpPr/>
          <p:nvPr userDrawn="1"/>
        </p:nvGrpSpPr>
        <p:grpSpPr>
          <a:xfrm>
            <a:off x="7630200" y="5707117"/>
            <a:ext cx="2513713" cy="624153"/>
            <a:chOff x="0" y="0"/>
            <a:chExt cx="2301694" cy="571500"/>
          </a:xfrm>
        </p:grpSpPr>
        <p:sp>
          <p:nvSpPr>
            <p:cNvPr id="26" name="Rectangle 25">
              <a:extLst>
                <a:ext uri="{FF2B5EF4-FFF2-40B4-BE49-F238E27FC236}">
                  <a16:creationId xmlns:a16="http://schemas.microsoft.com/office/drawing/2014/main" id="{4C8488C5-33E8-A345-8EBB-18019A4652F6}"/>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7" name="Picture 26">
              <a:extLst>
                <a:ext uri="{FF2B5EF4-FFF2-40B4-BE49-F238E27FC236}">
                  <a16:creationId xmlns:a16="http://schemas.microsoft.com/office/drawing/2014/main" id="{0385B55F-998C-AD45-867C-F435A3F949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8" name="Rectangle 27">
            <a:extLst>
              <a:ext uri="{FF2B5EF4-FFF2-40B4-BE49-F238E27FC236}">
                <a16:creationId xmlns:a16="http://schemas.microsoft.com/office/drawing/2014/main" id="{C2087ABD-59C6-7844-8969-CD1A5BECA26A}"/>
              </a:ext>
            </a:extLst>
          </p:cNvPr>
          <p:cNvSpPr/>
          <p:nvPr userDrawn="1"/>
        </p:nvSpPr>
        <p:spPr>
          <a:xfrm>
            <a:off x="546077" y="1822630"/>
            <a:ext cx="4583269"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4" name="Freeform 23">
            <a:extLst>
              <a:ext uri="{FF2B5EF4-FFF2-40B4-BE49-F238E27FC236}">
                <a16:creationId xmlns:a16="http://schemas.microsoft.com/office/drawing/2014/main" id="{31CCC751-56C4-C54F-BC4C-BC2C8BB03447}"/>
              </a:ext>
            </a:extLst>
          </p:cNvPr>
          <p:cNvSpPr>
            <a:spLocks noGrp="1"/>
          </p:cNvSpPr>
          <p:nvPr>
            <p:ph type="pic" sz="quarter" idx="17"/>
          </p:nvPr>
        </p:nvSpPr>
        <p:spPr>
          <a:xfrm>
            <a:off x="7888405" y="-13648"/>
            <a:ext cx="4339988" cy="6892120"/>
          </a:xfrm>
          <a:custGeom>
            <a:avLst/>
            <a:gdLst>
              <a:gd name="connsiteX0" fmla="*/ 2320119 w 4339988"/>
              <a:gd name="connsiteY0" fmla="*/ 0 h 6892120"/>
              <a:gd name="connsiteX1" fmla="*/ 4339988 w 4339988"/>
              <a:gd name="connsiteY1" fmla="*/ 13648 h 6892120"/>
              <a:gd name="connsiteX2" fmla="*/ 4339988 w 4339988"/>
              <a:gd name="connsiteY2" fmla="*/ 6892120 h 6892120"/>
              <a:gd name="connsiteX3" fmla="*/ 2210937 w 4339988"/>
              <a:gd name="connsiteY3" fmla="*/ 6892120 h 6892120"/>
              <a:gd name="connsiteX4" fmla="*/ 2210937 w 4339988"/>
              <a:gd name="connsiteY4" fmla="*/ 4626591 h 6892120"/>
              <a:gd name="connsiteX5" fmla="*/ 0 w 4339988"/>
              <a:gd name="connsiteY5" fmla="*/ 2374711 h 689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9988" h="6892120">
                <a:moveTo>
                  <a:pt x="2320119" y="0"/>
                </a:moveTo>
                <a:lnTo>
                  <a:pt x="4339988" y="13648"/>
                </a:lnTo>
                <a:lnTo>
                  <a:pt x="4339988" y="6892120"/>
                </a:lnTo>
                <a:lnTo>
                  <a:pt x="2210937" y="6892120"/>
                </a:lnTo>
                <a:lnTo>
                  <a:pt x="2210937" y="4626591"/>
                </a:lnTo>
                <a:lnTo>
                  <a:pt x="0" y="2374711"/>
                </a:lnTo>
                <a:close/>
              </a:path>
            </a:pathLst>
          </a:custGeom>
        </p:spPr>
        <p:txBody>
          <a:bodyPr wrap="square">
            <a:noAutofit/>
          </a:bodyPr>
          <a:lstStyle/>
          <a:p>
            <a:endParaRPr lang="en-US"/>
          </a:p>
        </p:txBody>
      </p:sp>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0" y="0"/>
            <a:ext cx="6621272" cy="6858000"/>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 name="Google Shape;482;p39">
            <a:extLst>
              <a:ext uri="{FF2B5EF4-FFF2-40B4-BE49-F238E27FC236}">
                <a16:creationId xmlns:a16="http://schemas.microsoft.com/office/drawing/2014/main" id="{EEC38ED6-50FB-8743-88C0-96E8A16C20B3}"/>
              </a:ext>
            </a:extLst>
          </p:cNvPr>
          <p:cNvSpPr/>
          <p:nvPr userDrawn="1"/>
        </p:nvSpPr>
        <p:spPr>
          <a:xfrm>
            <a:off x="525965" y="4650146"/>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509765" y="5896330"/>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514999" y="5286268"/>
            <a:ext cx="232323" cy="156913"/>
            <a:chOff x="564675" y="1700625"/>
            <a:chExt cx="465200" cy="314200"/>
          </a:xfrm>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937040" y="4618817"/>
            <a:ext cx="2880000"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937040" y="5241776"/>
            <a:ext cx="2880000"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945204" y="5885339"/>
            <a:ext cx="2880000"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79586" y="1364535"/>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79586" y="554959"/>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325319" y="5790205"/>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6" name="Picture 25" descr="Chart, pie chart&#10;&#10;Description automatically generated">
            <a:extLst>
              <a:ext uri="{FF2B5EF4-FFF2-40B4-BE49-F238E27FC236}">
                <a16:creationId xmlns:a16="http://schemas.microsoft.com/office/drawing/2014/main" id="{8F18683B-2D4E-8A41-AA0E-9ABD6B9E2775}"/>
              </a:ext>
            </a:extLst>
          </p:cNvPr>
          <p:cNvPicPr/>
          <p:nvPr userDrawn="1"/>
        </p:nvPicPr>
        <p:blipFill rotWithShape="1">
          <a:blip r:embed="rId3" cstate="screen">
            <a:extLst>
              <a:ext uri="{28A0092B-C50C-407E-A947-70E740481C1C}">
                <a14:useLocalDpi xmlns:a14="http://schemas.microsoft.com/office/drawing/2010/main"/>
              </a:ext>
            </a:extLst>
          </a:blip>
          <a:srcRect l="-5959" t="25873" r="5611" b="6031"/>
          <a:stretch/>
        </p:blipFill>
        <p:spPr>
          <a:xfrm flipH="1" flipV="1">
            <a:off x="3968334" y="0"/>
            <a:ext cx="5356985" cy="6857999"/>
          </a:xfrm>
          <a:prstGeom prst="rect">
            <a:avLst/>
          </a:prstGeom>
        </p:spPr>
      </p:pic>
      <p:pic>
        <p:nvPicPr>
          <p:cNvPr id="27" name="Picture 26" descr="A picture containing text, electronics&#10;&#10;Description automatically generated">
            <a:extLst>
              <a:ext uri="{FF2B5EF4-FFF2-40B4-BE49-F238E27FC236}">
                <a16:creationId xmlns:a16="http://schemas.microsoft.com/office/drawing/2014/main" id="{77E67EAE-F669-2F4E-B5BA-57F625337118}"/>
              </a:ext>
            </a:extLst>
          </p:cNvPr>
          <p:cNvPicPr/>
          <p:nvPr userDrawn="1"/>
        </p:nvPicPr>
        <p:blipFill rotWithShape="1">
          <a:blip r:embed="rId4" cstate="screen">
            <a:extLst>
              <a:ext uri="{28A0092B-C50C-407E-A947-70E740481C1C}">
                <a14:useLocalDpi xmlns:a14="http://schemas.microsoft.com/office/drawing/2010/main"/>
              </a:ext>
            </a:extLst>
          </a:blip>
          <a:srcRect l="8547" t="9997" r="2886" b="9997"/>
          <a:stretch/>
        </p:blipFill>
        <p:spPr>
          <a:xfrm>
            <a:off x="4027095" y="-1"/>
            <a:ext cx="4206236" cy="6858000"/>
          </a:xfrm>
          <a:prstGeom prst="rect">
            <a:avLst/>
          </a:prstGeom>
        </p:spPr>
      </p:pic>
      <p:pic>
        <p:nvPicPr>
          <p:cNvPr id="28" name="Picture 27" descr="Text&#10;&#10;Description automatically generated">
            <a:extLst>
              <a:ext uri="{FF2B5EF4-FFF2-40B4-BE49-F238E27FC236}">
                <a16:creationId xmlns:a16="http://schemas.microsoft.com/office/drawing/2014/main" id="{1B6DDEB8-EF05-344C-8D0E-269BD207F319}"/>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93288" y="458938"/>
            <a:ext cx="4885792" cy="1967107"/>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0" y="0"/>
            <a:ext cx="6621272" cy="6858000"/>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79586" y="1364535"/>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79586" y="554959"/>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325319" y="5790205"/>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6" name="Picture 25" descr="Chart, pie chart&#10;&#10;Description automatically generated">
            <a:extLst>
              <a:ext uri="{FF2B5EF4-FFF2-40B4-BE49-F238E27FC236}">
                <a16:creationId xmlns:a16="http://schemas.microsoft.com/office/drawing/2014/main" id="{8F18683B-2D4E-8A41-AA0E-9ABD6B9E2775}"/>
              </a:ext>
            </a:extLst>
          </p:cNvPr>
          <p:cNvPicPr/>
          <p:nvPr userDrawn="1"/>
        </p:nvPicPr>
        <p:blipFill rotWithShape="1">
          <a:blip r:embed="rId3" cstate="screen">
            <a:extLst>
              <a:ext uri="{28A0092B-C50C-407E-A947-70E740481C1C}">
                <a14:useLocalDpi xmlns:a14="http://schemas.microsoft.com/office/drawing/2010/main"/>
              </a:ext>
            </a:extLst>
          </a:blip>
          <a:srcRect l="-5959" t="25873" r="5611" b="6031"/>
          <a:stretch/>
        </p:blipFill>
        <p:spPr>
          <a:xfrm flipH="1" flipV="1">
            <a:off x="3968334" y="0"/>
            <a:ext cx="5356985" cy="6857999"/>
          </a:xfrm>
          <a:prstGeom prst="rect">
            <a:avLst/>
          </a:prstGeom>
        </p:spPr>
      </p:pic>
      <p:pic>
        <p:nvPicPr>
          <p:cNvPr id="27" name="Picture 26" descr="A picture containing text, electronics&#10;&#10;Description automatically generated">
            <a:extLst>
              <a:ext uri="{FF2B5EF4-FFF2-40B4-BE49-F238E27FC236}">
                <a16:creationId xmlns:a16="http://schemas.microsoft.com/office/drawing/2014/main" id="{77E67EAE-F669-2F4E-B5BA-57F625337118}"/>
              </a:ext>
            </a:extLst>
          </p:cNvPr>
          <p:cNvPicPr/>
          <p:nvPr userDrawn="1"/>
        </p:nvPicPr>
        <p:blipFill rotWithShape="1">
          <a:blip r:embed="rId4" cstate="screen">
            <a:extLst>
              <a:ext uri="{28A0092B-C50C-407E-A947-70E740481C1C}">
                <a14:useLocalDpi xmlns:a14="http://schemas.microsoft.com/office/drawing/2010/main"/>
              </a:ext>
            </a:extLst>
          </a:blip>
          <a:srcRect l="8547" t="9997" r="2886" b="9997"/>
          <a:stretch/>
        </p:blipFill>
        <p:spPr>
          <a:xfrm>
            <a:off x="4027095" y="-1"/>
            <a:ext cx="4206236" cy="6858000"/>
          </a:xfrm>
          <a:prstGeom prst="rect">
            <a:avLst/>
          </a:prstGeom>
        </p:spPr>
      </p:pic>
      <p:pic>
        <p:nvPicPr>
          <p:cNvPr id="28" name="Picture 27" descr="Text&#10;&#10;Description automatically generated">
            <a:extLst>
              <a:ext uri="{FF2B5EF4-FFF2-40B4-BE49-F238E27FC236}">
                <a16:creationId xmlns:a16="http://schemas.microsoft.com/office/drawing/2014/main" id="{1B6DDEB8-EF05-344C-8D0E-269BD207F319}"/>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93288" y="458938"/>
            <a:ext cx="4885792" cy="1967107"/>
          </a:xfrm>
          <a:prstGeom prst="rect">
            <a:avLst/>
          </a:prstGeom>
        </p:spPr>
      </p:pic>
    </p:spTree>
    <p:extLst>
      <p:ext uri="{BB962C8B-B14F-4D97-AF65-F5344CB8AC3E}">
        <p14:creationId xmlns:p14="http://schemas.microsoft.com/office/powerpoint/2010/main" val="136593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09446A"/>
                </a:solidFill>
                <a:effectLst/>
                <a:latin typeface="+mn-lt"/>
                <a:ea typeface="Times New Roman" panose="02020603050405020304" pitchFamily="18" charset="0"/>
                <a:cs typeface="Poppins" pitchFamily="2" charset="77"/>
              </a:rPr>
              <a:t>This </a:t>
            </a:r>
            <a:r>
              <a:rPr lang="en-US" sz="850" dirty="0" err="1">
                <a:solidFill>
                  <a:srgbClr val="09446A"/>
                </a:solidFill>
                <a:effectLst/>
                <a:latin typeface="+mn-lt"/>
                <a:ea typeface="Times New Roman" panose="02020603050405020304" pitchFamily="18" charset="0"/>
                <a:cs typeface="Poppins" pitchFamily="2" charset="77"/>
              </a:rPr>
              <a:t>programme</a:t>
            </a:r>
            <a:r>
              <a:rPr lang="en-US" sz="850" dirty="0">
                <a:solidFill>
                  <a:srgbClr val="09446A"/>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09446A"/>
                </a:solidFill>
                <a:effectLst/>
                <a:latin typeface="+mn-lt"/>
                <a:ea typeface="Calibri" panose="020F0502020204030204" pitchFamily="34" charset="0"/>
                <a:cs typeface="Poppins" pitchFamily="2" charset="77"/>
              </a:rPr>
              <a:t>  </a:t>
            </a:r>
            <a:r>
              <a:rPr lang="en-US" sz="850" dirty="0">
                <a:solidFill>
                  <a:srgbClr val="09446A"/>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09446A"/>
              </a:solidFill>
              <a:effectLst/>
              <a:latin typeface="+mn-lt"/>
              <a:ea typeface="Calibri" panose="020F0502020204030204" pitchFamily="34" charset="0"/>
              <a:cs typeface="Poppins" pitchFamily="2" charset="77"/>
            </a:endParaRPr>
          </a:p>
        </p:txBody>
      </p:sp>
      <p:pic>
        <p:nvPicPr>
          <p:cNvPr id="50" name="Picture 49" descr="A picture containing text, electronics&#10;&#10;Description automatically generated">
            <a:extLst>
              <a:ext uri="{FF2B5EF4-FFF2-40B4-BE49-F238E27FC236}">
                <a16:creationId xmlns:a16="http://schemas.microsoft.com/office/drawing/2014/main" id="{31BAFCE0-72B4-0A42-9F99-5EE7170989EC}"/>
              </a:ext>
            </a:extLst>
          </p:cNvPr>
          <p:cNvPicPr/>
          <p:nvPr userDrawn="1"/>
        </p:nvPicPr>
        <p:blipFill rotWithShape="1">
          <a:blip r:embed="rId2" cstate="screen">
            <a:extLst>
              <a:ext uri="{28A0092B-C50C-407E-A947-70E740481C1C}">
                <a14:useLocalDpi xmlns:a14="http://schemas.microsoft.com/office/drawing/2010/main"/>
              </a:ext>
            </a:extLst>
          </a:blip>
          <a:srcRect l="50307" t="7951" r="3731" b="57405"/>
          <a:stretch/>
        </p:blipFill>
        <p:spPr>
          <a:xfrm>
            <a:off x="511072" y="4643585"/>
            <a:ext cx="1627694" cy="2214415"/>
          </a:xfrm>
          <a:prstGeom prst="rect">
            <a:avLst/>
          </a:prstGeom>
        </p:spPr>
      </p:pic>
      <p:sp>
        <p:nvSpPr>
          <p:cNvPr id="18" name="Text Placeholder 25">
            <a:extLst>
              <a:ext uri="{FF2B5EF4-FFF2-40B4-BE49-F238E27FC236}">
                <a16:creationId xmlns:a16="http://schemas.microsoft.com/office/drawing/2014/main" id="{D8B472C4-2833-4F1C-823A-1C8B968BBF59}"/>
              </a:ext>
            </a:extLst>
          </p:cNvPr>
          <p:cNvSpPr>
            <a:spLocks noGrp="1"/>
          </p:cNvSpPr>
          <p:nvPr>
            <p:ph type="body" sz="quarter" idx="27" hasCustomPrompt="1"/>
          </p:nvPr>
        </p:nvSpPr>
        <p:spPr>
          <a:xfrm>
            <a:off x="6940248" y="4856073"/>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E4C1DC6-B74F-4470-B299-68FE1350D23A}"/>
              </a:ext>
            </a:extLst>
          </p:cNvPr>
          <p:cNvSpPr/>
          <p:nvPr userDrawn="1"/>
        </p:nvSpPr>
        <p:spPr>
          <a:xfrm flipV="1">
            <a:off x="0" y="-215757"/>
            <a:ext cx="12192000" cy="7073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2649838" y="705428"/>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2649838" y="1780054"/>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2649838" y="2839818"/>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2635983" y="3898004"/>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1410704" y="877461"/>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1410704" y="1952087"/>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1410704" y="3011851"/>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1396849" y="4070037"/>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1410704" y="5147339"/>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pic>
        <p:nvPicPr>
          <p:cNvPr id="50" name="Picture 49" descr="A picture containing text, electronics&#10;&#10;Description automatically generated">
            <a:extLst>
              <a:ext uri="{FF2B5EF4-FFF2-40B4-BE49-F238E27FC236}">
                <a16:creationId xmlns:a16="http://schemas.microsoft.com/office/drawing/2014/main" id="{31BAFCE0-72B4-0A42-9F99-5EE7170989EC}"/>
              </a:ext>
            </a:extLst>
          </p:cNvPr>
          <p:cNvPicPr/>
          <p:nvPr userDrawn="1"/>
        </p:nvPicPr>
        <p:blipFill rotWithShape="1">
          <a:blip r:embed="rId2" cstate="screen">
            <a:extLst>
              <a:ext uri="{28A0092B-C50C-407E-A947-70E740481C1C}">
                <a14:useLocalDpi xmlns:a14="http://schemas.microsoft.com/office/drawing/2010/main"/>
              </a:ext>
            </a:extLst>
          </a:blip>
          <a:srcRect l="50307" t="7951" r="3731" b="57405"/>
          <a:stretch/>
        </p:blipFill>
        <p:spPr>
          <a:xfrm>
            <a:off x="511072" y="4643585"/>
            <a:ext cx="1627694" cy="2214415"/>
          </a:xfrm>
          <a:prstGeom prst="rect">
            <a:avLst/>
          </a:prstGeom>
        </p:spPr>
      </p:pic>
      <p:sp>
        <p:nvSpPr>
          <p:cNvPr id="18" name="Text Placeholder 25">
            <a:extLst>
              <a:ext uri="{FF2B5EF4-FFF2-40B4-BE49-F238E27FC236}">
                <a16:creationId xmlns:a16="http://schemas.microsoft.com/office/drawing/2014/main" id="{D8B472C4-2833-4F1C-823A-1C8B968BBF59}"/>
              </a:ext>
            </a:extLst>
          </p:cNvPr>
          <p:cNvSpPr>
            <a:spLocks noGrp="1"/>
          </p:cNvSpPr>
          <p:nvPr>
            <p:ph type="body" sz="quarter" idx="27" hasCustomPrompt="1"/>
          </p:nvPr>
        </p:nvSpPr>
        <p:spPr>
          <a:xfrm>
            <a:off x="2649838" y="4959966"/>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7E6E0986-8666-4906-83B6-89A73EEB69B0}"/>
              </a:ext>
            </a:extLst>
          </p:cNvPr>
          <p:cNvSpPr>
            <a:spLocks noGrp="1"/>
          </p:cNvSpPr>
          <p:nvPr>
            <p:ph type="body" sz="quarter" idx="28" hasCustomPrompt="1"/>
          </p:nvPr>
        </p:nvSpPr>
        <p:spPr>
          <a:xfrm>
            <a:off x="1410704" y="6041311"/>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20" name="Text Placeholder 25">
            <a:extLst>
              <a:ext uri="{FF2B5EF4-FFF2-40B4-BE49-F238E27FC236}">
                <a16:creationId xmlns:a16="http://schemas.microsoft.com/office/drawing/2014/main" id="{25D748C6-48DB-4777-9E43-6A651B33CCF9}"/>
              </a:ext>
            </a:extLst>
          </p:cNvPr>
          <p:cNvSpPr>
            <a:spLocks noGrp="1"/>
          </p:cNvSpPr>
          <p:nvPr>
            <p:ph type="body" sz="quarter" idx="29" hasCustomPrompt="1"/>
          </p:nvPr>
        </p:nvSpPr>
        <p:spPr>
          <a:xfrm>
            <a:off x="2649838" y="5853938"/>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380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ist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E4C1DC6-B74F-4470-B299-68FE1350D23A}"/>
              </a:ext>
            </a:extLst>
          </p:cNvPr>
          <p:cNvSpPr/>
          <p:nvPr userDrawn="1"/>
        </p:nvSpPr>
        <p:spPr>
          <a:xfrm flipV="1">
            <a:off x="0" y="-215757"/>
            <a:ext cx="12192000" cy="7073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2649838" y="705428"/>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2649838" y="1780054"/>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2649838" y="2839818"/>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2635983" y="3898004"/>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1410704" y="877461"/>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1410704" y="1952087"/>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1410704" y="3011851"/>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1396849" y="4070037"/>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1410704" y="5147339"/>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pic>
        <p:nvPicPr>
          <p:cNvPr id="50" name="Picture 49" descr="A picture containing text, electronics&#10;&#10;Description automatically generated">
            <a:extLst>
              <a:ext uri="{FF2B5EF4-FFF2-40B4-BE49-F238E27FC236}">
                <a16:creationId xmlns:a16="http://schemas.microsoft.com/office/drawing/2014/main" id="{31BAFCE0-72B4-0A42-9F99-5EE7170989EC}"/>
              </a:ext>
            </a:extLst>
          </p:cNvPr>
          <p:cNvPicPr/>
          <p:nvPr userDrawn="1"/>
        </p:nvPicPr>
        <p:blipFill rotWithShape="1">
          <a:blip r:embed="rId2" cstate="screen">
            <a:extLst>
              <a:ext uri="{28A0092B-C50C-407E-A947-70E740481C1C}">
                <a14:useLocalDpi xmlns:a14="http://schemas.microsoft.com/office/drawing/2010/main"/>
              </a:ext>
            </a:extLst>
          </a:blip>
          <a:srcRect l="50307" t="7951" r="3731" b="57405"/>
          <a:stretch/>
        </p:blipFill>
        <p:spPr>
          <a:xfrm>
            <a:off x="511072" y="4643585"/>
            <a:ext cx="1627694" cy="2214415"/>
          </a:xfrm>
          <a:prstGeom prst="rect">
            <a:avLst/>
          </a:prstGeom>
        </p:spPr>
      </p:pic>
      <p:sp>
        <p:nvSpPr>
          <p:cNvPr id="18" name="Text Placeholder 25">
            <a:extLst>
              <a:ext uri="{FF2B5EF4-FFF2-40B4-BE49-F238E27FC236}">
                <a16:creationId xmlns:a16="http://schemas.microsoft.com/office/drawing/2014/main" id="{D8B472C4-2833-4F1C-823A-1C8B968BBF59}"/>
              </a:ext>
            </a:extLst>
          </p:cNvPr>
          <p:cNvSpPr>
            <a:spLocks noGrp="1"/>
          </p:cNvSpPr>
          <p:nvPr>
            <p:ph type="body" sz="quarter" idx="27" hasCustomPrompt="1"/>
          </p:nvPr>
        </p:nvSpPr>
        <p:spPr>
          <a:xfrm>
            <a:off x="2649838" y="4959966"/>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2243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B6C32-197D-C745-BB1A-B4B93C01BC96}"/>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5" name="Rectangle 14">
            <a:extLst>
              <a:ext uri="{FF2B5EF4-FFF2-40B4-BE49-F238E27FC236}">
                <a16:creationId xmlns:a16="http://schemas.microsoft.com/office/drawing/2014/main" id="{C04EFAE7-718A-7C40-BF77-D8EE81FAF6BC}"/>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Light Blue">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F555827B-445F-124C-B488-0368396C6165}"/>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35" name="Rectangle 34">
            <a:extLst>
              <a:ext uri="{FF2B5EF4-FFF2-40B4-BE49-F238E27FC236}">
                <a16:creationId xmlns:a16="http://schemas.microsoft.com/office/drawing/2014/main" id="{03222646-8EC8-EF43-AB87-0FAB8C3CF236}"/>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Klicken Sie hier, um den Master-Titelstil zu bearbeiten</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Klicken Sie auf , um Mastertextstile zu bearbeiten</a:t>
            </a:r>
          </a:p>
          <a:p>
            <a:pPr lvl="1"/>
            <a:r>
              <a:rPr lang="en-GB"/>
              <a:t>Zweite Ebene</a:t>
            </a:r>
          </a:p>
          <a:p>
            <a:pPr lvl="2"/>
            <a:r>
              <a:rPr lang="en-GB"/>
              <a:t>Dritte Ebene</a:t>
            </a:r>
          </a:p>
          <a:p>
            <a:pPr lvl="3"/>
            <a:r>
              <a:rPr lang="en-GB"/>
              <a:t>Vierte Ebene</a:t>
            </a:r>
          </a:p>
          <a:p>
            <a:pPr lvl="4"/>
            <a:r>
              <a:rPr lang="en-GB"/>
              <a:t>Fünfte Ebene</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11/14/2022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78" r:id="rId6"/>
    <p:sldLayoutId id="2147483879" r:id="rId7"/>
    <p:sldLayoutId id="2147483840" r:id="rId8"/>
    <p:sldLayoutId id="2147483841" r:id="rId9"/>
    <p:sldLayoutId id="2147483861" r:id="rId10"/>
    <p:sldLayoutId id="2147483862" r:id="rId11"/>
    <p:sldLayoutId id="2147483863" r:id="rId12"/>
    <p:sldLayoutId id="2147483835" r:id="rId13"/>
    <p:sldLayoutId id="2147483836" r:id="rId14"/>
    <p:sldLayoutId id="2147483831" r:id="rId15"/>
    <p:sldLayoutId id="2147483846" r:id="rId16"/>
    <p:sldLayoutId id="2147483873" r:id="rId17"/>
    <p:sldLayoutId id="2147483834" r:id="rId18"/>
    <p:sldLayoutId id="2147483845" r:id="rId19"/>
    <p:sldLayoutId id="2147483869" r:id="rId20"/>
    <p:sldLayoutId id="2147483866" r:id="rId21"/>
    <p:sldLayoutId id="2147483833" r:id="rId22"/>
    <p:sldLayoutId id="2147483847" r:id="rId23"/>
    <p:sldLayoutId id="2147483871" r:id="rId24"/>
    <p:sldLayoutId id="2147483837" r:id="rId25"/>
    <p:sldLayoutId id="2147483838" r:id="rId26"/>
    <p:sldLayoutId id="2147483844" r:id="rId27"/>
    <p:sldLayoutId id="2147483848" r:id="rId28"/>
    <p:sldLayoutId id="2147483849" r:id="rId29"/>
    <p:sldLayoutId id="2147483851" r:id="rId30"/>
    <p:sldLayoutId id="2147483854" r:id="rId31"/>
    <p:sldLayoutId id="2147483855" r:id="rId32"/>
    <p:sldLayoutId id="2147483856" r:id="rId33"/>
    <p:sldLayoutId id="2147483857" r:id="rId34"/>
    <p:sldLayoutId id="2147483864" r:id="rId35"/>
    <p:sldLayoutId id="2147483852" r:id="rId36"/>
    <p:sldLayoutId id="2147483858" r:id="rId37"/>
    <p:sldLayoutId id="2147483859" r:id="rId38"/>
    <p:sldLayoutId id="2147483860" r:id="rId39"/>
    <p:sldLayoutId id="2147483853" r:id="rId40"/>
    <p:sldLayoutId id="2147483880" r:id="rId4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psycom.net/iadcriteria.html"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mentalup.co/blog/technology-addiction-test" TargetMode="External"/><Relationship Id="rId1" Type="http://schemas.openxmlformats.org/officeDocument/2006/relationships/slideLayout" Target="../slideLayouts/slideLayout17.xml"/><Relationship Id="rId4" Type="http://schemas.openxmlformats.org/officeDocument/2006/relationships/hyperlink" Target="https://www.citrix.com/solutions/digital-workspace/what-is-digital-wellnes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citrix.com/solutions/digital-workspace/what-is-digital-wellness.html"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www.hazeldenbettyford.org/articles/prevention/teen-technology-addiction" TargetMode="External"/><Relationship Id="rId2" Type="http://schemas.openxmlformats.org/officeDocument/2006/relationships/hyperlink" Target="https://www.psycom.net/iadcriteria.html" TargetMode="Externa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hyperlink" Target="https://www.citrix.com/solutions/digital-workspace/what-is-digital-wellness.html" TargetMode="External"/><Relationship Id="rId4" Type="http://schemas.openxmlformats.org/officeDocument/2006/relationships/hyperlink" Target="https://open.spotify.com/episode/5ImBVajRbFxT2Lie86Vnn0?si=6a638b24b408421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todoist.com/productivity-methods/pomodoro-technique"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webmd.com/eye-health/what-is-blue-light#:~:text=Blue%20light%20has%20shorter%20wavelengths,between%20400%20and%20490%20nanometers." TargetMode="External"/><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trello.com/en" TargetMode="External"/><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slack.com/apps" TargetMode="External"/><Relationship Id="rId1" Type="http://schemas.openxmlformats.org/officeDocument/2006/relationships/slideLayout" Target="../slideLayouts/slideLayout20.xml"/><Relationship Id="rId4" Type="http://schemas.openxmlformats.org/officeDocument/2006/relationships/hyperlink" Target="https://slack.com/intl/en-i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rescuetime.com/" TargetMode="Externa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s://www.mayoclinic.org/healthy-lifestyle/consumer-health/in-depth/mindfulness-exercises/art-20046356#:~:text=Mindfulness%20is%20a%20type%20of,mind%20and%20help%20reduce%20stress." TargetMode="External"/><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positivepsychology.com/mindfulness-at-work/" TargetMode="External"/><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cbsnews.com/news/does-technology-make-people-happier/" TargetMode="Externa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headspace.com/" TargetMode="Externa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calm.com/" TargetMode="Externa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breakthru.me/" TargetMode="Externa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hyperlink" Target="https://psychcentral.com/blog/ready-set-journal-64-journaling-prompts-for-self-discovery"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0adeZP6aDQw" TargetMode="External"/><Relationship Id="rId2" Type="http://schemas.openxmlformats.org/officeDocument/2006/relationships/slideLayout" Target="../slideLayouts/slideLayout22.xml"/><Relationship Id="rId1" Type="http://schemas.openxmlformats.org/officeDocument/2006/relationships/video" Target="https://www.youtube.com/embed/0adeZP6aDQw?feature=oembed" TargetMode="External"/><Relationship Id="rId4" Type="http://schemas.openxmlformats.org/officeDocument/2006/relationships/image" Target="../media/image48.jpeg"/></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o0xI45Vch0A" TargetMode="External"/><Relationship Id="rId2" Type="http://schemas.openxmlformats.org/officeDocument/2006/relationships/slideLayout" Target="../slideLayouts/slideLayout22.xml"/><Relationship Id="rId1" Type="http://schemas.openxmlformats.org/officeDocument/2006/relationships/video" Target="https://www.youtube.com/embed/o0xI45Vch0A?feature=oembed" TargetMode="External"/><Relationship Id="rId4" Type="http://schemas.openxmlformats.org/officeDocument/2006/relationships/image" Target="../media/image49.jpeg"/></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qzR62JJCMBQ" TargetMode="External"/><Relationship Id="rId2" Type="http://schemas.openxmlformats.org/officeDocument/2006/relationships/slideLayout" Target="../slideLayouts/slideLayout22.xml"/><Relationship Id="rId1" Type="http://schemas.openxmlformats.org/officeDocument/2006/relationships/video" Target="https://www.youtube.com/embed/qzR62JJCMBQ?feature=oembed" TargetMode="External"/><Relationship Id="rId4" Type="http://schemas.openxmlformats.org/officeDocument/2006/relationships/image" Target="../media/image50.jpeg"/></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5AqgMo1P05E" TargetMode="External"/><Relationship Id="rId2" Type="http://schemas.openxmlformats.org/officeDocument/2006/relationships/slideLayout" Target="../slideLayouts/slideLayout22.xml"/><Relationship Id="rId1" Type="http://schemas.openxmlformats.org/officeDocument/2006/relationships/video" Target="https://www.youtube.com/embed/5AqgMo1P05E?feature=oembed" TargetMode="External"/><Relationship Id="rId4" Type="http://schemas.openxmlformats.org/officeDocument/2006/relationships/image" Target="../media/image5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citrix.com/solutions/digital-workspace/what-is-digital-wellness.html"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381919" y="4440291"/>
            <a:ext cx="8032737" cy="697353"/>
          </a:xfrm>
        </p:spPr>
        <p:txBody>
          <a:bodyPr/>
          <a:lstStyle/>
          <a:p>
            <a:endParaRPr lang="en-US" dirty="0"/>
          </a:p>
          <a:p>
            <a:endParaRPr lang="en-US" dirty="0"/>
          </a:p>
          <a:p>
            <a:r>
              <a:rPr lang="en-US" dirty="0"/>
              <a:t>Modul 2 - Technologieabhängigkeit und Anleitung für digitale Systeme und Werkzeuge</a:t>
            </a:r>
            <a:endParaRPr lang="en-IE" dirty="0"/>
          </a:p>
          <a:p>
            <a:endParaRPr lang="en-US" dirty="0"/>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381919" y="638454"/>
            <a:ext cx="5278651" cy="697353"/>
          </a:xfrm>
        </p:spPr>
        <p:txBody>
          <a:bodyPr/>
          <a:lstStyle/>
          <a:p>
            <a:r>
              <a:rPr lang="en-US" dirty="0"/>
              <a:t>Digital Crossroads OERs</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619539" y="1411905"/>
            <a:ext cx="11076286" cy="4885036"/>
          </a:xfrm>
        </p:spPr>
        <p:txBody>
          <a:bodyPr>
            <a:normAutofit/>
          </a:bodyPr>
          <a:lstStyle/>
          <a:p>
            <a:pPr marL="0" indent="0"/>
            <a:r>
              <a:rPr lang="en-US" sz="2200" dirty="0"/>
              <a:t>Es gibt viele mögliche Symptome für Technologie- und Internetsucht. Die folgenden zwei Folien zeigen 11 mögliche Symptome:</a:t>
            </a:r>
          </a:p>
          <a:p>
            <a:pPr marL="342900" indent="-342900">
              <a:buFont typeface="Arial" panose="020B0604020202020204" pitchFamily="34" charset="0"/>
              <a:buChar char="•"/>
            </a:pPr>
            <a:r>
              <a:rPr lang="en-US" sz="2200" dirty="0" err="1"/>
              <a:t>Unfähigkeit</a:t>
            </a:r>
            <a:r>
              <a:rPr lang="en-US" sz="2200" dirty="0"/>
              <a:t> </a:t>
            </a:r>
            <a:r>
              <a:rPr lang="en-US" sz="2200" dirty="0" err="1"/>
              <a:t>sich</a:t>
            </a:r>
            <a:r>
              <a:rPr lang="en-US" sz="2200" dirty="0"/>
              <a:t> </a:t>
            </a:r>
            <a:r>
              <a:rPr lang="en-US" sz="2200" dirty="0" err="1"/>
              <a:t>zu</a:t>
            </a:r>
            <a:r>
              <a:rPr lang="en-US" sz="2200" dirty="0"/>
              <a:t> </a:t>
            </a:r>
            <a:r>
              <a:rPr lang="en-US" sz="2200" dirty="0" err="1"/>
              <a:t>mäßigen</a:t>
            </a:r>
            <a:r>
              <a:rPr lang="en-US" sz="2200" dirty="0"/>
              <a:t> </a:t>
            </a:r>
            <a:r>
              <a:rPr lang="en-US" sz="2200" dirty="0" err="1"/>
              <a:t>oder</a:t>
            </a:r>
            <a:r>
              <a:rPr lang="en-US" sz="2200" dirty="0"/>
              <a:t> auf Technologie oder ein bestimmtes </a:t>
            </a:r>
            <a:r>
              <a:rPr lang="en-US" sz="2200" dirty="0" err="1"/>
              <a:t>digitales</a:t>
            </a:r>
            <a:r>
              <a:rPr lang="en-US" sz="2200" dirty="0"/>
              <a:t> Medium </a:t>
            </a:r>
            <a:r>
              <a:rPr lang="en-US" sz="2200" dirty="0" err="1"/>
              <a:t>zu</a:t>
            </a:r>
            <a:r>
              <a:rPr lang="en-US" sz="2200" dirty="0"/>
              <a:t> </a:t>
            </a:r>
            <a:r>
              <a:rPr lang="en-US" sz="2200" dirty="0" err="1"/>
              <a:t>verzichten</a:t>
            </a:r>
            <a:r>
              <a:rPr lang="en-US" sz="2200" dirty="0"/>
              <a:t>.</a:t>
            </a:r>
          </a:p>
          <a:p>
            <a:pPr marL="342900" indent="-342900">
              <a:buFont typeface="Arial" panose="020B0604020202020204" pitchFamily="34" charset="0"/>
              <a:buChar char="•"/>
            </a:pPr>
            <a:r>
              <a:rPr lang="en-US" sz="2200" dirty="0" err="1"/>
              <a:t>Sich</a:t>
            </a:r>
            <a:r>
              <a:rPr lang="en-US" sz="2200" dirty="0"/>
              <a:t> </a:t>
            </a:r>
            <a:r>
              <a:rPr lang="en-US" sz="2200" dirty="0" err="1"/>
              <a:t>mit</a:t>
            </a:r>
            <a:r>
              <a:rPr lang="en-US" sz="2200" dirty="0"/>
              <a:t> dem Gedanken an die Nutzung </a:t>
            </a:r>
            <a:r>
              <a:rPr lang="en-US" sz="2200" dirty="0" err="1"/>
              <a:t>technischer</a:t>
            </a:r>
            <a:r>
              <a:rPr lang="en-US" sz="2200" dirty="0"/>
              <a:t> </a:t>
            </a:r>
            <a:r>
              <a:rPr lang="en-US" sz="2200" dirty="0" err="1"/>
              <a:t>Geräte</a:t>
            </a:r>
            <a:r>
              <a:rPr lang="en-US" sz="2200" dirty="0"/>
              <a:t> </a:t>
            </a:r>
            <a:r>
              <a:rPr lang="en-US" sz="2200" dirty="0" err="1"/>
              <a:t>zu</a:t>
            </a:r>
            <a:r>
              <a:rPr lang="en-US" sz="2200" dirty="0"/>
              <a:t> </a:t>
            </a:r>
            <a:r>
              <a:rPr lang="en-US" sz="2200" dirty="0" err="1"/>
              <a:t>beschäftigen</a:t>
            </a:r>
            <a:r>
              <a:rPr lang="en-US" sz="2200" dirty="0"/>
              <a:t>.</a:t>
            </a:r>
          </a:p>
          <a:p>
            <a:pPr marL="342900" indent="-342900">
              <a:buFont typeface="Arial" panose="020B0604020202020204" pitchFamily="34" charset="0"/>
              <a:buChar char="•"/>
            </a:pPr>
            <a:r>
              <a:rPr lang="en-US" sz="2200" dirty="0"/>
              <a:t>Zwanghafter Technikgebrauch oder das Verlangen und der Drang, digitale Geräte zu benutzen.</a:t>
            </a:r>
          </a:p>
          <a:p>
            <a:pPr marL="342900" indent="-342900">
              <a:buFont typeface="Arial" panose="020B0604020202020204" pitchFamily="34" charset="0"/>
              <a:buChar char="•"/>
            </a:pPr>
            <a:r>
              <a:rPr lang="en-US" sz="2200" dirty="0"/>
              <a:t>Vernachlässigung wichtiger Lebensbereiche (z. B. Arbeit oder Beziehungen) auf Kosten der Technik.</a:t>
            </a:r>
          </a:p>
          <a:p>
            <a:pPr marL="342900" indent="-342900">
              <a:buFont typeface="Arial" panose="020B0604020202020204" pitchFamily="34" charset="0"/>
              <a:buChar char="•"/>
            </a:pPr>
            <a:r>
              <a:rPr lang="en-US" sz="2200" dirty="0"/>
              <a:t>Die Nutzung digitaler Geräte fortzusetzen, obwohl </a:t>
            </a:r>
            <a:r>
              <a:rPr lang="en-US" sz="2200" dirty="0" err="1"/>
              <a:t>sie</a:t>
            </a:r>
            <a:r>
              <a:rPr lang="en-US" sz="2200" dirty="0"/>
              <a:t> </a:t>
            </a:r>
            <a:r>
              <a:rPr lang="en-US" sz="2200" dirty="0" err="1"/>
              <a:t>Folgen</a:t>
            </a:r>
            <a:r>
              <a:rPr lang="en-US" sz="2200" dirty="0"/>
              <a:t> in Ihrem Leben hat.</a:t>
            </a:r>
          </a:p>
          <a:p>
            <a:pPr marL="342900" indent="-342900">
              <a:buFont typeface="Arial" panose="020B0604020202020204" pitchFamily="34" charset="0"/>
              <a:buChar char="•"/>
            </a:pPr>
            <a:r>
              <a:rPr lang="en-US" sz="2200" dirty="0" err="1"/>
              <a:t>Nutzung</a:t>
            </a:r>
            <a:r>
              <a:rPr lang="en-US" sz="2200" dirty="0"/>
              <a:t> digitaler Geräte über einen längeren Zeitraum als beabsichtigt </a:t>
            </a:r>
            <a:r>
              <a:rPr lang="en-US" sz="2200" dirty="0" err="1"/>
              <a:t>oder</a:t>
            </a:r>
            <a:r>
              <a:rPr lang="en-US" sz="2200" dirty="0"/>
              <a:t> </a:t>
            </a:r>
            <a:r>
              <a:rPr lang="en-US" sz="2200" dirty="0" err="1"/>
              <a:t>wenn</a:t>
            </a:r>
            <a:r>
              <a:rPr lang="en-US" sz="2200" dirty="0"/>
              <a:t> die Häufigkeit der Nutzung digitaler Geräte mit der Zeit zunimmt.</a:t>
            </a:r>
          </a:p>
          <a:p>
            <a:pPr marL="342900" indent="-342900">
              <a:buFont typeface="Arial" panose="020B0604020202020204" pitchFamily="34" charset="0"/>
              <a:buChar char="•"/>
            </a:pPr>
            <a:endParaRPr lang="en-US" sz="2400"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561059"/>
            <a:ext cx="10808102" cy="582221"/>
          </a:xfrm>
        </p:spPr>
        <p:txBody>
          <a:bodyPr>
            <a:normAutofit/>
          </a:bodyPr>
          <a:lstStyle/>
          <a:p>
            <a:r>
              <a:rPr lang="en-IE" sz="3200" b="1" dirty="0"/>
              <a:t>Symptome, auf die man achten sollte</a:t>
            </a:r>
            <a:endParaRPr lang="en-IN" sz="3200" b="1" dirty="0"/>
          </a:p>
          <a:p>
            <a:endParaRPr lang="en-US" b="1" dirty="0"/>
          </a:p>
        </p:txBody>
      </p:sp>
      <p:sp>
        <p:nvSpPr>
          <p:cNvPr id="5" name="TextBox 4">
            <a:extLst>
              <a:ext uri="{FF2B5EF4-FFF2-40B4-BE49-F238E27FC236}">
                <a16:creationId xmlns:a16="http://schemas.microsoft.com/office/drawing/2014/main" id="{AA324EEA-5D36-4812-AB07-B8FD35967039}"/>
              </a:ext>
            </a:extLst>
          </p:cNvPr>
          <p:cNvSpPr txBox="1"/>
          <p:nvPr/>
        </p:nvSpPr>
        <p:spPr>
          <a:xfrm>
            <a:off x="619539" y="5935998"/>
            <a:ext cx="1172817" cy="369332"/>
          </a:xfrm>
          <a:prstGeom prst="rect">
            <a:avLst/>
          </a:prstGeom>
          <a:noFill/>
        </p:spPr>
        <p:txBody>
          <a:bodyPr wrap="square" rtlCol="0">
            <a:spAutoFit/>
          </a:bodyPr>
          <a:lstStyle/>
          <a:p>
            <a:r>
              <a:rPr lang="en-US" dirty="0">
                <a:solidFill>
                  <a:srgbClr val="09446A"/>
                </a:solidFill>
                <a:hlinkClick r:id="rId2">
                  <a:extLst>
                    <a:ext uri="{A12FA001-AC4F-418D-AE19-62706E023703}">
                      <ahyp:hlinkClr xmlns:ahyp="http://schemas.microsoft.com/office/drawing/2018/hyperlinkcolor" val="tx"/>
                    </a:ext>
                  </a:extLst>
                </a:hlinkClick>
              </a:rPr>
              <a:t>Quelle</a:t>
            </a:r>
            <a:endParaRPr lang="en-IE" dirty="0">
              <a:solidFill>
                <a:srgbClr val="09446A"/>
              </a:solidFill>
            </a:endParaRPr>
          </a:p>
        </p:txBody>
      </p:sp>
    </p:spTree>
    <p:extLst>
      <p:ext uri="{BB962C8B-B14F-4D97-AF65-F5344CB8AC3E}">
        <p14:creationId xmlns:p14="http://schemas.microsoft.com/office/powerpoint/2010/main" val="665664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p:txBody>
          <a:bodyPr>
            <a:normAutofit lnSpcReduction="10000"/>
          </a:bodyPr>
          <a:lstStyle/>
          <a:p>
            <a:pPr marL="114300" indent="-342900">
              <a:buFont typeface="Arial" panose="020B0604020202020204" pitchFamily="34" charset="0"/>
              <a:buChar char="•"/>
            </a:pPr>
            <a:r>
              <a:rPr lang="en-US" dirty="0"/>
              <a:t>Sie verlieren das Interesse an sozialen und Freizeitaktivitäten, die Sie früher auf Kosten der Technik genossen haben.</a:t>
            </a:r>
          </a:p>
          <a:p>
            <a:pPr marL="114300" indent="-342900">
              <a:buFont typeface="Arial" panose="020B0604020202020204" pitchFamily="34" charset="0"/>
              <a:buChar char="•"/>
            </a:pPr>
            <a:r>
              <a:rPr lang="en-US" dirty="0"/>
              <a:t>Nutzung digitaler Geräte in gefährlichen Situationen, z. B. beim Autofahren oder beim Überqueren einer Straße in der Stadt.</a:t>
            </a:r>
          </a:p>
          <a:p>
            <a:pPr marL="114300" indent="-342900">
              <a:buFont typeface="Arial" panose="020B0604020202020204" pitchFamily="34" charset="0"/>
              <a:buChar char="•"/>
            </a:pPr>
            <a:r>
              <a:rPr lang="en-US" dirty="0"/>
              <a:t>Unerwünschte psychische Symptome wie Depressionen, Angstzustände, Stress oder Reizbarkeit, die auf Kosten der Techniknutzung gehen.</a:t>
            </a:r>
          </a:p>
          <a:p>
            <a:pPr marL="114300" indent="-342900">
              <a:buFont typeface="Arial" panose="020B0604020202020204" pitchFamily="34" charset="0"/>
              <a:buChar char="•"/>
            </a:pPr>
            <a:r>
              <a:rPr lang="en-US" dirty="0"/>
              <a:t>Nutzung digitaler Geräte, um Vergnügen zu bereiten oder Befriedigung zu erfahren.</a:t>
            </a:r>
          </a:p>
          <a:p>
            <a:pPr marL="114300" indent="-342900">
              <a:buFont typeface="Arial" panose="020B0604020202020204" pitchFamily="34" charset="0"/>
              <a:buChar char="•"/>
            </a:pPr>
            <a:r>
              <a:rPr lang="en-US" dirty="0"/>
              <a:t>Lügen oder Verschweigen der digitalen Nutzung vor Familie, Freunden oder Kollegen aufgrund von Schuldgefühlen oder Scham.</a:t>
            </a:r>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p:txBody>
          <a:bodyPr>
            <a:normAutofit/>
          </a:bodyPr>
          <a:lstStyle/>
          <a:p>
            <a:r>
              <a:rPr lang="en-IE" sz="3200" b="1" dirty="0"/>
              <a:t>Symptome, auf die man achten sollte</a:t>
            </a:r>
            <a:endParaRPr lang="en-IN" sz="32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rPr>
              <a:t>Quelle</a:t>
            </a:r>
            <a:endParaRPr lang="en-IE" dirty="0">
              <a:solidFill>
                <a:srgbClr val="09446A"/>
              </a:solidFill>
            </a:endParaRPr>
          </a:p>
        </p:txBody>
      </p:sp>
    </p:spTree>
    <p:extLst>
      <p:ext uri="{BB962C8B-B14F-4D97-AF65-F5344CB8AC3E}">
        <p14:creationId xmlns:p14="http://schemas.microsoft.com/office/powerpoint/2010/main" val="959009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p:txBody>
          <a:bodyPr>
            <a:normAutofit fontScale="92500" lnSpcReduction="10000"/>
          </a:bodyPr>
          <a:lstStyle/>
          <a:p>
            <a:pPr marL="0"/>
            <a:r>
              <a:rPr lang="en-US" dirty="0"/>
              <a:t>Der unten stehende Link enthält eine Umfrage, mit der Sie herausfinden können, wie wahrscheinlich es ist, dass Sie süchtig nach Internet und Technologie sind. Das Ausfüllen sollte etwa 10 Minuten in Anspruch nehmen. Das Ergebnis ist ein umfassender Leitfaden, der Ihnen zeigt, wo Sie Ihren Umgang mit digitalen Technologien verbessern können.</a:t>
            </a:r>
          </a:p>
          <a:p>
            <a:pPr marL="0"/>
            <a:endParaRPr lang="en-US" dirty="0"/>
          </a:p>
          <a:p>
            <a:pPr marL="0"/>
            <a:r>
              <a:rPr lang="en-US" dirty="0">
                <a:hlinkClick r:id="rId2">
                  <a:extLst>
                    <a:ext uri="{A12FA001-AC4F-418D-AE19-62706E023703}">
                      <ahyp:hlinkClr xmlns:ahyp="http://schemas.microsoft.com/office/drawing/2018/hyperlinkcolor" val="tx"/>
                    </a:ext>
                  </a:extLst>
                </a:hlinkClick>
              </a:rPr>
              <a:t>Klicken Sie hier für einen Link zum Quiz</a:t>
            </a:r>
            <a:endParaRPr lang="en-US"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357564"/>
            <a:ext cx="5361286" cy="875721"/>
          </a:xfrm>
        </p:spPr>
        <p:txBody>
          <a:bodyPr>
            <a:normAutofit fontScale="92500" lnSpcReduction="10000"/>
          </a:bodyPr>
          <a:lstStyle/>
          <a:p>
            <a:r>
              <a:rPr lang="en-IE" sz="3500" b="1" dirty="0"/>
              <a:t>Machen Sie einen Test, um zu sehen, wie Sie abschneiden!</a:t>
            </a:r>
            <a:endParaRPr lang="en-IN" sz="3500" b="1" dirty="0"/>
          </a:p>
          <a:p>
            <a:endParaRPr lang="en-US" b="1" dirty="0"/>
          </a:p>
          <a:p>
            <a:endParaRPr lang="en-IE" dirty="0"/>
          </a:p>
        </p:txBody>
      </p:sp>
      <p:pic>
        <p:nvPicPr>
          <p:cNvPr id="6" name="Picture Placeholder 5">
            <a:extLst>
              <a:ext uri="{FF2B5EF4-FFF2-40B4-BE49-F238E27FC236}">
                <a16:creationId xmlns:a16="http://schemas.microsoft.com/office/drawing/2014/main" id="{27E9EB0D-B0CB-4A5A-9F19-BD8AA3DAA87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6091" r="16091"/>
          <a:stretch>
            <a:fillRect/>
          </a:stretch>
        </p:blipFill>
        <p:spPr/>
      </p:pic>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4">
                  <a:extLst>
                    <a:ext uri="{A12FA001-AC4F-418D-AE19-62706E023703}">
                      <ahyp:hlinkClr xmlns:ahyp="http://schemas.microsoft.com/office/drawing/2018/hyperlinkcolor" val="tx"/>
                    </a:ext>
                  </a:extLst>
                </a:hlinkClick>
              </a:rPr>
              <a:t>Quelle</a:t>
            </a:r>
            <a:endParaRPr lang="en-IE" dirty="0">
              <a:solidFill>
                <a:srgbClr val="09446A"/>
              </a:solidFill>
            </a:endParaRPr>
          </a:p>
        </p:txBody>
      </p:sp>
    </p:spTree>
    <p:extLst>
      <p:ext uri="{BB962C8B-B14F-4D97-AF65-F5344CB8AC3E}">
        <p14:creationId xmlns:p14="http://schemas.microsoft.com/office/powerpoint/2010/main" val="259831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406614" y="1529168"/>
            <a:ext cx="5837536" cy="4303143"/>
          </a:xfrm>
        </p:spPr>
        <p:txBody>
          <a:bodyPr>
            <a:normAutofit fontScale="92500"/>
          </a:bodyPr>
          <a:lstStyle/>
          <a:p>
            <a:pPr marL="0"/>
            <a:r>
              <a:rPr lang="en-US" sz="2800" dirty="0"/>
              <a:t>Haben Sie ein hohes Risiko, techniksüchtig zu werden? Kein Grund zur Panik!</a:t>
            </a:r>
          </a:p>
          <a:p>
            <a:pPr marL="0"/>
            <a:endParaRPr lang="en-US" sz="2800" dirty="0"/>
          </a:p>
          <a:p>
            <a:pPr marL="0"/>
            <a:r>
              <a:rPr lang="en-US" sz="2800" dirty="0"/>
              <a:t>Im </a:t>
            </a:r>
            <a:r>
              <a:rPr lang="en-US" sz="2800" dirty="0" err="1"/>
              <a:t>nächsten</a:t>
            </a:r>
            <a:r>
              <a:rPr lang="en-US" sz="2800" dirty="0"/>
              <a:t> </a:t>
            </a:r>
            <a:r>
              <a:rPr lang="en-US" sz="2800" dirty="0" err="1"/>
              <a:t>Abschnitt</a:t>
            </a:r>
            <a:r>
              <a:rPr lang="en-US" sz="2800" dirty="0"/>
              <a:t> werden wir einige Möglichkeiten zur Bekämpfung der negativen Auswirkungen der Technologienutzung sowie einige Tipps zur Regulierung der Technologienutzung behandeln, um Sie vor einigen der negativen Auswirkungen der digitalen Technologien zu schützen. </a:t>
            </a:r>
          </a:p>
          <a:p>
            <a:pPr marL="0"/>
            <a:endParaRPr lang="en-US" sz="2800" b="1"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357564"/>
            <a:ext cx="5361286" cy="875721"/>
          </a:xfrm>
        </p:spPr>
        <p:txBody>
          <a:bodyPr>
            <a:normAutofit/>
          </a:bodyPr>
          <a:lstStyle/>
          <a:p>
            <a:r>
              <a:rPr lang="en-IE" sz="4600" b="1" dirty="0"/>
              <a:t>Keine Panik!</a:t>
            </a:r>
            <a:endParaRPr lang="en-IN" sz="46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2">
                  <a:extLst>
                    <a:ext uri="{A12FA001-AC4F-418D-AE19-62706E023703}">
                      <ahyp:hlinkClr xmlns:ahyp="http://schemas.microsoft.com/office/drawing/2018/hyperlinkcolor" val="tx"/>
                    </a:ext>
                  </a:extLst>
                </a:hlinkClick>
              </a:rPr>
              <a:t>Quelle</a:t>
            </a:r>
            <a:endParaRPr lang="en-IE" dirty="0">
              <a:solidFill>
                <a:srgbClr val="09446A"/>
              </a:solidFill>
            </a:endParaRPr>
          </a:p>
        </p:txBody>
      </p:sp>
      <p:pic>
        <p:nvPicPr>
          <p:cNvPr id="7" name="Picture Placeholder 6">
            <a:extLst>
              <a:ext uri="{FF2B5EF4-FFF2-40B4-BE49-F238E27FC236}">
                <a16:creationId xmlns:a16="http://schemas.microsoft.com/office/drawing/2014/main" id="{07768201-7234-41C5-BC38-4A46D76E880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3289738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34664" y="1495148"/>
            <a:ext cx="6057635" cy="3867704"/>
          </a:xfrm>
        </p:spPr>
        <p:txBody>
          <a:bodyPr>
            <a:normAutofit lnSpcReduction="10000"/>
          </a:bodyPr>
          <a:lstStyle/>
          <a:p>
            <a:pPr marL="0"/>
            <a:r>
              <a:rPr lang="en-US" dirty="0">
                <a:hlinkClick r:id="rId2">
                  <a:extLst>
                    <a:ext uri="{A12FA001-AC4F-418D-AE19-62706E023703}">
                      <ahyp:hlinkClr xmlns:ahyp="http://schemas.microsoft.com/office/drawing/2018/hyperlinkcolor" val="tx"/>
                    </a:ext>
                  </a:extLst>
                </a:hlinkClick>
              </a:rPr>
              <a:t>Klicken Sie hier für einen Artikel über Internetabhängigkeit, Anzeichen und mögliche Behandlung</a:t>
            </a:r>
            <a:endParaRPr lang="en-US" dirty="0"/>
          </a:p>
          <a:p>
            <a:pPr marL="0"/>
            <a:endParaRPr lang="en-US" dirty="0"/>
          </a:p>
          <a:p>
            <a:pPr marL="0"/>
            <a:r>
              <a:rPr lang="en-US" dirty="0">
                <a:hlinkClick r:id="rId3">
                  <a:extLst>
                    <a:ext uri="{A12FA001-AC4F-418D-AE19-62706E023703}">
                      <ahyp:hlinkClr xmlns:ahyp="http://schemas.microsoft.com/office/drawing/2018/hyperlinkcolor" val="tx"/>
                    </a:ext>
                  </a:extLst>
                </a:hlinkClick>
              </a:rPr>
              <a:t>Klicken Sie hier für einen Link zum Thema Technologieabhängigkeit und Schaffung eines Gleichgewichts</a:t>
            </a:r>
            <a:endParaRPr lang="en-US" dirty="0"/>
          </a:p>
          <a:p>
            <a:pPr marL="0"/>
            <a:endParaRPr lang="en-US" dirty="0"/>
          </a:p>
          <a:p>
            <a:pPr marL="0"/>
            <a:r>
              <a:rPr lang="en-US" dirty="0">
                <a:hlinkClick r:id="rId4">
                  <a:extLst>
                    <a:ext uri="{A12FA001-AC4F-418D-AE19-62706E023703}">
                      <ahyp:hlinkClr xmlns:ahyp="http://schemas.microsoft.com/office/drawing/2018/hyperlinkcolor" val="tx"/>
                    </a:ext>
                  </a:extLst>
                </a:hlinkClick>
              </a:rPr>
              <a:t>Klicken Sie hier, um einen Link zu einer Spotify-Podcast-Episode zum Thema Technologiesucht aufzurufen</a:t>
            </a:r>
            <a:endParaRPr lang="en-US"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342900"/>
            <a:ext cx="5085159" cy="882293"/>
          </a:xfrm>
        </p:spPr>
        <p:txBody>
          <a:bodyPr>
            <a:normAutofit fontScale="47500" lnSpcReduction="20000"/>
          </a:bodyPr>
          <a:lstStyle/>
          <a:p>
            <a:r>
              <a:rPr lang="en-IE" sz="4600" b="1" dirty="0"/>
              <a:t>Schauen Sie sich die folgenden Ressourcen an, um Ihr Lernen zu unterstützen</a:t>
            </a:r>
            <a:endParaRPr lang="en-IN" sz="46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5">
                  <a:extLst>
                    <a:ext uri="{A12FA001-AC4F-418D-AE19-62706E023703}">
                      <ahyp:hlinkClr xmlns:ahyp="http://schemas.microsoft.com/office/drawing/2018/hyperlinkcolor" val="tx"/>
                    </a:ext>
                  </a:extLst>
                </a:hlinkClick>
              </a:rPr>
              <a:t>Quelle</a:t>
            </a:r>
            <a:endParaRPr lang="en-IE" dirty="0">
              <a:solidFill>
                <a:srgbClr val="09446A"/>
              </a:solidFill>
            </a:endParaRPr>
          </a:p>
        </p:txBody>
      </p:sp>
      <p:pic>
        <p:nvPicPr>
          <p:cNvPr id="8" name="Picture Placeholder 7">
            <a:extLst>
              <a:ext uri="{FF2B5EF4-FFF2-40B4-BE49-F238E27FC236}">
                <a16:creationId xmlns:a16="http://schemas.microsoft.com/office/drawing/2014/main" id="{D0635665-B342-4F8A-B598-423592482E2B}"/>
              </a:ext>
            </a:extLst>
          </p:cNvPr>
          <p:cNvPicPr>
            <a:picLocks noGrp="1" noChangeAspect="1"/>
          </p:cNvPicPr>
          <p:nvPr>
            <p:ph type="pic" sz="quarter" idx="10"/>
          </p:nvPr>
        </p:nvPicPr>
        <p:blipFill>
          <a:blip r:embed="rId6"/>
          <a:srcRect/>
          <a:stretch>
            <a:fillRect/>
          </a:stretch>
        </p:blipFill>
        <p:spPr>
          <a:prstGeom prst="rect">
            <a:avLst/>
          </a:prstGeom>
        </p:spPr>
      </p:pic>
    </p:spTree>
    <p:extLst>
      <p:ext uri="{BB962C8B-B14F-4D97-AF65-F5344CB8AC3E}">
        <p14:creationId xmlns:p14="http://schemas.microsoft.com/office/powerpoint/2010/main" val="172689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D6F21E0-9C8C-41F0-9693-9AFC3476C9C7}"/>
              </a:ext>
            </a:extLst>
          </p:cNvPr>
          <p:cNvSpPr>
            <a:spLocks noGrp="1"/>
          </p:cNvSpPr>
          <p:nvPr>
            <p:ph type="body" sz="quarter" idx="16"/>
          </p:nvPr>
        </p:nvSpPr>
        <p:spPr>
          <a:xfrm>
            <a:off x="704602" y="2539351"/>
            <a:ext cx="6610597" cy="1202829"/>
          </a:xfrm>
        </p:spPr>
        <p:txBody>
          <a:bodyPr>
            <a:noAutofit/>
          </a:bodyPr>
          <a:lstStyle/>
          <a:p>
            <a:r>
              <a:rPr lang="en-US" dirty="0"/>
              <a:t>Wie kann man Internet-/Technologiesucht verhindern?</a:t>
            </a:r>
          </a:p>
        </p:txBody>
      </p:sp>
      <p:sp>
        <p:nvSpPr>
          <p:cNvPr id="9" name="Text Placeholder 8">
            <a:extLst>
              <a:ext uri="{FF2B5EF4-FFF2-40B4-BE49-F238E27FC236}">
                <a16:creationId xmlns:a16="http://schemas.microsoft.com/office/drawing/2014/main" id="{C75AA3D1-E6AF-4F27-8573-BB382AEA97B5}"/>
              </a:ext>
            </a:extLst>
          </p:cNvPr>
          <p:cNvSpPr>
            <a:spLocks noGrp="1"/>
          </p:cNvSpPr>
          <p:nvPr>
            <p:ph type="body" sz="quarter" idx="17"/>
          </p:nvPr>
        </p:nvSpPr>
        <p:spPr/>
        <p:txBody>
          <a:bodyPr>
            <a:normAutofit fontScale="85000" lnSpcReduction="20000"/>
          </a:bodyPr>
          <a:lstStyle/>
          <a:p>
            <a:r>
              <a:rPr lang="en-US" dirty="0"/>
              <a:t>02</a:t>
            </a:r>
            <a:endParaRPr lang="en-IE" dirty="0"/>
          </a:p>
        </p:txBody>
      </p:sp>
    </p:spTree>
    <p:extLst>
      <p:ext uri="{BB962C8B-B14F-4D97-AF65-F5344CB8AC3E}">
        <p14:creationId xmlns:p14="http://schemas.microsoft.com/office/powerpoint/2010/main" val="4208434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34664" y="1401841"/>
            <a:ext cx="6057635" cy="4388817"/>
          </a:xfrm>
        </p:spPr>
        <p:txBody>
          <a:bodyPr>
            <a:normAutofit fontScale="92500"/>
          </a:bodyPr>
          <a:lstStyle/>
          <a:p>
            <a:pPr marL="0"/>
            <a:r>
              <a:rPr lang="en-US" dirty="0"/>
              <a:t>Wie das Sprichwort sagt: "Vorbeugen ist besser als heilen". Im letzten Thema haben wir die Symptome einer übermäßigen Abhängigkeit von der Technologie sowie einige wissenschaftliche Erkenntnisse darüber, wie wir süchtig nach etwas werden können, vorgestellt. </a:t>
            </a:r>
          </a:p>
          <a:p>
            <a:pPr marL="0"/>
            <a:endParaRPr lang="en-US" dirty="0"/>
          </a:p>
          <a:p>
            <a:pPr marL="0"/>
            <a:r>
              <a:rPr lang="en-US" dirty="0"/>
              <a:t>Im Rahmen dieses </a:t>
            </a:r>
            <a:r>
              <a:rPr lang="en-US" dirty="0" err="1"/>
              <a:t>Abschnitts</a:t>
            </a:r>
            <a:r>
              <a:rPr lang="en-US" dirty="0"/>
              <a:t> werden Sie einige wirksame Möglichkeiten kennen lernen, wie Sie Ihre Abhängigkeit von digitalen Technologien verringern und einen sicheren Umgang mit der Technologie finden können, um ein Gleichgewicht zu schaffen.</a:t>
            </a:r>
          </a:p>
          <a:p>
            <a:pPr marL="0"/>
            <a:endParaRPr lang="en-US" sz="1800"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502920" y="342900"/>
            <a:ext cx="5316953" cy="882293"/>
          </a:xfrm>
        </p:spPr>
        <p:txBody>
          <a:bodyPr>
            <a:normAutofit fontScale="77500" lnSpcReduction="20000"/>
          </a:bodyPr>
          <a:lstStyle/>
          <a:p>
            <a:r>
              <a:rPr lang="en-IE" sz="4600" b="1" dirty="0"/>
              <a:t>Was Sie bei diesem Thema erwartet</a:t>
            </a:r>
            <a:endParaRPr lang="en-IN" sz="4600" b="1" dirty="0"/>
          </a:p>
          <a:p>
            <a:endParaRPr lang="en-US" b="1" dirty="0"/>
          </a:p>
          <a:p>
            <a:endParaRPr lang="en-IE" dirty="0"/>
          </a:p>
        </p:txBody>
      </p:sp>
      <p:pic>
        <p:nvPicPr>
          <p:cNvPr id="7" name="Picture Placeholder 6">
            <a:extLst>
              <a:ext uri="{FF2B5EF4-FFF2-40B4-BE49-F238E27FC236}">
                <a16:creationId xmlns:a16="http://schemas.microsoft.com/office/drawing/2014/main" id="{C81351A9-EC03-A6AF-1C7D-085A18A0933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401154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297601" y="1462276"/>
            <a:ext cx="5544402" cy="5167124"/>
          </a:xfrm>
        </p:spPr>
        <p:txBody>
          <a:bodyPr>
            <a:normAutofit fontScale="92500" lnSpcReduction="10000"/>
          </a:bodyPr>
          <a:lstStyle/>
          <a:p>
            <a:pPr marL="0"/>
            <a:r>
              <a:rPr lang="en-IE" sz="2400" dirty="0"/>
              <a:t>Smartphones sorgen dafür, dass </a:t>
            </a:r>
            <a:r>
              <a:rPr lang="en-IE" dirty="0"/>
              <a:t>wir immer in Verbindung bleiben. Das hört sich zunächst genial an, aber vielleicht kennen Sie das, wenn Sie an einem geplanten freien Tag eine E-Mail erhalten und sich gezwungen fühlen, sie zu beantworten?</a:t>
            </a:r>
          </a:p>
          <a:p>
            <a:pPr marL="0"/>
            <a:r>
              <a:rPr lang="en-IE" dirty="0"/>
              <a:t>Um Ihr Telefon auf sichere Weise zu benutzen, insbesondere am Arbeitsplatz, wo es eine große Ablenkung </a:t>
            </a:r>
            <a:r>
              <a:rPr lang="en-IE" dirty="0" err="1"/>
              <a:t>verursachen</a:t>
            </a:r>
            <a:r>
              <a:rPr lang="en-IE" dirty="0"/>
              <a:t> </a:t>
            </a:r>
            <a:r>
              <a:rPr lang="en-IE" dirty="0" err="1"/>
              <a:t>kann</a:t>
            </a:r>
            <a:r>
              <a:rPr lang="en-IE" dirty="0"/>
              <a:t>, </a:t>
            </a:r>
            <a:r>
              <a:rPr lang="en-IE" dirty="0" err="1"/>
              <a:t>ist</a:t>
            </a:r>
            <a:r>
              <a:rPr lang="en-IE" dirty="0"/>
              <a:t> es </a:t>
            </a:r>
            <a:r>
              <a:rPr lang="en-IE" dirty="0" err="1"/>
              <a:t>empfehlenswert</a:t>
            </a:r>
            <a:r>
              <a:rPr lang="en-IE" dirty="0"/>
              <a:t>, </a:t>
            </a:r>
            <a:r>
              <a:rPr lang="en-IE" dirty="0" err="1"/>
              <a:t>Ihre</a:t>
            </a:r>
            <a:r>
              <a:rPr lang="en-IE" dirty="0"/>
              <a:t> </a:t>
            </a:r>
            <a:r>
              <a:rPr lang="en-IE" dirty="0" err="1"/>
              <a:t>Handynutzung</a:t>
            </a:r>
            <a:r>
              <a:rPr lang="en-IE" dirty="0"/>
              <a:t> zu überwachen.</a:t>
            </a:r>
          </a:p>
          <a:p>
            <a:pPr marL="0"/>
            <a:r>
              <a:rPr lang="en-IE" dirty="0"/>
              <a:t>Sie können dies tun, indem Sie feste Zeiten für die Nutzung </a:t>
            </a:r>
            <a:r>
              <a:rPr lang="en-IE" dirty="0" err="1"/>
              <a:t>Ihres</a:t>
            </a:r>
            <a:r>
              <a:rPr lang="en-IE" dirty="0"/>
              <a:t> </a:t>
            </a:r>
            <a:r>
              <a:rPr lang="en-IE" dirty="0" err="1"/>
              <a:t>Handys</a:t>
            </a:r>
            <a:r>
              <a:rPr lang="en-IE" dirty="0"/>
              <a:t> festlegen oder darauf achten, wie häufig Sie es benutzen. So wird sichergestellt, dass Ablenkungen auf ein Minimum reduziert werden, was bedeutet, dass Sie weniger Zeit vergeuden.</a:t>
            </a:r>
          </a:p>
          <a:p>
            <a:pPr algn="just"/>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5" y="366426"/>
            <a:ext cx="5380454" cy="896317"/>
          </a:xfrm>
        </p:spPr>
        <p:txBody>
          <a:bodyPr>
            <a:normAutofit fontScale="92500" lnSpcReduction="20000"/>
          </a:bodyPr>
          <a:lstStyle/>
          <a:p>
            <a:r>
              <a:rPr lang="en-US" b="1" dirty="0"/>
              <a:t>Überwachung Ihrer Smartphone-Nutzung</a:t>
            </a:r>
            <a:endParaRPr lang="en-IE" b="1" dirty="0"/>
          </a:p>
        </p:txBody>
      </p:sp>
      <p:pic>
        <p:nvPicPr>
          <p:cNvPr id="4" name="Picture Placeholder 3">
            <a:extLst>
              <a:ext uri="{FF2B5EF4-FFF2-40B4-BE49-F238E27FC236}">
                <a16:creationId xmlns:a16="http://schemas.microsoft.com/office/drawing/2014/main" id="{BA653DC5-A9AE-C3E7-CC17-47BAF75D056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3468969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34664" y="1401841"/>
            <a:ext cx="6057635" cy="4388817"/>
          </a:xfrm>
        </p:spPr>
        <p:txBody>
          <a:bodyPr>
            <a:normAutofit fontScale="92500" lnSpcReduction="10000"/>
          </a:bodyPr>
          <a:lstStyle/>
          <a:p>
            <a:pPr marL="0"/>
            <a:r>
              <a:rPr lang="en-US" dirty="0"/>
              <a:t>Wie wir im vorigen Thema gesehen haben, können Benachrichtigungen die Ausschüttung des Genussmittels Dopamin verursachen. Eine Möglichkeit, dem entgegenzuwirken, besteht darin, Push-Benachrichtigungen zu deaktivieren.</a:t>
            </a:r>
          </a:p>
          <a:p>
            <a:pPr marL="0"/>
            <a:r>
              <a:rPr lang="en-US" dirty="0"/>
              <a:t>Eine Push-Benachrichtigung ist eine automatische Nachricht, die von einer App oder einem Programm gesendet wird, wenn Sie die App gerade nicht verwenden.</a:t>
            </a:r>
          </a:p>
          <a:p>
            <a:pPr marL="0"/>
            <a:r>
              <a:rPr lang="en-US" dirty="0"/>
              <a:t>Durch das Ausschalten von Push-Benachrichtigungen wird sichergestellt, dass Sie nicht abgelenkt werden, da es einige Zeit dauern kann, bis Sie sich wieder auf die Aufgabe konzentrieren können, die Sie gerade erledigen wollten. </a:t>
            </a:r>
          </a:p>
          <a:p>
            <a:pPr marL="0"/>
            <a:endParaRPr lang="en-US" sz="1800"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502920" y="342900"/>
            <a:ext cx="5316953" cy="882293"/>
          </a:xfrm>
        </p:spPr>
        <p:txBody>
          <a:bodyPr>
            <a:normAutofit lnSpcReduction="10000"/>
          </a:bodyPr>
          <a:lstStyle/>
          <a:p>
            <a:r>
              <a:rPr lang="en-IE" sz="3200" b="1" dirty="0"/>
              <a:t>Push-Benachrichtigungen deaktivieren</a:t>
            </a:r>
            <a:endParaRPr lang="en-IN" sz="3200" b="1" dirty="0"/>
          </a:p>
          <a:p>
            <a:endParaRPr lang="en-US" b="1" dirty="0"/>
          </a:p>
          <a:p>
            <a:endParaRPr lang="en-IE" dirty="0"/>
          </a:p>
        </p:txBody>
      </p:sp>
      <p:pic>
        <p:nvPicPr>
          <p:cNvPr id="6" name="Picture Placeholder 5">
            <a:extLst>
              <a:ext uri="{FF2B5EF4-FFF2-40B4-BE49-F238E27FC236}">
                <a16:creationId xmlns:a16="http://schemas.microsoft.com/office/drawing/2014/main" id="{9E9D5AD6-899A-B51E-055C-C80282FD2CF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160065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B187327-6BB7-285F-85B4-AE6BE77DA4EB}"/>
              </a:ext>
            </a:extLst>
          </p:cNvPr>
          <p:cNvSpPr>
            <a:spLocks noGrp="1"/>
          </p:cNvSpPr>
          <p:nvPr>
            <p:ph type="body" sz="quarter" idx="18"/>
          </p:nvPr>
        </p:nvSpPr>
        <p:spPr>
          <a:xfrm>
            <a:off x="447260" y="1620500"/>
            <a:ext cx="5648739" cy="3867704"/>
          </a:xfrm>
        </p:spPr>
        <p:txBody>
          <a:bodyPr>
            <a:normAutofit fontScale="92500" lnSpcReduction="10000"/>
          </a:bodyPr>
          <a:lstStyle/>
          <a:p>
            <a:pPr marL="0"/>
            <a:r>
              <a:rPr lang="en-IE" dirty="0"/>
              <a:t>Wenn Sie den Drang verspüren, außerhalb der Arbeitszeit auf eine arbeitsbezogene E-Mail zu antworten, kann dies Ihr Gleichgewicht zwischen Arbeit und Leben beeinträchtigen. Es ist wichtig, dass Sie überdenken, wie schnell Sie das Gefühl haben, auf berufliche E-Mails antworten zu müssen.</a:t>
            </a:r>
          </a:p>
          <a:p>
            <a:pPr marL="0"/>
            <a:r>
              <a:rPr lang="en-IE" dirty="0"/>
              <a:t>Versuchen Sie, bestimmte Tageszeiten festzulegen, zu denen Sie auf E-Mails antworten, und teilen Sie Ihren Kollegen im Voraus mit, dass Sie sie so schnell wie möglich zurückrufen werden, wenn sie Ihnen außerhalb Ihrer Arbeitszeiten eine Nachricht schicken. </a:t>
            </a:r>
          </a:p>
        </p:txBody>
      </p:sp>
      <p:sp>
        <p:nvSpPr>
          <p:cNvPr id="6" name="Text Placeholder 5">
            <a:extLst>
              <a:ext uri="{FF2B5EF4-FFF2-40B4-BE49-F238E27FC236}">
                <a16:creationId xmlns:a16="http://schemas.microsoft.com/office/drawing/2014/main" id="{36B9CD63-44D2-E030-20F6-8443332A33EB}"/>
              </a:ext>
            </a:extLst>
          </p:cNvPr>
          <p:cNvSpPr>
            <a:spLocks noGrp="1"/>
          </p:cNvSpPr>
          <p:nvPr>
            <p:ph type="body" sz="quarter" idx="16"/>
          </p:nvPr>
        </p:nvSpPr>
        <p:spPr>
          <a:xfrm>
            <a:off x="447260" y="324920"/>
            <a:ext cx="5759564" cy="1255402"/>
          </a:xfrm>
        </p:spPr>
        <p:txBody>
          <a:bodyPr>
            <a:normAutofit/>
          </a:bodyPr>
          <a:lstStyle/>
          <a:p>
            <a:r>
              <a:rPr lang="en-IE" sz="3200" b="1" dirty="0"/>
              <a:t>Erwartungen an die E-Mail-Beantwortung festlegen</a:t>
            </a:r>
          </a:p>
        </p:txBody>
      </p:sp>
      <p:pic>
        <p:nvPicPr>
          <p:cNvPr id="8" name="Picture Placeholder 7">
            <a:extLst>
              <a:ext uri="{FF2B5EF4-FFF2-40B4-BE49-F238E27FC236}">
                <a16:creationId xmlns:a16="http://schemas.microsoft.com/office/drawing/2014/main" id="{3F1512CF-9AAD-F34C-F7BB-C7BCE5BE846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04" r="15904"/>
          <a:stretch>
            <a:fillRect/>
          </a:stretch>
        </p:blipFill>
        <p:spPr/>
      </p:pic>
    </p:spTree>
    <p:extLst>
      <p:ext uri="{BB962C8B-B14F-4D97-AF65-F5344CB8AC3E}">
        <p14:creationId xmlns:p14="http://schemas.microsoft.com/office/powerpoint/2010/main" val="319740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B1C0F5E-7743-E345-9945-94F2B3CA18F2}"/>
              </a:ext>
            </a:extLst>
          </p:cNvPr>
          <p:cNvSpPr>
            <a:spLocks noGrp="1"/>
          </p:cNvSpPr>
          <p:nvPr>
            <p:ph type="body" sz="quarter" idx="18"/>
          </p:nvPr>
        </p:nvSpPr>
        <p:spPr>
          <a:xfrm>
            <a:off x="956478" y="1733356"/>
            <a:ext cx="4754535" cy="4329677"/>
          </a:xfrm>
        </p:spPr>
        <p:txBody>
          <a:bodyPr>
            <a:normAutofit/>
          </a:bodyPr>
          <a:lstStyle/>
          <a:p>
            <a:pPr marL="0"/>
            <a:r>
              <a:rPr lang="en-US" dirty="0"/>
              <a:t>In diesem Modul erfahren Sie, wie digitale Technologien süchtig machen können. Beispiele für Technostress, Situationen und Faktoren, die zu jedem psychischen Zustand beitragen können. Sie werden auch die Möglichkeit haben, Ihre eigenen Vorlieben und Bedürfnisse in der digitalen Arbeitsumgebung zu erkunden und sich mit dem Recht auf Abschalten </a:t>
            </a:r>
            <a:r>
              <a:rPr lang="en-US" dirty="0" err="1"/>
              <a:t>vertraut zu machen</a:t>
            </a:r>
            <a:r>
              <a:rPr lang="en-US" dirty="0"/>
              <a:t>.</a:t>
            </a:r>
          </a:p>
          <a:p>
            <a:endParaRPr lang="en-US" dirty="0"/>
          </a:p>
        </p:txBody>
      </p:sp>
      <p:sp>
        <p:nvSpPr>
          <p:cNvPr id="16" name="Text Placeholder 15">
            <a:extLst>
              <a:ext uri="{FF2B5EF4-FFF2-40B4-BE49-F238E27FC236}">
                <a16:creationId xmlns:a16="http://schemas.microsoft.com/office/drawing/2014/main" id="{52A7E4F1-943C-2B4E-9BCD-F4872B0E1A2F}"/>
              </a:ext>
            </a:extLst>
          </p:cNvPr>
          <p:cNvSpPr>
            <a:spLocks noGrp="1"/>
          </p:cNvSpPr>
          <p:nvPr>
            <p:ph type="body" sz="quarter" idx="16"/>
          </p:nvPr>
        </p:nvSpPr>
        <p:spPr/>
        <p:txBody>
          <a:bodyPr/>
          <a:lstStyle/>
          <a:p>
            <a:r>
              <a:rPr lang="en-US" dirty="0"/>
              <a:t>Modul 2 Überblick</a:t>
            </a:r>
          </a:p>
        </p:txBody>
      </p:sp>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a:xfrm>
            <a:off x="6940248" y="565043"/>
            <a:ext cx="5251752" cy="822373"/>
          </a:xfrm>
        </p:spPr>
        <p:txBody>
          <a:bodyPr/>
          <a:lstStyle/>
          <a:p>
            <a:r>
              <a:rPr lang="en-US" dirty="0"/>
              <a:t>Sich der süchtig machenden </a:t>
            </a:r>
            <a:r>
              <a:rPr lang="en-US" dirty="0" err="1"/>
              <a:t>Eigenschaften</a:t>
            </a:r>
            <a:r>
              <a:rPr lang="en-US" dirty="0"/>
              <a:t> von digitalen Technologie bewusst werden</a:t>
            </a:r>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40248" y="1902153"/>
            <a:ext cx="4754535" cy="822373"/>
          </a:xfrm>
        </p:spPr>
        <p:txBody>
          <a:bodyPr/>
          <a:lstStyle/>
          <a:p>
            <a:r>
              <a:rPr lang="en-US" dirty="0"/>
              <a:t>Wie kann man Internet-/Technologiesucht verhindern?</a:t>
            </a:r>
          </a:p>
          <a:p>
            <a:endParaRPr lang="en-US" dirty="0"/>
          </a:p>
        </p:txBody>
      </p:sp>
      <p:sp>
        <p:nvSpPr>
          <p:cNvPr id="21" name="Text Placeholder 20">
            <a:extLst>
              <a:ext uri="{FF2B5EF4-FFF2-40B4-BE49-F238E27FC236}">
                <a16:creationId xmlns:a16="http://schemas.microsoft.com/office/drawing/2014/main" id="{26F080BC-DC74-EB43-8DFA-6A8C1EDBECDD}"/>
              </a:ext>
            </a:extLst>
          </p:cNvPr>
          <p:cNvSpPr>
            <a:spLocks noGrp="1"/>
          </p:cNvSpPr>
          <p:nvPr>
            <p:ph type="body" sz="quarter" idx="22"/>
          </p:nvPr>
        </p:nvSpPr>
        <p:spPr>
          <a:xfrm>
            <a:off x="6940248" y="2699433"/>
            <a:ext cx="4754535" cy="822373"/>
          </a:xfrm>
        </p:spPr>
        <p:txBody>
          <a:bodyPr/>
          <a:lstStyle/>
          <a:p>
            <a:r>
              <a:rPr lang="en-US" dirty="0"/>
              <a:t>Wohlbefinden - sichere Ressourcen für Produktivität und digitale Zusammenarbeit</a:t>
            </a:r>
          </a:p>
        </p:txBody>
      </p:sp>
      <p:sp>
        <p:nvSpPr>
          <p:cNvPr id="23" name="Text Placeholder 22">
            <a:extLst>
              <a:ext uri="{FF2B5EF4-FFF2-40B4-BE49-F238E27FC236}">
                <a16:creationId xmlns:a16="http://schemas.microsoft.com/office/drawing/2014/main" id="{C5EDC5C1-7813-6A47-873A-E493BF1268E6}"/>
              </a:ext>
            </a:extLst>
          </p:cNvPr>
          <p:cNvSpPr>
            <a:spLocks noGrp="1"/>
          </p:cNvSpPr>
          <p:nvPr>
            <p:ph type="body" sz="quarter" idx="24"/>
          </p:nvPr>
        </p:nvSpPr>
        <p:spPr>
          <a:xfrm>
            <a:off x="6926393" y="3921575"/>
            <a:ext cx="4754535" cy="822373"/>
          </a:xfrm>
        </p:spPr>
        <p:txBody>
          <a:bodyPr/>
          <a:lstStyle/>
          <a:p>
            <a:r>
              <a:rPr lang="en-US" dirty="0"/>
              <a:t>Werkzeuge </a:t>
            </a:r>
            <a:r>
              <a:rPr lang="en-US" dirty="0" err="1"/>
              <a:t>zum</a:t>
            </a:r>
            <a:r>
              <a:rPr lang="en-US" dirty="0"/>
              <a:t> ABSCHALTEN und für Ruhe sorgen</a:t>
            </a:r>
          </a:p>
          <a:p>
            <a:endParaRPr lang="en-US" dirty="0"/>
          </a:p>
        </p:txBody>
      </p:sp>
      <p:sp>
        <p:nvSpPr>
          <p:cNvPr id="25" name="Text Placeholder 24">
            <a:extLst>
              <a:ext uri="{FF2B5EF4-FFF2-40B4-BE49-F238E27FC236}">
                <a16:creationId xmlns:a16="http://schemas.microsoft.com/office/drawing/2014/main" id="{8A3D212E-DA8E-3243-940F-2428164941DC}"/>
              </a:ext>
            </a:extLst>
          </p:cNvPr>
          <p:cNvSpPr>
            <a:spLocks noGrp="1"/>
          </p:cNvSpPr>
          <p:nvPr>
            <p:ph type="body" sz="quarter" idx="4294967295"/>
          </p:nvPr>
        </p:nvSpPr>
        <p:spPr>
          <a:xfrm>
            <a:off x="6926393" y="5004804"/>
            <a:ext cx="4754535" cy="822373"/>
          </a:xfrm>
        </p:spPr>
        <p:txBody>
          <a:bodyPr/>
          <a:lstStyle/>
          <a:p>
            <a:pPr marL="0" indent="0">
              <a:buNone/>
            </a:pPr>
            <a:r>
              <a:rPr lang="en-US" sz="2200" dirty="0">
                <a:solidFill>
                  <a:srgbClr val="09446A"/>
                </a:solidFill>
              </a:rPr>
              <a:t>Übungen und zusätzliche Ressourcen</a:t>
            </a:r>
          </a:p>
          <a:p>
            <a:pPr marL="0" indent="0">
              <a:buNone/>
            </a:pPr>
            <a:endParaRPr lang="en-US" dirty="0"/>
          </a:p>
        </p:txBody>
      </p:sp>
      <p:sp>
        <p:nvSpPr>
          <p:cNvPr id="4" name="Text Placeholder 3">
            <a:extLst>
              <a:ext uri="{FF2B5EF4-FFF2-40B4-BE49-F238E27FC236}">
                <a16:creationId xmlns:a16="http://schemas.microsoft.com/office/drawing/2014/main" id="{DA8A9400-1417-9049-9C6C-C30C7D60DC1C}"/>
              </a:ext>
            </a:extLst>
          </p:cNvPr>
          <p:cNvSpPr>
            <a:spLocks noGrp="1"/>
          </p:cNvSpPr>
          <p:nvPr>
            <p:ph type="body" sz="quarter" idx="15"/>
          </p:nvPr>
        </p:nvSpPr>
        <p:spPr/>
        <p:txBody>
          <a:bodyPr/>
          <a:lstStyle/>
          <a:p>
            <a:r>
              <a:rPr lang="en-US" dirty="0"/>
              <a:t>1</a:t>
            </a:r>
          </a:p>
        </p:txBody>
      </p:sp>
      <p:sp>
        <p:nvSpPr>
          <p:cNvPr id="18" name="Text Placeholder 17">
            <a:extLst>
              <a:ext uri="{FF2B5EF4-FFF2-40B4-BE49-F238E27FC236}">
                <a16:creationId xmlns:a16="http://schemas.microsoft.com/office/drawing/2014/main" id="{69ADDA10-1D8C-7549-9232-76D13BC69B71}"/>
              </a:ext>
            </a:extLst>
          </p:cNvPr>
          <p:cNvSpPr>
            <a:spLocks noGrp="1"/>
          </p:cNvSpPr>
          <p:nvPr>
            <p:ph type="body" sz="quarter" idx="19"/>
          </p:nvPr>
        </p:nvSpPr>
        <p:spPr/>
        <p:txBody>
          <a:bodyPr/>
          <a:lstStyle/>
          <a:p>
            <a:r>
              <a:rPr lang="en-US" dirty="0"/>
              <a:t>2</a:t>
            </a:r>
          </a:p>
        </p:txBody>
      </p:sp>
      <p:sp>
        <p:nvSpPr>
          <p:cNvPr id="20" name="Text Placeholder 19">
            <a:extLst>
              <a:ext uri="{FF2B5EF4-FFF2-40B4-BE49-F238E27FC236}">
                <a16:creationId xmlns:a16="http://schemas.microsoft.com/office/drawing/2014/main" id="{7A3E6AA6-A95B-3341-A1D4-54F399B994E0}"/>
              </a:ext>
            </a:extLst>
          </p:cNvPr>
          <p:cNvSpPr>
            <a:spLocks noGrp="1"/>
          </p:cNvSpPr>
          <p:nvPr>
            <p:ph type="body" sz="quarter" idx="21"/>
          </p:nvPr>
        </p:nvSpPr>
        <p:spPr/>
        <p:txBody>
          <a:bodyPr/>
          <a:lstStyle/>
          <a:p>
            <a:r>
              <a:rPr lang="en-US" dirty="0"/>
              <a:t>3</a:t>
            </a:r>
          </a:p>
        </p:txBody>
      </p:sp>
      <p:sp>
        <p:nvSpPr>
          <p:cNvPr id="22" name="Text Placeholder 21">
            <a:extLst>
              <a:ext uri="{FF2B5EF4-FFF2-40B4-BE49-F238E27FC236}">
                <a16:creationId xmlns:a16="http://schemas.microsoft.com/office/drawing/2014/main" id="{4FFEEA72-7428-1044-BED7-929E4C3B0FA6}"/>
              </a:ext>
            </a:extLst>
          </p:cNvPr>
          <p:cNvSpPr>
            <a:spLocks noGrp="1"/>
          </p:cNvSpPr>
          <p:nvPr>
            <p:ph type="body" sz="quarter" idx="23"/>
          </p:nvPr>
        </p:nvSpPr>
        <p:spPr/>
        <p:txBody>
          <a:bodyPr/>
          <a:lstStyle/>
          <a:p>
            <a:r>
              <a:rPr lang="en-US" dirty="0"/>
              <a:t>4</a:t>
            </a:r>
          </a:p>
        </p:txBody>
      </p:sp>
      <p:sp>
        <p:nvSpPr>
          <p:cNvPr id="24" name="Text Placeholder 23">
            <a:extLst>
              <a:ext uri="{FF2B5EF4-FFF2-40B4-BE49-F238E27FC236}">
                <a16:creationId xmlns:a16="http://schemas.microsoft.com/office/drawing/2014/main" id="{5D538C9E-2E75-224E-8306-49B4C56F4862}"/>
              </a:ext>
            </a:extLst>
          </p:cNvPr>
          <p:cNvSpPr>
            <a:spLocks noGrp="1"/>
          </p:cNvSpPr>
          <p:nvPr>
            <p:ph type="body" sz="quarter" idx="25"/>
          </p:nvPr>
        </p:nvSpPr>
        <p:spPr/>
        <p:txBody>
          <a:bodyPr/>
          <a:lstStyle/>
          <a:p>
            <a:r>
              <a:rPr lang="en-US" dirty="0"/>
              <a:t>5</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49316" y="1527223"/>
            <a:ext cx="5744631" cy="5305661"/>
          </a:xfrm>
        </p:spPr>
        <p:txBody>
          <a:bodyPr>
            <a:normAutofit lnSpcReduction="10000"/>
          </a:bodyPr>
          <a:lstStyle/>
          <a:p>
            <a:pPr marL="0"/>
            <a:r>
              <a:rPr lang="en-US" dirty="0"/>
              <a:t>Unser Gehirn hat nur eine bestimmte Menge an Energie, die wir zum Denken verwenden können, bevor wir eine Pause einlegen müssen. Wenn wir während einer Pause die Technik weiter nutzen, kann sich unser Gehirn nicht richtig erholen.</a:t>
            </a:r>
          </a:p>
          <a:p>
            <a:pPr marL="0"/>
            <a:r>
              <a:rPr lang="en-US" dirty="0"/>
              <a:t>Legen Sie während des Tages regelmäßig technologiefreie Pausen ein, damit Sie sich richtig ausruhen können.</a:t>
            </a:r>
          </a:p>
          <a:p>
            <a:pPr marL="0"/>
            <a:r>
              <a:rPr lang="en-US" dirty="0"/>
              <a:t>Eine Methode, die sich bewährt hat, ist die Pomodoro-Technik, bei der Sie 25 Minuten lang intensiv arbeiten und dann eine 5-minütige Pause einlegen. Machen Sie nach vier </a:t>
            </a:r>
            <a:r>
              <a:rPr lang="en-US" dirty="0" err="1"/>
              <a:t>Pomodoros</a:t>
            </a:r>
            <a:r>
              <a:rPr lang="en-US" dirty="0"/>
              <a:t> eine Pause von 15-30 Minuten. Schauen wir uns die Pomodoro-Technik einmal genauer an.</a:t>
            </a:r>
            <a:endParaRPr lang="en-IE" dirty="0"/>
          </a:p>
          <a:p>
            <a:pPr marL="0"/>
            <a:endParaRPr lang="en-US" sz="2400" b="1" dirty="0"/>
          </a:p>
          <a:p>
            <a:pPr marL="0"/>
            <a:endParaRPr lang="en-IE" dirty="0"/>
          </a:p>
          <a:p>
            <a:pPr algn="just"/>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491490"/>
            <a:ext cx="5284116" cy="1035733"/>
          </a:xfrm>
        </p:spPr>
        <p:txBody>
          <a:bodyPr>
            <a:normAutofit lnSpcReduction="10000"/>
          </a:bodyPr>
          <a:lstStyle/>
          <a:p>
            <a:r>
              <a:rPr lang="en-IE" sz="3600" b="1" dirty="0"/>
              <a:t>Angemessene Pausen einlegen</a:t>
            </a:r>
            <a:endParaRPr lang="en-IN" sz="3600" b="1" dirty="0"/>
          </a:p>
        </p:txBody>
      </p:sp>
      <p:pic>
        <p:nvPicPr>
          <p:cNvPr id="7" name="Picture Placeholder 6">
            <a:extLst>
              <a:ext uri="{FF2B5EF4-FFF2-40B4-BE49-F238E27FC236}">
                <a16:creationId xmlns:a16="http://schemas.microsoft.com/office/drawing/2014/main" id="{CD985602-2B96-7D3A-3F7B-A8CF19F85C0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4195" b="4195"/>
          <a:stretch>
            <a:fillRect/>
          </a:stretch>
        </p:blipFill>
        <p:spPr/>
      </p:pic>
    </p:spTree>
    <p:extLst>
      <p:ext uri="{BB962C8B-B14F-4D97-AF65-F5344CB8AC3E}">
        <p14:creationId xmlns:p14="http://schemas.microsoft.com/office/powerpoint/2010/main" val="4056584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261644" y="1467752"/>
            <a:ext cx="5544402" cy="5676385"/>
          </a:xfrm>
        </p:spPr>
        <p:txBody>
          <a:bodyPr>
            <a:normAutofit/>
          </a:bodyPr>
          <a:lstStyle/>
          <a:p>
            <a:pPr indent="0"/>
            <a:r>
              <a:rPr lang="en-US" sz="2200" dirty="0"/>
              <a:t>Die Pomodoro-Technik wurde in den 1980er Jahren von einem italienischen Studenten entwickelt, der sich mit seinem Arbeitspensum an der Universität überfordert fühlte. Als Reaktion auf sein Arbeitspensum versprach er sich selbst, 10 Minuten lang durchgehend zu arbeiten. Das war so erfolgreich, dass er einen Küchentimer in Form einer Tomate fand, und die Pomodoro-Technik war geboren.</a:t>
            </a:r>
          </a:p>
          <a:p>
            <a:pPr indent="0"/>
            <a:r>
              <a:rPr lang="en-US" sz="2200" dirty="0"/>
              <a:t>Die Pomodoro-Technik ist eine großartige Methode:</a:t>
            </a:r>
          </a:p>
          <a:p>
            <a:pPr marL="342900" indent="-342900">
              <a:buFont typeface="Arial" panose="020B0604020202020204" pitchFamily="34" charset="0"/>
              <a:buChar char="•"/>
            </a:pPr>
            <a:r>
              <a:rPr lang="en-US" sz="2200" dirty="0"/>
              <a:t>Erleichterung des Einstiegs </a:t>
            </a:r>
          </a:p>
          <a:p>
            <a:pPr marL="342900" indent="-342900">
              <a:buFont typeface="Arial" panose="020B0604020202020204" pitchFamily="34" charset="0"/>
              <a:buChar char="•"/>
            </a:pPr>
            <a:r>
              <a:rPr lang="en-US" sz="2200" dirty="0"/>
              <a:t>Bekämpfung von Ablenkungen</a:t>
            </a:r>
          </a:p>
          <a:p>
            <a:pPr marL="342900" indent="-342900">
              <a:buFont typeface="Arial" panose="020B0604020202020204" pitchFamily="34" charset="0"/>
              <a:buChar char="•"/>
            </a:pPr>
            <a:r>
              <a:rPr lang="en-US" sz="2200" dirty="0"/>
              <a:t>Mehr Bewusstsein für </a:t>
            </a:r>
            <a:r>
              <a:rPr lang="en-US" sz="2200" dirty="0" err="1"/>
              <a:t>Zeitverschwendung</a:t>
            </a:r>
            <a:endParaRPr lang="en-US" sz="2200" dirty="0"/>
          </a:p>
          <a:p>
            <a:pPr marL="342900" indent="-342900">
              <a:buFont typeface="Arial" panose="020B0604020202020204" pitchFamily="34" charset="0"/>
              <a:buChar char="•"/>
            </a:pPr>
            <a:r>
              <a:rPr lang="en-US" sz="2200" dirty="0"/>
              <a:t>Gamification Ihrer Produktivität</a:t>
            </a:r>
          </a:p>
          <a:p>
            <a:pPr indent="0"/>
            <a:endParaRPr lang="en-US"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5" y="366426"/>
            <a:ext cx="5380454" cy="896317"/>
          </a:xfrm>
        </p:spPr>
        <p:txBody>
          <a:bodyPr>
            <a:normAutofit fontScale="92500" lnSpcReduction="20000"/>
          </a:bodyPr>
          <a:lstStyle/>
          <a:p>
            <a:r>
              <a:rPr lang="en-US" b="1" dirty="0"/>
              <a:t>Was ist die Pomodoro-Technik?</a:t>
            </a:r>
            <a:endParaRPr lang="en-IE" b="1" dirty="0"/>
          </a:p>
        </p:txBody>
      </p:sp>
      <p:pic>
        <p:nvPicPr>
          <p:cNvPr id="4" name="Picture Placeholder 3">
            <a:extLst>
              <a:ext uri="{FF2B5EF4-FFF2-40B4-BE49-F238E27FC236}">
                <a16:creationId xmlns:a16="http://schemas.microsoft.com/office/drawing/2014/main" id="{161EA84C-416E-500D-E74E-1E8A8760830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6024" r="16024"/>
          <a:stretch>
            <a:fillRect/>
          </a:stretch>
        </p:blipFill>
        <p:spPr/>
      </p:pic>
    </p:spTree>
    <p:extLst>
      <p:ext uri="{BB962C8B-B14F-4D97-AF65-F5344CB8AC3E}">
        <p14:creationId xmlns:p14="http://schemas.microsoft.com/office/powerpoint/2010/main" val="1423498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49316" y="1420772"/>
            <a:ext cx="5744631" cy="5330777"/>
          </a:xfrm>
        </p:spPr>
        <p:txBody>
          <a:bodyPr>
            <a:normAutofit lnSpcReduction="10000"/>
          </a:bodyPr>
          <a:lstStyle/>
          <a:p>
            <a:pPr marL="0"/>
            <a:r>
              <a:rPr lang="en-US" sz="2200" b="1" dirty="0"/>
              <a:t>Wie die Pomodoro-Technik in Aktion aussieht:</a:t>
            </a:r>
          </a:p>
          <a:p>
            <a:pPr marL="228600" indent="-457200">
              <a:buFont typeface="+mj-lt"/>
              <a:buAutoNum type="arabicPeriod"/>
            </a:pPr>
            <a:r>
              <a:rPr lang="en-US" sz="2200" dirty="0"/>
              <a:t>Besorgen Sie sich eine Aufgabenliste und einen Timer.</a:t>
            </a:r>
          </a:p>
          <a:p>
            <a:pPr marL="228600" indent="-457200">
              <a:buFont typeface="+mj-lt"/>
              <a:buAutoNum type="arabicPeriod"/>
            </a:pPr>
            <a:r>
              <a:rPr lang="en-US" sz="2200" dirty="0"/>
              <a:t>Stellen Sie Ihren Timer auf 25 Minuten und konzentrieren Sie sich auf eine einzige Aufgabe, bis der Timer klingelt.</a:t>
            </a:r>
          </a:p>
          <a:p>
            <a:pPr marL="228600" indent="-457200">
              <a:buFont typeface="+mj-lt"/>
              <a:buAutoNum type="arabicPeriod"/>
            </a:pPr>
            <a:r>
              <a:rPr lang="en-US" sz="2200" dirty="0"/>
              <a:t>Markieren Sie am Ende Ihrer Sitzung einen Pomodoro und halten Sie fest, was Sie erledigt haben.</a:t>
            </a:r>
          </a:p>
          <a:p>
            <a:pPr marL="228600" indent="-457200">
              <a:buFont typeface="+mj-lt"/>
              <a:buAutoNum type="arabicPeriod"/>
            </a:pPr>
            <a:r>
              <a:rPr lang="en-US" sz="2200" dirty="0"/>
              <a:t>Genießen Sie eine fünfminütige Pause!</a:t>
            </a:r>
          </a:p>
          <a:p>
            <a:pPr marL="228600" indent="-457200">
              <a:buFont typeface="+mj-lt"/>
              <a:buAutoNum type="arabicPeriod"/>
            </a:pPr>
            <a:r>
              <a:rPr lang="en-US" sz="2200" dirty="0"/>
              <a:t>Nach vier </a:t>
            </a:r>
            <a:r>
              <a:rPr lang="en-US" sz="2200" dirty="0" err="1"/>
              <a:t>Pomodoros sollten </a:t>
            </a:r>
            <a:r>
              <a:rPr lang="en-US" sz="2200" dirty="0"/>
              <a:t>Sie eine längere, erholsame Pause von 15-30 Minuten einlegen. </a:t>
            </a:r>
          </a:p>
          <a:p>
            <a:pPr indent="0"/>
            <a:endParaRPr lang="en-US" sz="2000" dirty="0"/>
          </a:p>
          <a:p>
            <a:pPr indent="0"/>
            <a:r>
              <a:rPr lang="en-US" sz="2000" dirty="0">
                <a:hlinkClick r:id="rId2">
                  <a:extLst>
                    <a:ext uri="{A12FA001-AC4F-418D-AE19-62706E023703}">
                      <ahyp:hlinkClr xmlns:ahyp="http://schemas.microsoft.com/office/drawing/2018/hyperlinkcolor" val="tx"/>
                    </a:ext>
                  </a:extLst>
                </a:hlinkClick>
              </a:rPr>
              <a:t>Lesen Sie mehr über die Pomodoro-Technik, indem Sie hier klicken:</a:t>
            </a:r>
            <a:endParaRPr lang="en-US" sz="2200" dirty="0"/>
          </a:p>
          <a:p>
            <a:pPr indent="0"/>
            <a:endParaRPr lang="en-US" sz="2200" dirty="0"/>
          </a:p>
          <a:p>
            <a:pPr marL="0"/>
            <a:endParaRPr lang="en-US" dirty="0"/>
          </a:p>
          <a:p>
            <a:endParaRPr lang="en-IE" dirty="0"/>
          </a:p>
          <a:p>
            <a:pPr marL="0"/>
            <a:endParaRPr lang="en-US" sz="2400" b="1" dirty="0"/>
          </a:p>
          <a:p>
            <a:pPr marL="0"/>
            <a:endParaRPr lang="en-IE" dirty="0"/>
          </a:p>
          <a:p>
            <a:pPr algn="just"/>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0045"/>
            <a:ext cx="5284116" cy="1035733"/>
          </a:xfrm>
        </p:spPr>
        <p:txBody>
          <a:bodyPr>
            <a:normAutofit/>
          </a:bodyPr>
          <a:lstStyle/>
          <a:p>
            <a:r>
              <a:rPr lang="en-IE" sz="3200" b="1" dirty="0"/>
              <a:t>Die Pomodoro-Technik in Aktion</a:t>
            </a:r>
            <a:endParaRPr lang="en-IN" sz="3200" b="1" dirty="0"/>
          </a:p>
        </p:txBody>
      </p:sp>
      <p:pic>
        <p:nvPicPr>
          <p:cNvPr id="4" name="Picture Placeholder 3">
            <a:extLst>
              <a:ext uri="{FF2B5EF4-FFF2-40B4-BE49-F238E27FC236}">
                <a16:creationId xmlns:a16="http://schemas.microsoft.com/office/drawing/2014/main" id="{65426A8F-A91A-2AB9-0FDB-EA14C3C5805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9743" r="19743"/>
          <a:stretch>
            <a:fillRect/>
          </a:stretch>
        </p:blipFill>
        <p:spPr/>
      </p:pic>
    </p:spTree>
    <p:extLst>
      <p:ext uri="{BB962C8B-B14F-4D97-AF65-F5344CB8AC3E}">
        <p14:creationId xmlns:p14="http://schemas.microsoft.com/office/powerpoint/2010/main" val="1197774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297601" y="1467753"/>
            <a:ext cx="5544402" cy="5676385"/>
          </a:xfrm>
        </p:spPr>
        <p:txBody>
          <a:bodyPr>
            <a:normAutofit lnSpcReduction="10000"/>
          </a:bodyPr>
          <a:lstStyle/>
          <a:p>
            <a:pPr marL="0"/>
            <a:r>
              <a:rPr lang="en-IE" sz="2200" dirty="0"/>
              <a:t>Es </a:t>
            </a:r>
            <a:r>
              <a:rPr lang="en-IE" sz="2200" dirty="0" err="1"/>
              <a:t>bestehen</a:t>
            </a:r>
            <a:r>
              <a:rPr lang="en-IE" sz="2200" dirty="0"/>
              <a:t> mehrere Nachteile, wenn man sein Handy mit ins Bett nimmt. Einer davon ist, dass es Ihren Schlaf beeinträchtigen kann, denn wenn Sie Ihr Handy bei sich haben, neigen Sie dazu, es häufiger zu benutzen. Das wiederum kann zu endlosem Scrollen führen, was die verbleibenden Stunden zum Schlafen verkürzt.</a:t>
            </a:r>
          </a:p>
          <a:p>
            <a:pPr marL="0"/>
            <a:r>
              <a:rPr lang="en-IE" sz="2200" dirty="0"/>
              <a:t>Bildschirme geben auch sogenanntes "blaues Licht" ab. Die Forschung legt nahe, dass blaues Licht positiv sein kann, da es die Aufmerksamkeit, das Gedächtnis und die Wachsamkeit steigern kann.</a:t>
            </a:r>
          </a:p>
          <a:p>
            <a:pPr marL="0"/>
            <a:r>
              <a:rPr lang="en-IE" sz="2200" dirty="0"/>
              <a:t>In der Nacht </a:t>
            </a:r>
            <a:r>
              <a:rPr lang="en-US" sz="2200" dirty="0"/>
              <a:t>kann </a:t>
            </a:r>
            <a:r>
              <a:rPr lang="en-IE" sz="2200" dirty="0"/>
              <a:t>blaues Licht jedoch </a:t>
            </a:r>
            <a:r>
              <a:rPr lang="en-US" sz="2200" dirty="0"/>
              <a:t>einen erholsamen Schlaf erschweren. Blaues Licht scheint auch die Tiefe des Schlafs zu beeinträchtigen, so dass man morgens weniger ausgeruht aufwacht.</a:t>
            </a:r>
            <a:endParaRPr lang="en-IE" sz="22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5" y="366426"/>
            <a:ext cx="5380454" cy="896317"/>
          </a:xfrm>
        </p:spPr>
        <p:txBody>
          <a:bodyPr>
            <a:normAutofit fontScale="92500" lnSpcReduction="20000"/>
          </a:bodyPr>
          <a:lstStyle/>
          <a:p>
            <a:r>
              <a:rPr lang="en-US" b="1" dirty="0"/>
              <a:t>Versuchen Sie, </a:t>
            </a:r>
            <a:r>
              <a:rPr lang="en-US" b="1" dirty="0" err="1"/>
              <a:t>Ihr</a:t>
            </a:r>
            <a:r>
              <a:rPr lang="en-US" b="1" dirty="0"/>
              <a:t> Handy nicht mit ins Bett zu nehmen</a:t>
            </a:r>
            <a:endParaRPr lang="en-IE" b="1" dirty="0"/>
          </a:p>
        </p:txBody>
      </p:sp>
      <p:pic>
        <p:nvPicPr>
          <p:cNvPr id="7" name="Picture Placeholder 6">
            <a:extLst>
              <a:ext uri="{FF2B5EF4-FFF2-40B4-BE49-F238E27FC236}">
                <a16:creationId xmlns:a16="http://schemas.microsoft.com/office/drawing/2014/main" id="{6C0FEC6F-49CA-05FE-DF42-BAEFC5BA4CA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
        <p:nvSpPr>
          <p:cNvPr id="8" name="TextBox 7">
            <a:extLst>
              <a:ext uri="{FF2B5EF4-FFF2-40B4-BE49-F238E27FC236}">
                <a16:creationId xmlns:a16="http://schemas.microsoft.com/office/drawing/2014/main" id="{037FF864-F4AA-C33F-E7A3-F2E2C6DADC4D}"/>
              </a:ext>
            </a:extLst>
          </p:cNvPr>
          <p:cNvSpPr txBox="1"/>
          <p:nvPr/>
        </p:nvSpPr>
        <p:spPr>
          <a:xfrm>
            <a:off x="7249886" y="6540374"/>
            <a:ext cx="2253343" cy="369332"/>
          </a:xfrm>
          <a:prstGeom prst="rect">
            <a:avLst/>
          </a:prstGeom>
          <a:noFill/>
        </p:spPr>
        <p:txBody>
          <a:bodyPr wrap="square" rtlCol="0">
            <a:spAutoFit/>
          </a:bodyPr>
          <a:lstStyle/>
          <a:p>
            <a:r>
              <a:rPr lang="en-IE" b="1" dirty="0">
                <a:hlinkClick r:id="rId3">
                  <a:extLst>
                    <a:ext uri="{A12FA001-AC4F-418D-AE19-62706E023703}">
                      <ahyp:hlinkClr xmlns:ahyp="http://schemas.microsoft.com/office/drawing/2018/hyperlinkcolor" val="tx"/>
                    </a:ext>
                  </a:extLst>
                </a:hlinkClick>
              </a:rPr>
              <a:t>Quelle</a:t>
            </a:r>
            <a:endParaRPr lang="en-IE" b="1" dirty="0"/>
          </a:p>
        </p:txBody>
      </p:sp>
    </p:spTree>
    <p:extLst>
      <p:ext uri="{BB962C8B-B14F-4D97-AF65-F5344CB8AC3E}">
        <p14:creationId xmlns:p14="http://schemas.microsoft.com/office/powerpoint/2010/main" val="3440101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34665" y="1383179"/>
            <a:ext cx="6057635" cy="4388817"/>
          </a:xfrm>
        </p:spPr>
        <p:txBody>
          <a:bodyPr>
            <a:normAutofit fontScale="92500" lnSpcReduction="10000"/>
          </a:bodyPr>
          <a:lstStyle/>
          <a:p>
            <a:pPr marL="0"/>
            <a:r>
              <a:rPr lang="en-US" dirty="0"/>
              <a:t>Bewegung kann den Körper auf vielfältige Weise beeinflussen. Sie ist nicht nur ein hervorragendes Mittel zum Stressabbau, sondern kann auch dazu beitragen, die psychische Belastbarkeit zu erhöhen. So können wir mehr Stress auf einmal bewältigen und gleichzeitig einige der negativen körperlichen Auswirkungen von Stress (wie erhöhte Cortisolwerte oder negative Auswirkungen auf die Verdauung oder die Herzgesundheit) verringern.</a:t>
            </a:r>
          </a:p>
          <a:p>
            <a:pPr marL="0"/>
            <a:r>
              <a:rPr lang="en-US" dirty="0"/>
              <a:t>Einer der größten Vorteile, den Bewegung bei Technologiesucht haben kann, besteht darin, dass sie dazu beitragen kann, einen Teil der Schäden zu reparieren, die Technologiesucht durch Veränderung der Neurobiologie verursachen kann.</a:t>
            </a:r>
          </a:p>
          <a:p>
            <a:pPr marL="0"/>
            <a:endParaRPr lang="en-US" dirty="0"/>
          </a:p>
          <a:p>
            <a:pPr marL="0"/>
            <a:endParaRPr lang="en-US"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502920" y="342900"/>
            <a:ext cx="5316953" cy="882293"/>
          </a:xfrm>
        </p:spPr>
        <p:txBody>
          <a:bodyPr>
            <a:normAutofit lnSpcReduction="10000"/>
          </a:bodyPr>
          <a:lstStyle/>
          <a:p>
            <a:r>
              <a:rPr lang="en-IE" sz="3200" b="1" dirty="0"/>
              <a:t>Versuchen Sie, sich mehr zu bewegen</a:t>
            </a:r>
            <a:endParaRPr lang="en-IN" sz="3200" b="1" dirty="0"/>
          </a:p>
          <a:p>
            <a:endParaRPr lang="en-US" b="1" dirty="0"/>
          </a:p>
          <a:p>
            <a:endParaRPr lang="en-IE" dirty="0"/>
          </a:p>
        </p:txBody>
      </p:sp>
      <p:pic>
        <p:nvPicPr>
          <p:cNvPr id="10" name="Picture Placeholder 9">
            <a:extLst>
              <a:ext uri="{FF2B5EF4-FFF2-40B4-BE49-F238E27FC236}">
                <a16:creationId xmlns:a16="http://schemas.microsoft.com/office/drawing/2014/main" id="{D0583B49-5FA3-32C2-835D-9EB4237841D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041" b="1041"/>
          <a:stretch>
            <a:fillRect/>
          </a:stretch>
        </p:blipFill>
        <p:spPr/>
      </p:pic>
    </p:spTree>
    <p:extLst>
      <p:ext uri="{BB962C8B-B14F-4D97-AF65-F5344CB8AC3E}">
        <p14:creationId xmlns:p14="http://schemas.microsoft.com/office/powerpoint/2010/main" val="1086234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B187327-6BB7-285F-85B4-AE6BE77DA4EB}"/>
              </a:ext>
            </a:extLst>
          </p:cNvPr>
          <p:cNvSpPr>
            <a:spLocks noGrp="1"/>
          </p:cNvSpPr>
          <p:nvPr>
            <p:ph type="body" sz="quarter" idx="18"/>
          </p:nvPr>
        </p:nvSpPr>
        <p:spPr>
          <a:xfrm>
            <a:off x="447260" y="1387828"/>
            <a:ext cx="5648739" cy="4393418"/>
          </a:xfrm>
        </p:spPr>
        <p:txBody>
          <a:bodyPr>
            <a:normAutofit lnSpcReduction="10000"/>
          </a:bodyPr>
          <a:lstStyle/>
          <a:p>
            <a:pPr marL="0"/>
            <a:r>
              <a:rPr lang="en-IE" dirty="0"/>
              <a:t>Es kann vorkommen, dass Sie trotz aller Bemühungen Ihr Telefon abrufen oder es in Ihr Zimmer mitnehmen wollen. Eine Möglichkeit, dies zu umgehen, ist die Verwendung einer App oder eines Tools, das die Nutzung Ihres Telefons einschränkt.</a:t>
            </a:r>
          </a:p>
          <a:p>
            <a:pPr marL="0"/>
            <a:r>
              <a:rPr lang="en-IE" dirty="0"/>
              <a:t>Es gibt viele Tools, und </a:t>
            </a:r>
            <a:r>
              <a:rPr lang="en-IE" dirty="0" err="1"/>
              <a:t>einige</a:t>
            </a:r>
            <a:r>
              <a:rPr lang="en-IE" dirty="0"/>
              <a:t> </a:t>
            </a:r>
            <a:r>
              <a:rPr lang="en-IE" dirty="0" err="1"/>
              <a:t>Handys</a:t>
            </a:r>
            <a:r>
              <a:rPr lang="en-IE" dirty="0"/>
              <a:t> verfügen sogar über einen "Zen-Modus", der es Ihnen ermöglicht, Ihr Telefon für Anrufe und SMS zu nutzen, aber die intelligenten Funktionen Ihres Telefons einschränkt. Weitere Informationen über Tools für digitales Wohlbefinden werden wir später in diesem Modul behandeln.</a:t>
            </a:r>
          </a:p>
        </p:txBody>
      </p:sp>
      <p:sp>
        <p:nvSpPr>
          <p:cNvPr id="6" name="Text Placeholder 5">
            <a:extLst>
              <a:ext uri="{FF2B5EF4-FFF2-40B4-BE49-F238E27FC236}">
                <a16:creationId xmlns:a16="http://schemas.microsoft.com/office/drawing/2014/main" id="{36B9CD63-44D2-E030-20F6-8443332A33EB}"/>
              </a:ext>
            </a:extLst>
          </p:cNvPr>
          <p:cNvSpPr>
            <a:spLocks noGrp="1"/>
          </p:cNvSpPr>
          <p:nvPr>
            <p:ph type="body" sz="quarter" idx="16"/>
          </p:nvPr>
        </p:nvSpPr>
        <p:spPr>
          <a:xfrm>
            <a:off x="447260" y="119647"/>
            <a:ext cx="5759564" cy="1255402"/>
          </a:xfrm>
        </p:spPr>
        <p:txBody>
          <a:bodyPr>
            <a:normAutofit fontScale="92500" lnSpcReduction="10000"/>
          </a:bodyPr>
          <a:lstStyle/>
          <a:p>
            <a:r>
              <a:rPr lang="en-IE" sz="3200" b="1" dirty="0"/>
              <a:t>Verwenden Sie Timer-Apps, um die Nutzung von Technologie einzuschränken</a:t>
            </a:r>
          </a:p>
        </p:txBody>
      </p:sp>
      <p:pic>
        <p:nvPicPr>
          <p:cNvPr id="4" name="Picture Placeholder 3">
            <a:extLst>
              <a:ext uri="{FF2B5EF4-FFF2-40B4-BE49-F238E27FC236}">
                <a16:creationId xmlns:a16="http://schemas.microsoft.com/office/drawing/2014/main" id="{F91E6FD1-5A0C-487C-3872-286A160650B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3451778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397DCE-66BE-4F7F-B9B5-C4E6720F1BA5}"/>
              </a:ext>
            </a:extLst>
          </p:cNvPr>
          <p:cNvSpPr>
            <a:spLocks noGrp="1"/>
          </p:cNvSpPr>
          <p:nvPr>
            <p:ph type="body" sz="quarter" idx="16"/>
          </p:nvPr>
        </p:nvSpPr>
        <p:spPr>
          <a:xfrm>
            <a:off x="704603" y="2305878"/>
            <a:ext cx="6965028" cy="1719470"/>
          </a:xfrm>
        </p:spPr>
        <p:txBody>
          <a:bodyPr>
            <a:normAutofit fontScale="77500" lnSpcReduction="20000"/>
          </a:bodyPr>
          <a:lstStyle/>
          <a:p>
            <a:r>
              <a:rPr lang="en-US" sz="5700" dirty="0"/>
              <a:t>Wohlbefinden - sichere Ressourcen für Produktivität und digitale Zusammenarbeit</a:t>
            </a:r>
          </a:p>
          <a:p>
            <a:endParaRPr lang="en-IE" dirty="0"/>
          </a:p>
        </p:txBody>
      </p:sp>
      <p:sp>
        <p:nvSpPr>
          <p:cNvPr id="5" name="Text Placeholder 4">
            <a:extLst>
              <a:ext uri="{FF2B5EF4-FFF2-40B4-BE49-F238E27FC236}">
                <a16:creationId xmlns:a16="http://schemas.microsoft.com/office/drawing/2014/main" id="{F4163F22-C7EA-4F2A-AFAF-B0D165B85997}"/>
              </a:ext>
            </a:extLst>
          </p:cNvPr>
          <p:cNvSpPr>
            <a:spLocks noGrp="1"/>
          </p:cNvSpPr>
          <p:nvPr>
            <p:ph type="body" sz="quarter" idx="17"/>
          </p:nvPr>
        </p:nvSpPr>
        <p:spPr/>
        <p:txBody>
          <a:bodyPr>
            <a:normAutofit fontScale="85000" lnSpcReduction="20000"/>
          </a:bodyPr>
          <a:lstStyle/>
          <a:p>
            <a:r>
              <a:rPr lang="en-US" dirty="0"/>
              <a:t>03</a:t>
            </a:r>
            <a:endParaRPr lang="en-IE" dirty="0"/>
          </a:p>
        </p:txBody>
      </p:sp>
    </p:spTree>
    <p:extLst>
      <p:ext uri="{BB962C8B-B14F-4D97-AF65-F5344CB8AC3E}">
        <p14:creationId xmlns:p14="http://schemas.microsoft.com/office/powerpoint/2010/main" val="2948133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504402"/>
            <a:ext cx="5674506" cy="5283618"/>
          </a:xfrm>
        </p:spPr>
        <p:txBody>
          <a:bodyPr>
            <a:normAutofit lnSpcReduction="10000"/>
          </a:bodyPr>
          <a:lstStyle/>
          <a:p>
            <a:pPr marL="228600" indent="0"/>
            <a:r>
              <a:rPr lang="en-US" dirty="0"/>
              <a:t>Die nächsten beiden Themen sind digitalen Tools und Techniken gewidmet, mit denen Sie Ihr digitales Wohlbefinden verbessern können. Wir werden Ihnen erklären, welche verschiedenen Tools zur Verfügung stehen und warum sie für Sie nützlich sein könnten.</a:t>
            </a:r>
          </a:p>
          <a:p>
            <a:pPr marL="228600" indent="0"/>
            <a:endParaRPr lang="en-US" dirty="0"/>
          </a:p>
          <a:p>
            <a:pPr marL="228600" indent="0"/>
            <a:r>
              <a:rPr lang="en-US" dirty="0"/>
              <a:t>In Thema 3 werden wir uns auf digitale Tools konzentrieren, die Ihr digitales Wohlbefinden steigern und gleichzeitig dazu beitragen, dass Sie so produktiv wie möglich sind. Diese digitalen Tools helfen Ihnen, sich zu organisieren, effektiv zu kommunizieren und Ihre Zeit sinnvoll zu nutzen.</a:t>
            </a:r>
          </a:p>
          <a:p>
            <a:pPr marL="228600" indent="0"/>
            <a:endParaRPr lang="en-US" dirty="0">
              <a:solidFill>
                <a:srgbClr val="B5EBFD"/>
              </a:solidFill>
            </a:endParaRP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5760"/>
            <a:ext cx="5295546" cy="898573"/>
          </a:xfrm>
        </p:spPr>
        <p:txBody>
          <a:bodyPr>
            <a:normAutofit fontScale="92500" lnSpcReduction="20000"/>
          </a:bodyPr>
          <a:lstStyle/>
          <a:p>
            <a:r>
              <a:rPr lang="en-US" dirty="0"/>
              <a:t>Was Sie bei diesem Thema erwartet</a:t>
            </a:r>
            <a:endParaRPr lang="en-IE" dirty="0"/>
          </a:p>
        </p:txBody>
      </p:sp>
      <p:pic>
        <p:nvPicPr>
          <p:cNvPr id="4" name="Picture Placeholder 3">
            <a:extLst>
              <a:ext uri="{FF2B5EF4-FFF2-40B4-BE49-F238E27FC236}">
                <a16:creationId xmlns:a16="http://schemas.microsoft.com/office/drawing/2014/main" id="{9637D89D-F5EB-4161-8409-F43BB7C36E5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3740961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7B21AD69-71E6-A32D-5354-4FA351DDB8D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5982" b="5982"/>
          <a:stretch>
            <a:fillRect/>
          </a:stretch>
        </p:blipFill>
        <p:spPr/>
      </p:pic>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64772" y="1674803"/>
            <a:ext cx="5488276" cy="5166322"/>
          </a:xfrm>
        </p:spPr>
        <p:txBody>
          <a:bodyPr>
            <a:normAutofit fontScale="92500" lnSpcReduction="10000"/>
          </a:bodyPr>
          <a:lstStyle/>
          <a:p>
            <a:pPr marL="0"/>
            <a:r>
              <a:rPr lang="en-US" sz="2200" dirty="0"/>
              <a:t>Viele Untersuchungen deuten darauf hin, dass Ordnung und ein strukturierter Arbeitsablauf in Zeiten von Stress äußerst hilfreich sein können. Werkzeuge, die Ihnen helfen, organisiert zu bleiben, können dazu beitragen, arbeitsbedingten Stress zu reduzieren.</a:t>
            </a:r>
          </a:p>
          <a:p>
            <a:pPr marL="0"/>
            <a:r>
              <a:rPr lang="en-US" sz="2200" dirty="0"/>
              <a:t>Wenn Sie die Kontrolle über Ihr Arbeitspensum haben und wissen, was wann fällig ist, können Sie die Erfahrung machen:</a:t>
            </a:r>
          </a:p>
          <a:p>
            <a:pPr marL="114300" indent="-342900">
              <a:buFont typeface="Arial" panose="020B0604020202020204" pitchFamily="34" charset="0"/>
              <a:buChar char="•"/>
            </a:pPr>
            <a:r>
              <a:rPr lang="en-US" sz="2200" dirty="0" err="1"/>
              <a:t>Geringeres</a:t>
            </a:r>
            <a:r>
              <a:rPr lang="en-US" sz="2200" dirty="0"/>
              <a:t> </a:t>
            </a:r>
            <a:r>
              <a:rPr lang="en-US" sz="2200" dirty="0" err="1"/>
              <a:t>Stresslevel</a:t>
            </a:r>
            <a:endParaRPr lang="en-US" sz="2200" dirty="0"/>
          </a:p>
          <a:p>
            <a:pPr marL="114300" indent="-342900">
              <a:buFont typeface="Arial" panose="020B0604020202020204" pitchFamily="34" charset="0"/>
              <a:buChar char="•"/>
            </a:pPr>
            <a:r>
              <a:rPr lang="en-US" sz="2200" dirty="0"/>
              <a:t>Gute tägliche Gewohnheiten entwickeln</a:t>
            </a:r>
          </a:p>
          <a:p>
            <a:pPr marL="114300" indent="-342900">
              <a:buFont typeface="Arial" panose="020B0604020202020204" pitchFamily="34" charset="0"/>
              <a:buChar char="•"/>
            </a:pPr>
            <a:r>
              <a:rPr lang="en-US" sz="2200" dirty="0"/>
              <a:t>Sorgen Sie besser für Ihre Gesundheit</a:t>
            </a:r>
          </a:p>
          <a:p>
            <a:pPr marL="114300" indent="-342900">
              <a:buFont typeface="Arial" panose="020B0604020202020204" pitchFamily="34" charset="0"/>
              <a:buChar char="•"/>
            </a:pPr>
            <a:r>
              <a:rPr lang="en-US" sz="2200" dirty="0"/>
              <a:t>Sie fühlen sich produktiver und konzentrierter</a:t>
            </a:r>
          </a:p>
          <a:p>
            <a:pPr marL="0"/>
            <a:r>
              <a:rPr lang="en-US" sz="2200" dirty="0"/>
              <a:t>Auf den nächsten Seiten werden Werkzeuge vorgestellt, die Ihnen bei der Organisation Ihres Arbeitsaufkommens helfen.</a:t>
            </a:r>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5" y="378373"/>
            <a:ext cx="4931330" cy="767256"/>
          </a:xfrm>
        </p:spPr>
        <p:txBody>
          <a:bodyPr>
            <a:normAutofit fontScale="62500" lnSpcReduction="20000"/>
          </a:bodyPr>
          <a:lstStyle/>
          <a:p>
            <a:r>
              <a:rPr lang="en-US" dirty="0"/>
              <a:t>Wie können digitale Tools Ihnen helfen, digitalen Stress zu bewältigen?</a:t>
            </a:r>
            <a:endParaRPr lang="en-IE" dirty="0"/>
          </a:p>
        </p:txBody>
      </p:sp>
    </p:spTree>
    <p:extLst>
      <p:ext uri="{BB962C8B-B14F-4D97-AF65-F5344CB8AC3E}">
        <p14:creationId xmlns:p14="http://schemas.microsoft.com/office/powerpoint/2010/main" val="1703613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91039" y="1458530"/>
            <a:ext cx="5575521" cy="5189220"/>
          </a:xfrm>
        </p:spPr>
        <p:txBody>
          <a:bodyPr>
            <a:normAutofit lnSpcReduction="10000"/>
          </a:bodyPr>
          <a:lstStyle/>
          <a:p>
            <a:r>
              <a:rPr lang="en-US" dirty="0">
                <a:cs typeface="Calibri"/>
              </a:rPr>
              <a:t>Trello ermöglicht es seinen Nutzern, ihre Projekte zu organisieren und </a:t>
            </a:r>
            <a:r>
              <a:rPr lang="en-US" dirty="0" err="1">
                <a:cs typeface="Calibri"/>
              </a:rPr>
              <a:t>nach Prioritäten zu ordnen</a:t>
            </a:r>
            <a:r>
              <a:rPr lang="en-US" dirty="0">
                <a:cs typeface="Calibri"/>
              </a:rPr>
              <a:t>. Trello gibt dem Benutzer die Möglichkeit, Boards, Listen und Karten zu erstellen, mit denen Sie Ihre Projekte </a:t>
            </a:r>
            <a:r>
              <a:rPr lang="en-IE" dirty="0">
                <a:cs typeface="Calibri"/>
              </a:rPr>
              <a:t>organisieren können</a:t>
            </a:r>
            <a:r>
              <a:rPr lang="en-US" dirty="0">
                <a:cs typeface="Calibri"/>
              </a:rPr>
              <a:t>.</a:t>
            </a:r>
          </a:p>
          <a:p>
            <a:r>
              <a:rPr lang="en-US" dirty="0">
                <a:cs typeface="Calibri"/>
              </a:rPr>
              <a:t>Mit jeder Pinnwand können Sie Elemente aus vielen verschiedenen Quellen wie Blogs, Websites und Nachrichtenartikeln freigeben, damit Ihre Nutzer schnell auf Informationen zugreifen können.</a:t>
            </a:r>
          </a:p>
          <a:p>
            <a:r>
              <a:rPr lang="en-US" dirty="0">
                <a:cs typeface="Calibri"/>
              </a:rPr>
              <a:t>Mit Trello können Sie sich an der Entwicklung von Kursinhalten im Rahmen des Lehrplans beteiligen und so das Engagement der Lernenden und das Behalten der Informationen verbessern.</a:t>
            </a:r>
            <a:endParaRPr lang="en-US" dirty="0">
              <a:ea typeface="+mn-lt"/>
              <a:cs typeface="+mn-lt"/>
            </a:endParaRPr>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lnSpcReduction="10000"/>
          </a:bodyPr>
          <a:lstStyle/>
          <a:p>
            <a:r>
              <a:rPr lang="en-US" dirty="0"/>
              <a:t>Trello</a:t>
            </a:r>
            <a:endParaRPr lang="en-IE" dirty="0"/>
          </a:p>
        </p:txBody>
      </p:sp>
      <p:pic>
        <p:nvPicPr>
          <p:cNvPr id="8" name="Picture Placeholder 7">
            <a:extLst>
              <a:ext uri="{FF2B5EF4-FFF2-40B4-BE49-F238E27FC236}">
                <a16:creationId xmlns:a16="http://schemas.microsoft.com/office/drawing/2014/main" id="{BE0518D8-6E88-0C26-5803-D336DEA688D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6025" t="-4192" r="20399" b="4192"/>
          <a:stretch/>
        </p:blipFill>
        <p:spPr>
          <a:xfrm>
            <a:off x="6852062" y="228600"/>
            <a:ext cx="5105121" cy="6362700"/>
          </a:xfrm>
        </p:spPr>
      </p:pic>
      <p:pic>
        <p:nvPicPr>
          <p:cNvPr id="7" name="Picture 6">
            <a:extLst>
              <a:ext uri="{FF2B5EF4-FFF2-40B4-BE49-F238E27FC236}">
                <a16:creationId xmlns:a16="http://schemas.microsoft.com/office/drawing/2014/main" id="{3E28BD2F-7B71-E5F7-DA7B-4B452F3F89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272" y="240524"/>
            <a:ext cx="2105633" cy="1023809"/>
          </a:xfrm>
          <a:prstGeom prst="rect">
            <a:avLst/>
          </a:prstGeom>
        </p:spPr>
      </p:pic>
    </p:spTree>
    <p:extLst>
      <p:ext uri="{BB962C8B-B14F-4D97-AF65-F5344CB8AC3E}">
        <p14:creationId xmlns:p14="http://schemas.microsoft.com/office/powerpoint/2010/main" val="192375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F742C6-3C64-2549-A79E-AFF35FCF1C37}"/>
              </a:ext>
            </a:extLst>
          </p:cNvPr>
          <p:cNvSpPr>
            <a:spLocks noGrp="1"/>
          </p:cNvSpPr>
          <p:nvPr>
            <p:ph type="body" sz="quarter" idx="16"/>
          </p:nvPr>
        </p:nvSpPr>
        <p:spPr>
          <a:xfrm>
            <a:off x="854766" y="2375455"/>
            <a:ext cx="6569764" cy="1669774"/>
          </a:xfrm>
        </p:spPr>
        <p:txBody>
          <a:bodyPr>
            <a:normAutofit fontScale="85000" lnSpcReduction="10000"/>
          </a:bodyPr>
          <a:lstStyle/>
          <a:p>
            <a:r>
              <a:rPr lang="en-US" dirty="0"/>
              <a:t>Sich der süchtig machenden </a:t>
            </a:r>
            <a:r>
              <a:rPr lang="en-US" dirty="0" err="1"/>
              <a:t>Eigenschaften</a:t>
            </a:r>
            <a:r>
              <a:rPr lang="en-US" dirty="0"/>
              <a:t> von </a:t>
            </a:r>
            <a:r>
              <a:rPr lang="en-US" dirty="0" err="1"/>
              <a:t>digitaler</a:t>
            </a:r>
            <a:r>
              <a:rPr lang="en-US" dirty="0"/>
              <a:t> Technologie bewusst werden</a:t>
            </a:r>
          </a:p>
          <a:p>
            <a:endParaRPr lang="en-US" dirty="0"/>
          </a:p>
        </p:txBody>
      </p:sp>
      <p:sp>
        <p:nvSpPr>
          <p:cNvPr id="3" name="Text Placeholder 2">
            <a:extLst>
              <a:ext uri="{FF2B5EF4-FFF2-40B4-BE49-F238E27FC236}">
                <a16:creationId xmlns:a16="http://schemas.microsoft.com/office/drawing/2014/main" id="{A5885B9B-C63A-A241-B446-DB4F0254D251}"/>
              </a:ext>
            </a:extLst>
          </p:cNvPr>
          <p:cNvSpPr>
            <a:spLocks noGrp="1"/>
          </p:cNvSpPr>
          <p:nvPr>
            <p:ph type="body" sz="quarter" idx="17"/>
          </p:nvPr>
        </p:nvSpPr>
        <p:spPr/>
        <p:txBody>
          <a:bodyPr>
            <a:normAutofit fontScale="85000" lnSpcReduction="20000"/>
          </a:bodyPr>
          <a:lstStyle/>
          <a:p>
            <a:r>
              <a:rPr lang="en-US" dirty="0"/>
              <a:t>01</a:t>
            </a:r>
          </a:p>
        </p:txBody>
      </p:sp>
    </p:spTree>
    <p:extLst>
      <p:ext uri="{BB962C8B-B14F-4D97-AF65-F5344CB8AC3E}">
        <p14:creationId xmlns:p14="http://schemas.microsoft.com/office/powerpoint/2010/main" val="25950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424543" y="1358147"/>
            <a:ext cx="11118273" cy="4485155"/>
          </a:xfrm>
        </p:spPr>
        <p:txBody>
          <a:bodyPr>
            <a:normAutofit fontScale="92500"/>
          </a:bodyPr>
          <a:lstStyle/>
          <a:p>
            <a:pPr marL="0"/>
            <a:r>
              <a:rPr lang="en-US" sz="2400" dirty="0"/>
              <a:t>Trello hilft Ihnen bei der </a:t>
            </a:r>
            <a:r>
              <a:rPr lang="en-US" sz="2400" dirty="0" err="1"/>
              <a:t>Organisation </a:t>
            </a:r>
            <a:r>
              <a:rPr lang="en-US" sz="2400" dirty="0"/>
              <a:t>Ihres Arbeitspensums und trägt dazu bei, dass Sie sich auf die anstehenden Aufgaben konzentrieren können. Einige der besten Funktionen von Trello sind:</a:t>
            </a:r>
          </a:p>
          <a:p>
            <a:pPr marL="0" indent="0"/>
            <a:r>
              <a:rPr lang="en-US" sz="2400" dirty="0"/>
              <a:t>Kommentare und Aktivitäten - Kommentare können zu Karten hinzugefügt werden, wenn Sie mit Teammitgliedern kommunizieren und zusammenarbeiten, z. B. um Feedback oder Updates zu geben.  Verwenden Sie @, um ein Mitglied Ihres Gremiums oder Teams in einem Kommentar zu markieren und es erhält eine Benachrichtigung in Trello.</a:t>
            </a:r>
          </a:p>
          <a:p>
            <a:pPr marL="0" indent="0"/>
            <a:r>
              <a:rPr lang="en-US" sz="2400" dirty="0"/>
              <a:t>Power-ups - Mit dem Kalender-Power-up können Sie alle Ihre Karten nach Datum sortiert anzeigen lassen. Wenn Sie also die Funktion "Fälligkeitsdatum" verwendet haben, können Sie genau sehen, wann bestimmte Dinge ankommen werden.</a:t>
            </a:r>
          </a:p>
          <a:p>
            <a:pPr marL="0" indent="0"/>
            <a:r>
              <a:rPr lang="en-US" sz="2400" dirty="0"/>
              <a:t>Spiegeln - Viele Leute haben die gleiche Karte oder ähnliche Karten in mehreren Trello-Boards, mit denen sie arbeiten, und es kann schwierig sein, sie alle konsistent zu halten. Trello hat die Möglichkeit geschaffen, Trello-Karten zu spiegeln, was für Personen, die an ähnlichen Projekten arbeiten, nützlich sein kann, wenn die ähnlichen Informationen relevant sind.</a:t>
            </a:r>
          </a:p>
          <a:p>
            <a:pPr marL="0"/>
            <a:endParaRPr lang="en-US" sz="24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lnSpcReduction="10000"/>
          </a:bodyPr>
          <a:lstStyle/>
          <a:p>
            <a:r>
              <a:rPr lang="en-US" dirty="0"/>
              <a:t>Was sind einige der Funktionen von Trello?</a:t>
            </a:r>
            <a:endParaRPr lang="en-IE" dirty="0"/>
          </a:p>
        </p:txBody>
      </p:sp>
      <p:pic>
        <p:nvPicPr>
          <p:cNvPr id="7" name="Picture 6">
            <a:extLst>
              <a:ext uri="{FF2B5EF4-FFF2-40B4-BE49-F238E27FC236}">
                <a16:creationId xmlns:a16="http://schemas.microsoft.com/office/drawing/2014/main" id="{43E95FD4-50B0-E0E8-2C00-CEFC97B9E2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4729" y="467293"/>
            <a:ext cx="2105633" cy="1023809"/>
          </a:xfrm>
          <a:prstGeom prst="rect">
            <a:avLst/>
          </a:prstGeom>
        </p:spPr>
      </p:pic>
      <p:sp>
        <p:nvSpPr>
          <p:cNvPr id="8" name="TextBox 7">
            <a:extLst>
              <a:ext uri="{FF2B5EF4-FFF2-40B4-BE49-F238E27FC236}">
                <a16:creationId xmlns:a16="http://schemas.microsoft.com/office/drawing/2014/main" id="{84BCDE5B-1B91-F871-1189-18874C19B5F3}"/>
              </a:ext>
            </a:extLst>
          </p:cNvPr>
          <p:cNvSpPr txBox="1"/>
          <p:nvPr/>
        </p:nvSpPr>
        <p:spPr>
          <a:xfrm>
            <a:off x="233971" y="5976257"/>
            <a:ext cx="6096000" cy="461665"/>
          </a:xfrm>
          <a:prstGeom prst="rect">
            <a:avLst/>
          </a:prstGeom>
          <a:noFill/>
        </p:spPr>
        <p:txBody>
          <a:bodyPr wrap="square">
            <a:spAutoFit/>
          </a:bodyPr>
          <a:lstStyle/>
          <a:p>
            <a:r>
              <a:rPr lang="en-IE" sz="2400" b="1" dirty="0">
                <a:solidFill>
                  <a:schemeClr val="accent1"/>
                </a:solidFill>
                <a:hlinkClick r:id="rId3">
                  <a:extLst>
                    <a:ext uri="{A12FA001-AC4F-418D-AE19-62706E023703}">
                      <ahyp:hlinkClr xmlns:ahyp="http://schemas.microsoft.com/office/drawing/2018/hyperlinkcolor" val="tx"/>
                    </a:ext>
                  </a:extLst>
                </a:hlinkClick>
              </a:rPr>
              <a:t>Klicken Sie hier für einen Link zur Website von Trello</a:t>
            </a:r>
            <a:endParaRPr lang="en-IE" sz="2400" b="1" dirty="0">
              <a:solidFill>
                <a:schemeClr val="accent1"/>
              </a:solidFill>
            </a:endParaRPr>
          </a:p>
        </p:txBody>
      </p:sp>
    </p:spTree>
    <p:extLst>
      <p:ext uri="{BB962C8B-B14F-4D97-AF65-F5344CB8AC3E}">
        <p14:creationId xmlns:p14="http://schemas.microsoft.com/office/powerpoint/2010/main" val="2415956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92695" y="1535557"/>
            <a:ext cx="5526155" cy="5584916"/>
          </a:xfrm>
        </p:spPr>
        <p:txBody>
          <a:bodyPr>
            <a:normAutofit fontScale="92500" lnSpcReduction="10000"/>
          </a:bodyPr>
          <a:lstStyle/>
          <a:p>
            <a:r>
              <a:rPr lang="en-US" dirty="0">
                <a:ea typeface="+mn-lt"/>
                <a:cs typeface="+mn-lt"/>
              </a:rPr>
              <a:t>Slack wurde ursprünglich entwickelt, um die Menge der täglich versendeten E-Mails zu reduzieren. Es ist ein leistungsstarkes Kommunikationswerkzeug, das die Projektplanung und die Zusammenarbeit im Team ermöglicht. Es bietet eine Plattform für die Kommunikation zwischen einem großen Team oder Gruppen von Einzelpersonen über Kanäle.</a:t>
            </a:r>
            <a:endParaRPr lang="en-US" dirty="0"/>
          </a:p>
          <a:p>
            <a:r>
              <a:rPr lang="en-US" dirty="0">
                <a:ea typeface="+mn-lt"/>
                <a:cs typeface="+mn-lt"/>
              </a:rPr>
              <a:t>Themen können durch die Erstellung verschiedener Kanäle getrennt werden. Manager können Benutzer so vielen Kanälen zuweisen, wie sie benötigen, um Themen für Mitarbeiter sichtbar zu halten, die jedes einzelne Thema sehen möchten. </a:t>
            </a:r>
          </a:p>
          <a:p>
            <a:r>
              <a:rPr lang="en-US" dirty="0">
                <a:ea typeface="+mn-lt"/>
                <a:cs typeface="+mn-lt"/>
              </a:rPr>
              <a:t>Slack ermöglicht auch die schnelle und einfache Suche nach Beiträgen von Nutzern zu jeder Zeit durch spezifische Filterung.</a:t>
            </a:r>
            <a:endParaRPr lang="en-US" dirty="0">
              <a:cs typeface="Calibri"/>
            </a:endParaRPr>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25907" y="427153"/>
            <a:ext cx="5526155" cy="1035734"/>
          </a:xfrm>
        </p:spPr>
        <p:txBody>
          <a:bodyPr>
            <a:normAutofit/>
          </a:bodyPr>
          <a:lstStyle/>
          <a:p>
            <a:r>
              <a:rPr lang="en-US" dirty="0"/>
              <a:t>Slack</a:t>
            </a:r>
            <a:endParaRPr lang="en-IE" dirty="0"/>
          </a:p>
        </p:txBody>
      </p:sp>
      <p:pic>
        <p:nvPicPr>
          <p:cNvPr id="10" name="Picture Placeholder 9">
            <a:extLst>
              <a:ext uri="{FF2B5EF4-FFF2-40B4-BE49-F238E27FC236}">
                <a16:creationId xmlns:a16="http://schemas.microsoft.com/office/drawing/2014/main" id="{F2E1CF83-35C5-DC83-9699-05D291892DA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00" b="8400"/>
          <a:stretch>
            <a:fillRect/>
          </a:stretch>
        </p:blipFill>
        <p:spPr/>
      </p:pic>
      <p:pic>
        <p:nvPicPr>
          <p:cNvPr id="11" name="Picture 10">
            <a:extLst>
              <a:ext uri="{FF2B5EF4-FFF2-40B4-BE49-F238E27FC236}">
                <a16:creationId xmlns:a16="http://schemas.microsoft.com/office/drawing/2014/main" id="{99DD281D-A744-66D2-82A5-0B30FA338E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3136" y="0"/>
            <a:ext cx="3265714" cy="1337004"/>
          </a:xfrm>
          <a:prstGeom prst="rect">
            <a:avLst/>
          </a:prstGeom>
        </p:spPr>
      </p:pic>
    </p:spTree>
    <p:extLst>
      <p:ext uri="{BB962C8B-B14F-4D97-AF65-F5344CB8AC3E}">
        <p14:creationId xmlns:p14="http://schemas.microsoft.com/office/powerpoint/2010/main" val="3470459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68657" y="1495147"/>
            <a:ext cx="11762086" cy="4404909"/>
          </a:xfrm>
        </p:spPr>
        <p:txBody>
          <a:bodyPr>
            <a:normAutofit fontScale="92500"/>
          </a:bodyPr>
          <a:lstStyle/>
          <a:p>
            <a:pPr marL="228600" indent="0"/>
            <a:r>
              <a:rPr lang="en-US" dirty="0"/>
              <a:t>Slack ist eine hervorragende Kommunikationsplattform, die sowohl mit anderen Lehrenden/Ausbildern als auch mit Lernenden genutzt werden kann. Sie können mit Slack ganz einfach Dateien austauschen, was die Organisation von Unternehmensdaten erleichtert.</a:t>
            </a:r>
          </a:p>
          <a:p>
            <a:pPr marL="228600" indent="0"/>
            <a:r>
              <a:rPr lang="en-US" dirty="0"/>
              <a:t>Es funktioniert ähnlich wie Twitter, indem es @Mentions und #Hashtags verwendet, um Unterhaltungen zu bestimmten Themen zu </a:t>
            </a:r>
            <a:r>
              <a:rPr lang="en-US" dirty="0" err="1"/>
              <a:t>organisieren</a:t>
            </a:r>
            <a:r>
              <a:rPr lang="en-US" dirty="0"/>
              <a:t>, die in bestimmten Kanälen - entweder öffentlich oder privat - stattfinden.</a:t>
            </a:r>
          </a:p>
          <a:p>
            <a:pPr marL="228600" indent="0"/>
            <a:r>
              <a:rPr lang="en-US" dirty="0"/>
              <a:t>Slack kann auch als Tool für Schulungen verwendet werden, so dass die Anzahl der Tools, die Sie täglich verwenden, reduziert werden kann. </a:t>
            </a:r>
          </a:p>
          <a:p>
            <a:pPr marL="228600" indent="0"/>
            <a:r>
              <a:rPr lang="en-US" dirty="0"/>
              <a:t>Slack verfügt außerdem über eine fantastische Integration von Drittanbieter-Tools, die es Ihnen erleichtert, den Überblick zu behalten. Die kostenlose Version verfügt über eine einwandfreie Integration mit 10 verschiedenen Diensten, wie Google Calendar und Google Drive. Klicken Sie auf diesen Link für eine vollständige Liste der Tools, die integriert werden können: </a:t>
            </a:r>
            <a:r>
              <a:rPr lang="en-US" dirty="0">
                <a:hlinkClick r:id="rId2">
                  <a:extLst>
                    <a:ext uri="{A12FA001-AC4F-418D-AE19-62706E023703}">
                      <ahyp:hlinkClr xmlns:ahyp="http://schemas.microsoft.com/office/drawing/2018/hyperlinkcolor" val="tx"/>
                    </a:ext>
                  </a:extLst>
                </a:hlinkClick>
              </a:rPr>
              <a:t>https://slack.com/apps</a:t>
            </a:r>
            <a:endParaRPr lang="en-US" dirty="0"/>
          </a:p>
          <a:p>
            <a:pPr marL="228600" indent="0"/>
            <a:endParaRPr lang="en-US" dirty="0">
              <a:solidFill>
                <a:srgbClr val="B5EBFD"/>
              </a:solidFill>
            </a:endParaRP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lnSpcReduction="10000"/>
          </a:bodyPr>
          <a:lstStyle/>
          <a:p>
            <a:r>
              <a:rPr lang="en-US" dirty="0"/>
              <a:t>Was sind einige der Funktionen von Slack?</a:t>
            </a:r>
            <a:endParaRPr lang="en-IE" dirty="0"/>
          </a:p>
        </p:txBody>
      </p:sp>
      <p:pic>
        <p:nvPicPr>
          <p:cNvPr id="7" name="Picture 6">
            <a:extLst>
              <a:ext uri="{FF2B5EF4-FFF2-40B4-BE49-F238E27FC236}">
                <a16:creationId xmlns:a16="http://schemas.microsoft.com/office/drawing/2014/main" id="{59A0FCE8-33D8-104B-C343-0A3AD51E4A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8050" y="158143"/>
            <a:ext cx="3265714" cy="1337004"/>
          </a:xfrm>
          <a:prstGeom prst="rect">
            <a:avLst/>
          </a:prstGeom>
        </p:spPr>
      </p:pic>
      <p:sp>
        <p:nvSpPr>
          <p:cNvPr id="2" name="TextBox 1">
            <a:extLst>
              <a:ext uri="{FF2B5EF4-FFF2-40B4-BE49-F238E27FC236}">
                <a16:creationId xmlns:a16="http://schemas.microsoft.com/office/drawing/2014/main" id="{1D8AC309-4F2B-1EFC-8343-E5ED52C0E0D9}"/>
              </a:ext>
            </a:extLst>
          </p:cNvPr>
          <p:cNvSpPr txBox="1"/>
          <p:nvPr/>
        </p:nvSpPr>
        <p:spPr>
          <a:xfrm>
            <a:off x="348344" y="5900056"/>
            <a:ext cx="8294915" cy="461665"/>
          </a:xfrm>
          <a:prstGeom prst="rect">
            <a:avLst/>
          </a:prstGeom>
          <a:noFill/>
        </p:spPr>
        <p:txBody>
          <a:bodyPr wrap="square" rtlCol="0">
            <a:spAutoFit/>
          </a:bodyPr>
          <a:lstStyle/>
          <a:p>
            <a:r>
              <a:rPr lang="en-IE" sz="2400" b="1" dirty="0">
                <a:solidFill>
                  <a:schemeClr val="accent1"/>
                </a:solidFill>
                <a:hlinkClick r:id="rId4">
                  <a:extLst>
                    <a:ext uri="{A12FA001-AC4F-418D-AE19-62706E023703}">
                      <ahyp:hlinkClr xmlns:ahyp="http://schemas.microsoft.com/office/drawing/2018/hyperlinkcolor" val="tx"/>
                    </a:ext>
                  </a:extLst>
                </a:hlinkClick>
              </a:rPr>
              <a:t>Klicken Sie hier für einen Link zur Website von Slack</a:t>
            </a:r>
            <a:endParaRPr lang="en-IE" sz="2400" b="1" dirty="0">
              <a:solidFill>
                <a:schemeClr val="accent1"/>
              </a:solidFill>
            </a:endParaRPr>
          </a:p>
        </p:txBody>
      </p:sp>
    </p:spTree>
    <p:extLst>
      <p:ext uri="{BB962C8B-B14F-4D97-AF65-F5344CB8AC3E}">
        <p14:creationId xmlns:p14="http://schemas.microsoft.com/office/powerpoint/2010/main" val="2187056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92695" y="1496507"/>
            <a:ext cx="5526155" cy="5002530"/>
          </a:xfrm>
        </p:spPr>
        <p:txBody>
          <a:bodyPr>
            <a:normAutofit fontScale="92500" lnSpcReduction="20000"/>
          </a:bodyPr>
          <a:lstStyle/>
          <a:p>
            <a:pPr marL="228600" indent="0"/>
            <a:r>
              <a:rPr lang="en-US" sz="2400" dirty="0" err="1"/>
              <a:t>RescueTime </a:t>
            </a:r>
            <a:r>
              <a:rPr lang="en-US" sz="2400" dirty="0"/>
              <a:t>ist eine Zeitmanagement-App, die es dem Benutzer ermöglicht, motivierter, konzentrierter und produktiver zu werden.</a:t>
            </a:r>
          </a:p>
          <a:p>
            <a:pPr marL="228600" indent="0"/>
            <a:r>
              <a:rPr lang="en-US" dirty="0"/>
              <a:t>Das Tool kann dazu beitragen, ein besseres Gleichgewicht zwischen Arbeit und Privatleben herzustellen, indem es Ihnen Ressourcen zur Verfügung stellt, wann Sie sich auf eine Aufgabe konzentrieren sollten.</a:t>
            </a:r>
          </a:p>
          <a:p>
            <a:pPr marL="228600" indent="0"/>
            <a:r>
              <a:rPr lang="en-US" sz="2400" dirty="0"/>
              <a:t>Mit </a:t>
            </a:r>
            <a:r>
              <a:rPr lang="en-US" dirty="0" err="1"/>
              <a:t>RescueTime </a:t>
            </a:r>
            <a:r>
              <a:rPr lang="en-US" dirty="0"/>
              <a:t>können Sie auch Berichte erstellen, um zu sehen, wo Sie jede Woche Zeit verbracht haben und mit welchen Anwendungen Sie die meiste Zeit verbracht haben.</a:t>
            </a:r>
          </a:p>
          <a:p>
            <a:pPr marL="228600" indent="0"/>
            <a:r>
              <a:rPr lang="en-US" dirty="0"/>
              <a:t>Wenn Sie sich konzentrieren müssen, können Sie eine Fokus-Sitzung starten. In dieser Sitzung blockiert </a:t>
            </a:r>
            <a:r>
              <a:rPr lang="en-US" dirty="0" err="1"/>
              <a:t>RescueTime </a:t>
            </a:r>
            <a:r>
              <a:rPr lang="en-US" dirty="0"/>
              <a:t>Ihre größten Ablenkungen und berichtet, wie gut Sie sich konzentrieren.</a:t>
            </a:r>
            <a:endParaRPr lang="en-US" sz="24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25907" y="460773"/>
            <a:ext cx="5526155" cy="1035734"/>
          </a:xfrm>
        </p:spPr>
        <p:txBody>
          <a:bodyPr>
            <a:normAutofit/>
          </a:bodyPr>
          <a:lstStyle/>
          <a:p>
            <a:r>
              <a:rPr lang="en-US" dirty="0" err="1"/>
              <a:t>RescueTime</a:t>
            </a:r>
            <a:endParaRPr lang="en-IE" dirty="0"/>
          </a:p>
        </p:txBody>
      </p:sp>
      <p:pic>
        <p:nvPicPr>
          <p:cNvPr id="2" name="Picture 1">
            <a:extLst>
              <a:ext uri="{FF2B5EF4-FFF2-40B4-BE49-F238E27FC236}">
                <a16:creationId xmlns:a16="http://schemas.microsoft.com/office/drawing/2014/main" id="{34377216-C400-5ECA-01C1-81A0DF1C52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1116" y="228600"/>
            <a:ext cx="2137645" cy="1203415"/>
          </a:xfrm>
          <a:prstGeom prst="rect">
            <a:avLst/>
          </a:prstGeom>
        </p:spPr>
      </p:pic>
      <p:pic>
        <p:nvPicPr>
          <p:cNvPr id="8" name="Picture Placeholder 7">
            <a:extLst>
              <a:ext uri="{FF2B5EF4-FFF2-40B4-BE49-F238E27FC236}">
                <a16:creationId xmlns:a16="http://schemas.microsoft.com/office/drawing/2014/main" id="{FC457E3E-F772-CA6E-1FB1-62F1F165D37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3265" b="3265"/>
          <a:stretch>
            <a:fillRect/>
          </a:stretch>
        </p:blipFill>
        <p:spPr/>
      </p:pic>
    </p:spTree>
    <p:extLst>
      <p:ext uri="{BB962C8B-B14F-4D97-AF65-F5344CB8AC3E}">
        <p14:creationId xmlns:p14="http://schemas.microsoft.com/office/powerpoint/2010/main" val="755422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424543" y="1339368"/>
            <a:ext cx="11118273" cy="4485155"/>
          </a:xfrm>
        </p:spPr>
        <p:txBody>
          <a:bodyPr>
            <a:normAutofit/>
          </a:bodyPr>
          <a:lstStyle/>
          <a:p>
            <a:pPr marL="0"/>
            <a:r>
              <a:rPr lang="en-US" sz="2000" dirty="0" err="1"/>
              <a:t>RescueTime</a:t>
            </a:r>
            <a:r>
              <a:rPr lang="en-US" sz="2000" dirty="0"/>
              <a:t> verfügt über zahlreiche Funktionen, die Ihnen helfen, Ihr digitales Wohlbefinden </a:t>
            </a:r>
            <a:r>
              <a:rPr lang="en-US" sz="2000" dirty="0" err="1"/>
              <a:t>zu</a:t>
            </a:r>
            <a:r>
              <a:rPr lang="en-US" sz="2000" dirty="0"/>
              <a:t> </a:t>
            </a:r>
            <a:r>
              <a:rPr lang="en-US" sz="2000" dirty="0" err="1"/>
              <a:t>gewährleisten</a:t>
            </a:r>
            <a:r>
              <a:rPr lang="en-US" sz="2000" dirty="0"/>
              <a:t>. </a:t>
            </a:r>
            <a:r>
              <a:rPr lang="en-US" sz="2000" dirty="0" err="1"/>
              <a:t>Die </a:t>
            </a:r>
            <a:r>
              <a:rPr lang="en-US" sz="2000" dirty="0"/>
              <a:t>Zeitmanagement-Software </a:t>
            </a:r>
            <a:r>
              <a:rPr lang="en-US" sz="2000" dirty="0" err="1"/>
              <a:t>von RescueTime </a:t>
            </a:r>
            <a:r>
              <a:rPr lang="en-US" sz="2000" dirty="0"/>
              <a:t>gibt Ihnen ein persönliches tägliches Focus Work-Ziel vor und verfolgt automatisch, wie Sie an Ihrem Computer arbeiten.</a:t>
            </a:r>
          </a:p>
          <a:p>
            <a:pPr marL="0"/>
            <a:endParaRPr lang="en-US" sz="2000" dirty="0"/>
          </a:p>
          <a:p>
            <a:pPr marL="0"/>
            <a:r>
              <a:rPr lang="en-US" sz="2000" dirty="0" err="1"/>
              <a:t>Die </a:t>
            </a:r>
            <a:r>
              <a:rPr lang="en-US" sz="2000" dirty="0"/>
              <a:t>automatische Zeiterfassungssoftware </a:t>
            </a:r>
            <a:r>
              <a:rPr lang="en-US" sz="2000" dirty="0" err="1"/>
              <a:t>von RescueTime </a:t>
            </a:r>
            <a:r>
              <a:rPr lang="en-US" sz="2000" dirty="0"/>
              <a:t>kann verfolgen, woran Sie gerade arbeiten. Sie erstellt eine Benachrichtigung und weist Sie auf die besten Zeiten für ungestörtes Arbeiten hin. </a:t>
            </a:r>
            <a:r>
              <a:rPr lang="en-US" sz="2000" dirty="0" err="1"/>
              <a:t>RescueTime </a:t>
            </a:r>
            <a:r>
              <a:rPr lang="en-US" sz="2000" dirty="0"/>
              <a:t>kann sogar erkennen, wenn Sie den Fokus verlieren und versuchen, zu viele Aufgaben auf einmal zu erledigen.</a:t>
            </a:r>
          </a:p>
          <a:p>
            <a:pPr marL="0"/>
            <a:endParaRPr lang="en-US" sz="2000" dirty="0"/>
          </a:p>
          <a:p>
            <a:pPr marL="0"/>
            <a:r>
              <a:rPr lang="en-US" sz="2000" dirty="0" err="1"/>
              <a:t>Mit RescueTime können Sie sich </a:t>
            </a:r>
            <a:r>
              <a:rPr lang="en-US" sz="2000" dirty="0"/>
              <a:t>auch ein besseres Bild davon machen, wie Sie Ihre Zeit bei der Arbeit verbringen. Mit dem Programm können Sie detaillierte Berichte erstellen, die Ihnen helfen, mehr zu erreichen und gleichzeitig Ihre Work-Life-Balance zu verbessern.</a:t>
            </a:r>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lnSpcReduction="10000"/>
          </a:bodyPr>
          <a:lstStyle/>
          <a:p>
            <a:r>
              <a:rPr lang="en-US" dirty="0"/>
              <a:t>Was sind einige der Funktionen von </a:t>
            </a:r>
            <a:r>
              <a:rPr lang="en-US" dirty="0" err="1"/>
              <a:t>RescueTime</a:t>
            </a:r>
            <a:r>
              <a:rPr lang="en-US" dirty="0"/>
              <a:t>?</a:t>
            </a:r>
            <a:endParaRPr lang="en-IE" dirty="0"/>
          </a:p>
        </p:txBody>
      </p:sp>
      <p:sp>
        <p:nvSpPr>
          <p:cNvPr id="8" name="TextBox 7">
            <a:extLst>
              <a:ext uri="{FF2B5EF4-FFF2-40B4-BE49-F238E27FC236}">
                <a16:creationId xmlns:a16="http://schemas.microsoft.com/office/drawing/2014/main" id="{84BCDE5B-1B91-F871-1189-18874C19B5F3}"/>
              </a:ext>
            </a:extLst>
          </p:cNvPr>
          <p:cNvSpPr txBox="1"/>
          <p:nvPr/>
        </p:nvSpPr>
        <p:spPr>
          <a:xfrm>
            <a:off x="424543" y="5147840"/>
            <a:ext cx="8458200" cy="400110"/>
          </a:xfrm>
          <a:prstGeom prst="rect">
            <a:avLst/>
          </a:prstGeom>
          <a:noFill/>
        </p:spPr>
        <p:txBody>
          <a:bodyPr wrap="square">
            <a:spAutoFit/>
          </a:bodyPr>
          <a:lstStyle/>
          <a:p>
            <a:r>
              <a:rPr lang="en-IE" sz="2000" b="1" dirty="0">
                <a:solidFill>
                  <a:schemeClr val="accent1"/>
                </a:solidFill>
                <a:hlinkClick r:id="rId2">
                  <a:extLst>
                    <a:ext uri="{A12FA001-AC4F-418D-AE19-62706E023703}">
                      <ahyp:hlinkClr xmlns:ahyp="http://schemas.microsoft.com/office/drawing/2018/hyperlinkcolor" val="tx"/>
                    </a:ext>
                  </a:extLst>
                </a:hlinkClick>
              </a:rPr>
              <a:t>Klicken Sie hier für einen Link zur Website </a:t>
            </a:r>
            <a:r>
              <a:rPr lang="en-IE" sz="2000" b="1" dirty="0" err="1">
                <a:solidFill>
                  <a:schemeClr val="accent1"/>
                </a:solidFill>
                <a:hlinkClick r:id="rId2">
                  <a:extLst>
                    <a:ext uri="{A12FA001-AC4F-418D-AE19-62706E023703}">
                      <ahyp:hlinkClr xmlns:ahyp="http://schemas.microsoft.com/office/drawing/2018/hyperlinkcolor" val="tx"/>
                    </a:ext>
                  </a:extLst>
                </a:hlinkClick>
              </a:rPr>
              <a:t>von RescueTime</a:t>
            </a:r>
            <a:endParaRPr lang="en-IE" sz="2000" b="1" dirty="0">
              <a:solidFill>
                <a:schemeClr val="accent1"/>
              </a:solidFill>
            </a:endParaRPr>
          </a:p>
        </p:txBody>
      </p:sp>
      <p:pic>
        <p:nvPicPr>
          <p:cNvPr id="9" name="Picture 8">
            <a:extLst>
              <a:ext uri="{FF2B5EF4-FFF2-40B4-BE49-F238E27FC236}">
                <a16:creationId xmlns:a16="http://schemas.microsoft.com/office/drawing/2014/main" id="{E5D65AD8-6728-A593-87D6-4651B0DE04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8402" y="280035"/>
            <a:ext cx="2137645" cy="1203415"/>
          </a:xfrm>
          <a:prstGeom prst="rect">
            <a:avLst/>
          </a:prstGeom>
        </p:spPr>
      </p:pic>
    </p:spTree>
    <p:extLst>
      <p:ext uri="{BB962C8B-B14F-4D97-AF65-F5344CB8AC3E}">
        <p14:creationId xmlns:p14="http://schemas.microsoft.com/office/powerpoint/2010/main" val="3660296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F8BD32-2D98-4EA9-87E4-130E6E5A2A05}"/>
              </a:ext>
            </a:extLst>
          </p:cNvPr>
          <p:cNvSpPr>
            <a:spLocks noGrp="1"/>
          </p:cNvSpPr>
          <p:nvPr>
            <p:ph type="body" sz="quarter" idx="16"/>
          </p:nvPr>
        </p:nvSpPr>
        <p:spPr>
          <a:xfrm>
            <a:off x="704603" y="3214429"/>
            <a:ext cx="6569765" cy="1073620"/>
          </a:xfrm>
        </p:spPr>
        <p:txBody>
          <a:bodyPr>
            <a:normAutofit fontScale="70000" lnSpcReduction="20000"/>
          </a:bodyPr>
          <a:lstStyle/>
          <a:p>
            <a:r>
              <a:rPr lang="en-US" sz="6200" dirty="0"/>
              <a:t>Tools zum Abschalten und für Ruhe sorgen</a:t>
            </a:r>
          </a:p>
          <a:p>
            <a:endParaRPr lang="en-IE" dirty="0"/>
          </a:p>
        </p:txBody>
      </p:sp>
      <p:sp>
        <p:nvSpPr>
          <p:cNvPr id="3" name="Text Placeholder 2">
            <a:extLst>
              <a:ext uri="{FF2B5EF4-FFF2-40B4-BE49-F238E27FC236}">
                <a16:creationId xmlns:a16="http://schemas.microsoft.com/office/drawing/2014/main" id="{2ECF19BB-042B-4BD3-8B3C-D1263328E69E}"/>
              </a:ext>
            </a:extLst>
          </p:cNvPr>
          <p:cNvSpPr>
            <a:spLocks noGrp="1"/>
          </p:cNvSpPr>
          <p:nvPr>
            <p:ph type="body" sz="quarter" idx="17"/>
          </p:nvPr>
        </p:nvSpPr>
        <p:spPr/>
        <p:txBody>
          <a:bodyPr>
            <a:normAutofit fontScale="85000" lnSpcReduction="20000"/>
          </a:bodyPr>
          <a:lstStyle/>
          <a:p>
            <a:r>
              <a:rPr lang="en-US" dirty="0"/>
              <a:t>04</a:t>
            </a:r>
            <a:endParaRPr lang="en-IE" dirty="0"/>
          </a:p>
        </p:txBody>
      </p:sp>
    </p:spTree>
    <p:extLst>
      <p:ext uri="{BB962C8B-B14F-4D97-AF65-F5344CB8AC3E}">
        <p14:creationId xmlns:p14="http://schemas.microsoft.com/office/powerpoint/2010/main" val="1086725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598713" y="1657620"/>
            <a:ext cx="4648319" cy="3867704"/>
          </a:xfrm>
        </p:spPr>
        <p:txBody>
          <a:bodyPr>
            <a:normAutofit/>
          </a:bodyPr>
          <a:lstStyle/>
          <a:p>
            <a:pPr marL="228600" indent="0"/>
            <a:r>
              <a:rPr lang="en-US" sz="2400" dirty="0"/>
              <a:t>Im Folgenden finden Sie Ressourcen und Hilfsmittel, die Ihnen dabei helfen können, leichter abzuschalten, sich zu entspannen und zu erholen.</a:t>
            </a:r>
          </a:p>
          <a:p>
            <a:pPr marL="228600" indent="0"/>
            <a:r>
              <a:rPr lang="en-US" dirty="0"/>
              <a:t>Einige Hilfsmittel können Sie während der Arbeit nutzen, andere dienen dazu, Achtsamkeit zu üben und sicherzustellen, dass Sie sich entspannen und richtig ausruhen können.</a:t>
            </a:r>
            <a:endParaRPr lang="en-US" sz="2400" dirty="0"/>
          </a:p>
          <a:p>
            <a:pPr marL="228600" indent="0"/>
            <a:endParaRPr lang="en-US" dirty="0"/>
          </a:p>
          <a:p>
            <a:pPr marL="228600" indent="0"/>
            <a:endParaRPr lang="en-US" sz="24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734507" y="351861"/>
            <a:ext cx="5085159" cy="582221"/>
          </a:xfrm>
        </p:spPr>
        <p:txBody>
          <a:bodyPr>
            <a:normAutofit fontScale="70000" lnSpcReduction="20000"/>
          </a:bodyPr>
          <a:lstStyle/>
          <a:p>
            <a:r>
              <a:rPr lang="en-US" dirty="0"/>
              <a:t>Was Sie in </a:t>
            </a:r>
            <a:r>
              <a:rPr lang="en-US" dirty="0" err="1"/>
              <a:t>diesem</a:t>
            </a:r>
            <a:r>
              <a:rPr lang="en-US" dirty="0"/>
              <a:t> </a:t>
            </a:r>
            <a:r>
              <a:rPr lang="en-US" dirty="0" err="1"/>
              <a:t>Abschnitt</a:t>
            </a:r>
            <a:r>
              <a:rPr lang="en-US" dirty="0"/>
              <a:t> erwartet</a:t>
            </a:r>
            <a:endParaRPr lang="en-IE" dirty="0"/>
          </a:p>
        </p:txBody>
      </p:sp>
      <p:pic>
        <p:nvPicPr>
          <p:cNvPr id="7" name="Picture Placeholder 6">
            <a:extLst>
              <a:ext uri="{FF2B5EF4-FFF2-40B4-BE49-F238E27FC236}">
                <a16:creationId xmlns:a16="http://schemas.microsoft.com/office/drawing/2014/main" id="{EACF070B-8AF5-4FE5-B74A-11F8FFDF328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5958" r="15958"/>
          <a:stretch/>
        </p:blipFill>
        <p:spPr/>
      </p:pic>
    </p:spTree>
    <p:extLst>
      <p:ext uri="{BB962C8B-B14F-4D97-AF65-F5344CB8AC3E}">
        <p14:creationId xmlns:p14="http://schemas.microsoft.com/office/powerpoint/2010/main" val="1827147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506609"/>
            <a:ext cx="5674506" cy="5096195"/>
          </a:xfrm>
        </p:spPr>
        <p:txBody>
          <a:bodyPr>
            <a:normAutofit lnSpcReduction="10000"/>
          </a:bodyPr>
          <a:lstStyle/>
          <a:p>
            <a:pPr marL="228600" indent="0"/>
            <a:r>
              <a:rPr lang="en-US" sz="2400" dirty="0"/>
              <a:t>Achtsamkeit ist eine Art der Meditation, bei der Sie sich darauf konzentrieren, sich selbst im Augenblick wahrzunehmen. Dazu gehört, dass man sich bewusst macht, wie man sich fühlt, was man im gegenwärtigen Moment fühlt, ohne zu interpretieren oder zu beurteilen.</a:t>
            </a:r>
          </a:p>
          <a:p>
            <a:pPr marL="228600" indent="0"/>
            <a:r>
              <a:rPr lang="en-US" dirty="0"/>
              <a:t>Es gibt viele Möglichkeiten, </a:t>
            </a:r>
            <a:r>
              <a:rPr lang="en-US" sz="2400" dirty="0"/>
              <a:t>Achtsamkeit </a:t>
            </a:r>
            <a:r>
              <a:rPr lang="en-US" dirty="0"/>
              <a:t>zu praktizieren</a:t>
            </a:r>
            <a:r>
              <a:rPr lang="en-US" sz="2400" dirty="0"/>
              <a:t>, darunter Atemübungen, geführte Bilder und andere Praktiken, die Körper und Geist entspannen und helfen, Stress abzubauen.</a:t>
            </a:r>
          </a:p>
          <a:p>
            <a:pPr marL="228600" indent="0"/>
            <a:r>
              <a:rPr lang="en-US" dirty="0"/>
              <a:t>Im Rahmen dieses Themas werden wir uns einige Apps ansehen, die für das Üben von Achtsamkeitstechniken verwendet werden können.</a:t>
            </a:r>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5760"/>
            <a:ext cx="5295546" cy="898573"/>
          </a:xfrm>
        </p:spPr>
        <p:txBody>
          <a:bodyPr>
            <a:normAutofit/>
          </a:bodyPr>
          <a:lstStyle/>
          <a:p>
            <a:r>
              <a:rPr lang="en-US" dirty="0"/>
              <a:t>Was ist Achtsamkeit?</a:t>
            </a:r>
            <a:endParaRPr lang="en-IE" dirty="0"/>
          </a:p>
        </p:txBody>
      </p:sp>
      <p:pic>
        <p:nvPicPr>
          <p:cNvPr id="4" name="Picture Placeholder 3">
            <a:extLst>
              <a:ext uri="{FF2B5EF4-FFF2-40B4-BE49-F238E27FC236}">
                <a16:creationId xmlns:a16="http://schemas.microsoft.com/office/drawing/2014/main" id="{638748FD-2262-4DE8-A389-5B2C04774ED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7179" b="7179"/>
          <a:stretch>
            <a:fillRect/>
          </a:stretch>
        </p:blipFill>
        <p:spPr/>
      </p:pic>
    </p:spTree>
    <p:extLst>
      <p:ext uri="{BB962C8B-B14F-4D97-AF65-F5344CB8AC3E}">
        <p14:creationId xmlns:p14="http://schemas.microsoft.com/office/powerpoint/2010/main" val="2368214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92695" y="1588770"/>
            <a:ext cx="5526155" cy="5497830"/>
          </a:xfrm>
        </p:spPr>
        <p:txBody>
          <a:bodyPr>
            <a:normAutofit/>
          </a:bodyPr>
          <a:lstStyle/>
          <a:p>
            <a:pPr marL="228600" indent="0"/>
            <a:r>
              <a:rPr lang="en-US" sz="2400" dirty="0"/>
              <a:t>Es gibt viele Untersuchungen über die Vorteile der Meditation. Einige der Vorteile sind:</a:t>
            </a:r>
          </a:p>
          <a:p>
            <a:pPr marL="228600" indent="0"/>
            <a:endParaRPr lang="en-US" sz="2400" dirty="0"/>
          </a:p>
          <a:p>
            <a:pPr marL="571500" indent="-342900">
              <a:buFont typeface="Arial" panose="020B0604020202020204" pitchFamily="34" charset="0"/>
              <a:buChar char="•"/>
            </a:pPr>
            <a:r>
              <a:rPr lang="en-US" dirty="0" err="1"/>
              <a:t>Stressreduzierung</a:t>
            </a:r>
            <a:endParaRPr lang="en-US" dirty="0"/>
          </a:p>
          <a:p>
            <a:pPr marL="571500" indent="-342900">
              <a:buFont typeface="Arial" panose="020B0604020202020204" pitchFamily="34" charset="0"/>
              <a:buChar char="•"/>
            </a:pPr>
            <a:r>
              <a:rPr lang="en-US" dirty="0" err="1"/>
              <a:t>Weniger</a:t>
            </a:r>
            <a:r>
              <a:rPr lang="en-US" dirty="0"/>
              <a:t> </a:t>
            </a:r>
            <a:r>
              <a:rPr lang="en-US" dirty="0" err="1"/>
              <a:t>Angstzustände</a:t>
            </a:r>
            <a:endParaRPr lang="en-US" dirty="0"/>
          </a:p>
          <a:p>
            <a:pPr marL="571500" indent="-342900">
              <a:buFont typeface="Arial" panose="020B0604020202020204" pitchFamily="34" charset="0"/>
              <a:buChar char="•"/>
            </a:pPr>
            <a:r>
              <a:rPr lang="en-US" dirty="0"/>
              <a:t>Reduzierte Schmerzwerte</a:t>
            </a:r>
          </a:p>
          <a:p>
            <a:pPr marL="571500" indent="-342900">
              <a:buFont typeface="Arial" panose="020B0604020202020204" pitchFamily="34" charset="0"/>
              <a:buChar char="•"/>
            </a:pPr>
            <a:r>
              <a:rPr lang="en-US" dirty="0" err="1"/>
              <a:t>Bessere</a:t>
            </a:r>
            <a:r>
              <a:rPr lang="en-US" dirty="0"/>
              <a:t> Stimmung </a:t>
            </a:r>
          </a:p>
          <a:p>
            <a:pPr marL="571500" indent="-342900">
              <a:buFont typeface="Arial" panose="020B0604020202020204" pitchFamily="34" charset="0"/>
              <a:buChar char="•"/>
            </a:pPr>
            <a:r>
              <a:rPr lang="en-US" dirty="0" err="1"/>
              <a:t>Rückgang</a:t>
            </a:r>
            <a:r>
              <a:rPr lang="en-US" dirty="0"/>
              <a:t> von </a:t>
            </a:r>
            <a:r>
              <a:rPr lang="en-US" dirty="0" err="1"/>
              <a:t>Schlaflosigkeit</a:t>
            </a:r>
            <a:endParaRPr lang="en-US" dirty="0"/>
          </a:p>
          <a:p>
            <a:pPr marL="571500" indent="-342900">
              <a:buFont typeface="Arial" panose="020B0604020202020204" pitchFamily="34" charset="0"/>
              <a:buChar char="•"/>
            </a:pPr>
            <a:r>
              <a:rPr lang="en-US" dirty="0"/>
              <a:t>Senkung des Bluthochdrucks</a:t>
            </a:r>
          </a:p>
          <a:p>
            <a:pPr marL="228600" indent="0"/>
            <a:endParaRPr lang="en-US" sz="24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192696" y="460773"/>
            <a:ext cx="5526155" cy="1035734"/>
          </a:xfrm>
        </p:spPr>
        <p:txBody>
          <a:bodyPr>
            <a:normAutofit lnSpcReduction="10000"/>
          </a:bodyPr>
          <a:lstStyle/>
          <a:p>
            <a:r>
              <a:rPr lang="en-US" dirty="0"/>
              <a:t>Was sind die Vorteile der Achtsamkeitspraxis?</a:t>
            </a:r>
            <a:endParaRPr lang="en-IE" dirty="0"/>
          </a:p>
        </p:txBody>
      </p:sp>
      <p:pic>
        <p:nvPicPr>
          <p:cNvPr id="13" name="Picture Placeholder 12">
            <a:extLst>
              <a:ext uri="{FF2B5EF4-FFF2-40B4-BE49-F238E27FC236}">
                <a16:creationId xmlns:a16="http://schemas.microsoft.com/office/drawing/2014/main" id="{358DBD70-919E-BE9C-6096-C224BCF9527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9055" b="9055"/>
          <a:stretch>
            <a:fillRect/>
          </a:stretch>
        </p:blipFill>
        <p:spPr/>
      </p:pic>
      <p:sp>
        <p:nvSpPr>
          <p:cNvPr id="14" name="TextBox 13">
            <a:extLst>
              <a:ext uri="{FF2B5EF4-FFF2-40B4-BE49-F238E27FC236}">
                <a16:creationId xmlns:a16="http://schemas.microsoft.com/office/drawing/2014/main" id="{6C4C00E3-4C54-07CE-8317-630591953D2D}"/>
              </a:ext>
            </a:extLst>
          </p:cNvPr>
          <p:cNvSpPr txBox="1"/>
          <p:nvPr/>
        </p:nvSpPr>
        <p:spPr>
          <a:xfrm>
            <a:off x="5832956" y="6437377"/>
            <a:ext cx="1905000" cy="400110"/>
          </a:xfrm>
          <a:prstGeom prst="rect">
            <a:avLst/>
          </a:prstGeom>
          <a:noFill/>
        </p:spPr>
        <p:txBody>
          <a:bodyPr wrap="square" rtlCol="0">
            <a:spAutoFit/>
          </a:bodyPr>
          <a:lstStyle/>
          <a:p>
            <a:r>
              <a:rPr lang="en-IE" sz="2000" b="1" dirty="0">
                <a:solidFill>
                  <a:schemeClr val="bg1"/>
                </a:solidFill>
                <a:hlinkClick r:id="rId3">
                  <a:extLst>
                    <a:ext uri="{A12FA001-AC4F-418D-AE19-62706E023703}">
                      <ahyp:hlinkClr xmlns:ahyp="http://schemas.microsoft.com/office/drawing/2018/hyperlinkcolor" val="tx"/>
                    </a:ext>
                  </a:extLst>
                </a:hlinkClick>
              </a:rPr>
              <a:t>Quelle</a:t>
            </a:r>
            <a:endParaRPr lang="en-IE" b="1" dirty="0">
              <a:solidFill>
                <a:schemeClr val="bg1"/>
              </a:solidFill>
            </a:endParaRPr>
          </a:p>
        </p:txBody>
      </p:sp>
    </p:spTree>
    <p:extLst>
      <p:ext uri="{BB962C8B-B14F-4D97-AF65-F5344CB8AC3E}">
        <p14:creationId xmlns:p14="http://schemas.microsoft.com/office/powerpoint/2010/main" val="4059077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445721"/>
            <a:ext cx="5674506" cy="4831317"/>
          </a:xfrm>
        </p:spPr>
        <p:txBody>
          <a:bodyPr>
            <a:normAutofit fontScale="92500" lnSpcReduction="10000"/>
          </a:bodyPr>
          <a:lstStyle/>
          <a:p>
            <a:pPr marL="228600" indent="0"/>
            <a:r>
              <a:rPr lang="en-US" dirty="0"/>
              <a:t>Achtsamkeit kann Ihnen auch dabei helfen, Gedanken und Emotionen mit größerer Ausgeglichenheit und Akzeptanz zu erleben. In der Arbeitswelt hat sich gezeigt, dass sie:</a:t>
            </a:r>
          </a:p>
          <a:p>
            <a:pPr marL="571500" indent="-342900">
              <a:buFont typeface="Arial" panose="020B0604020202020204" pitchFamily="34" charset="0"/>
              <a:buChar char="•"/>
            </a:pPr>
            <a:r>
              <a:rPr lang="en-US" dirty="0" err="1"/>
              <a:t>Bessere</a:t>
            </a:r>
            <a:r>
              <a:rPr lang="en-US" dirty="0"/>
              <a:t> </a:t>
            </a:r>
            <a:r>
              <a:rPr lang="en-US" dirty="0" err="1"/>
              <a:t>Aufmerksamkeit</a:t>
            </a:r>
            <a:endParaRPr lang="en-US" dirty="0"/>
          </a:p>
          <a:p>
            <a:pPr marL="571500" indent="-342900">
              <a:buFont typeface="Arial" panose="020B0604020202020204" pitchFamily="34" charset="0"/>
              <a:buChar char="•"/>
            </a:pPr>
            <a:r>
              <a:rPr lang="en-US" dirty="0" err="1"/>
              <a:t>Weniger</a:t>
            </a:r>
            <a:r>
              <a:rPr lang="en-US" dirty="0"/>
              <a:t> Burnout am Arbeitsplatz</a:t>
            </a:r>
          </a:p>
          <a:p>
            <a:pPr marL="571500" indent="-342900">
              <a:buFont typeface="Arial" panose="020B0604020202020204" pitchFamily="34" charset="0"/>
              <a:buChar char="•"/>
            </a:pPr>
            <a:r>
              <a:rPr lang="en-US" dirty="0" err="1"/>
              <a:t>Bessere</a:t>
            </a:r>
            <a:r>
              <a:rPr lang="en-US" dirty="0"/>
              <a:t> </a:t>
            </a:r>
            <a:r>
              <a:rPr lang="en-US" dirty="0" err="1"/>
              <a:t>soziale</a:t>
            </a:r>
            <a:r>
              <a:rPr lang="en-US" dirty="0"/>
              <a:t> </a:t>
            </a:r>
            <a:r>
              <a:rPr lang="en-US" dirty="0" err="1"/>
              <a:t>Beziehungen</a:t>
            </a:r>
            <a:endParaRPr lang="en-US" dirty="0"/>
          </a:p>
          <a:p>
            <a:pPr marL="571500" indent="-342900">
              <a:buFont typeface="Arial" panose="020B0604020202020204" pitchFamily="34" charset="0"/>
              <a:buChar char="•"/>
            </a:pPr>
            <a:r>
              <a:rPr lang="en-US" dirty="0"/>
              <a:t>Erhöhte Widerstandsfähigkeit</a:t>
            </a:r>
          </a:p>
          <a:p>
            <a:pPr marL="571500" indent="-342900">
              <a:buFont typeface="Arial" panose="020B0604020202020204" pitchFamily="34" charset="0"/>
              <a:buChar char="•"/>
            </a:pPr>
            <a:r>
              <a:rPr lang="en-US" dirty="0" err="1"/>
              <a:t>Verbesserte</a:t>
            </a:r>
            <a:r>
              <a:rPr lang="en-US" dirty="0"/>
              <a:t> </a:t>
            </a:r>
            <a:r>
              <a:rPr lang="en-US" dirty="0" err="1"/>
              <a:t>Leistung</a:t>
            </a:r>
            <a:endParaRPr lang="en-US" dirty="0"/>
          </a:p>
          <a:p>
            <a:pPr marL="571500" indent="-342900">
              <a:buFont typeface="Arial" panose="020B0604020202020204" pitchFamily="34" charset="0"/>
              <a:buChar char="•"/>
            </a:pPr>
            <a:r>
              <a:rPr lang="en-US" dirty="0"/>
              <a:t>Höhere Arbeitszufriedenheit und Motivation</a:t>
            </a:r>
          </a:p>
          <a:p>
            <a:pPr marL="571500" indent="-342900">
              <a:buFont typeface="Arial" panose="020B0604020202020204" pitchFamily="34" charset="0"/>
              <a:buChar char="•"/>
            </a:pPr>
            <a:r>
              <a:rPr lang="en-US" dirty="0"/>
              <a:t>Verringerung des </a:t>
            </a:r>
            <a:r>
              <a:rPr lang="en-US" dirty="0" err="1"/>
              <a:t>arbeitsbedingten</a:t>
            </a:r>
            <a:r>
              <a:rPr lang="en-US" dirty="0"/>
              <a:t> </a:t>
            </a:r>
            <a:r>
              <a:rPr lang="en-US" dirty="0" err="1"/>
              <a:t>Stresslevels</a:t>
            </a:r>
            <a:endParaRPr lang="en-US" dirty="0"/>
          </a:p>
          <a:p>
            <a:pPr marL="228600" indent="0"/>
            <a:endParaRPr lang="en-US" b="1" dirty="0"/>
          </a:p>
          <a:p>
            <a:pPr marL="228600" indent="0"/>
            <a:endParaRPr lang="en-US" dirty="0">
              <a:solidFill>
                <a:srgbClr val="B5EBFD"/>
              </a:solidFill>
            </a:endParaRP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5760"/>
            <a:ext cx="5295546" cy="898573"/>
          </a:xfrm>
        </p:spPr>
        <p:txBody>
          <a:bodyPr>
            <a:normAutofit fontScale="92500" lnSpcReduction="20000"/>
          </a:bodyPr>
          <a:lstStyle/>
          <a:p>
            <a:r>
              <a:rPr lang="en-US"/>
              <a:t>Vorteile der Achtsamkeit am Arbeitsplatz</a:t>
            </a:r>
            <a:endParaRPr lang="en-IE" dirty="0"/>
          </a:p>
        </p:txBody>
      </p:sp>
      <p:pic>
        <p:nvPicPr>
          <p:cNvPr id="10" name="Picture Placeholder 9">
            <a:extLst>
              <a:ext uri="{FF2B5EF4-FFF2-40B4-BE49-F238E27FC236}">
                <a16:creationId xmlns:a16="http://schemas.microsoft.com/office/drawing/2014/main" id="{5C607F91-8550-47A1-BFAD-AFDA59F871C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7" name="TextBox 6">
            <a:extLst>
              <a:ext uri="{FF2B5EF4-FFF2-40B4-BE49-F238E27FC236}">
                <a16:creationId xmlns:a16="http://schemas.microsoft.com/office/drawing/2014/main" id="{33A9AB8D-F7CA-DA11-607C-CC7C1178A961}"/>
              </a:ext>
            </a:extLst>
          </p:cNvPr>
          <p:cNvSpPr txBox="1"/>
          <p:nvPr/>
        </p:nvSpPr>
        <p:spPr>
          <a:xfrm>
            <a:off x="5832956" y="6437377"/>
            <a:ext cx="1905000" cy="400110"/>
          </a:xfrm>
          <a:prstGeom prst="rect">
            <a:avLst/>
          </a:prstGeom>
          <a:noFill/>
        </p:spPr>
        <p:txBody>
          <a:bodyPr wrap="square" rtlCol="0">
            <a:spAutoFit/>
          </a:bodyPr>
          <a:lstStyle/>
          <a:p>
            <a:r>
              <a:rPr lang="en-IE" sz="2000" b="1" dirty="0">
                <a:solidFill>
                  <a:schemeClr val="bg1"/>
                </a:solidFill>
                <a:hlinkClick r:id="rId3">
                  <a:extLst>
                    <a:ext uri="{A12FA001-AC4F-418D-AE19-62706E023703}">
                      <ahyp:hlinkClr xmlns:ahyp="http://schemas.microsoft.com/office/drawing/2018/hyperlinkcolor" val="tx"/>
                    </a:ext>
                  </a:extLst>
                </a:hlinkClick>
              </a:rPr>
              <a:t>Quelle</a:t>
            </a:r>
            <a:endParaRPr lang="en-IE" b="1" dirty="0">
              <a:solidFill>
                <a:schemeClr val="bg1"/>
              </a:solidFill>
            </a:endParaRPr>
          </a:p>
        </p:txBody>
      </p:sp>
    </p:spTree>
    <p:extLst>
      <p:ext uri="{BB962C8B-B14F-4D97-AF65-F5344CB8AC3E}">
        <p14:creationId xmlns:p14="http://schemas.microsoft.com/office/powerpoint/2010/main" val="119736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34665" y="1347299"/>
            <a:ext cx="6057635" cy="4476720"/>
          </a:xfrm>
        </p:spPr>
        <p:txBody>
          <a:bodyPr>
            <a:normAutofit fontScale="92500"/>
          </a:bodyPr>
          <a:lstStyle/>
          <a:p>
            <a:pPr marL="0"/>
            <a:r>
              <a:rPr lang="en-US" dirty="0"/>
              <a:t>In unserem modernen Leben ist es sehr schwierig, den Einsatz von Technologie zu vermeiden. Die meisten von uns haben einen Job, bei dem wir die meiste Zeit des Tages am Bildschirm verbringen, vor allem seit der COVID-19-Pandemie, bei der das Arbeiten von zu Hause aus zur Norm wurde.</a:t>
            </a:r>
          </a:p>
          <a:p>
            <a:pPr marL="0"/>
            <a:r>
              <a:rPr lang="en-US" dirty="0"/>
              <a:t>Die </a:t>
            </a:r>
            <a:r>
              <a:rPr lang="en-US" dirty="0" err="1"/>
              <a:t>Nutzung</a:t>
            </a:r>
            <a:r>
              <a:rPr lang="en-US" dirty="0"/>
              <a:t> von </a:t>
            </a:r>
            <a:r>
              <a:rPr lang="en-US" dirty="0" err="1"/>
              <a:t>digitaler</a:t>
            </a:r>
            <a:r>
              <a:rPr lang="en-US" dirty="0"/>
              <a:t> Technologie hat sich für die meisten von uns positiv ausgewirkt. Wir können jetzt leicht miteinander kommunizieren, Lernressourcen und Unterhaltungsangebote finden, und der Grad der Konnektivität, den die Technologie bietet, kann uns ein besseres Gefühl der Verbundenheit und des Vertrauens untereinander vermitteln.</a:t>
            </a:r>
          </a:p>
          <a:p>
            <a:pPr marL="0"/>
            <a:endParaRPr lang="en-US" dirty="0"/>
          </a:p>
          <a:p>
            <a:pPr marL="0"/>
            <a:endParaRPr lang="en-US" dirty="0"/>
          </a:p>
          <a:p>
            <a:pPr marL="0"/>
            <a:endParaRPr lang="en-US" dirty="0"/>
          </a:p>
          <a:p>
            <a:pPr marL="0"/>
            <a:endParaRPr lang="en-US"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516801"/>
            <a:ext cx="5085159" cy="805103"/>
          </a:xfrm>
        </p:spPr>
        <p:txBody>
          <a:bodyPr>
            <a:normAutofit fontScale="70000" lnSpcReduction="20000"/>
          </a:bodyPr>
          <a:lstStyle/>
          <a:p>
            <a:r>
              <a:rPr lang="en-IE" sz="4600" b="1" dirty="0"/>
              <a:t>Einführung in die Technologieabhängigkeit</a:t>
            </a:r>
            <a:endParaRPr lang="en-IN" sz="46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2">
                  <a:extLst>
                    <a:ext uri="{A12FA001-AC4F-418D-AE19-62706E023703}">
                      <ahyp:hlinkClr xmlns:ahyp="http://schemas.microsoft.com/office/drawing/2018/hyperlinkcolor" val="tx"/>
                    </a:ext>
                  </a:extLst>
                </a:hlinkClick>
              </a:rPr>
              <a:t>Quelle</a:t>
            </a:r>
            <a:endParaRPr lang="en-IE" dirty="0">
              <a:solidFill>
                <a:srgbClr val="09446A"/>
              </a:solidFill>
            </a:endParaRPr>
          </a:p>
        </p:txBody>
      </p:sp>
      <p:pic>
        <p:nvPicPr>
          <p:cNvPr id="11" name="Picture Placeholder 10">
            <a:extLst>
              <a:ext uri="{FF2B5EF4-FFF2-40B4-BE49-F238E27FC236}">
                <a16:creationId xmlns:a16="http://schemas.microsoft.com/office/drawing/2014/main" id="{49A72ED6-87D0-4CA1-A5E0-BA6D09ECCE4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1764229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946717" y="1501684"/>
            <a:ext cx="5838740" cy="5356316"/>
          </a:xfrm>
        </p:spPr>
        <p:txBody>
          <a:bodyPr>
            <a:normAutofit/>
          </a:bodyPr>
          <a:lstStyle/>
          <a:p>
            <a:pPr marL="228600" indent="0"/>
            <a:r>
              <a:rPr lang="en-US" sz="2400" dirty="0"/>
              <a:t>Headspace ist eine auf allen Plattformen verfügbare App, die ihren Nutzern eine Online-Plattform zum Üben von Achtsamkeitstechniken bietet.</a:t>
            </a:r>
          </a:p>
          <a:p>
            <a:pPr marL="228600" indent="0"/>
            <a:r>
              <a:rPr lang="en-US" dirty="0"/>
              <a:t>Headspace kann auf viele verschiedene Arten genutzt werden, aber eine der beliebtesten Funktionen sind die geführten Meditationen, die den Nutzer schrittweise in den Prozess der Achtsamkeit einführen.</a:t>
            </a:r>
          </a:p>
          <a:p>
            <a:pPr marL="228600" indent="0"/>
            <a:r>
              <a:rPr lang="en-US" dirty="0"/>
              <a:t>Headspace kann auch für achtsames Training und Schlaftechniken verwendet werden, so dass Sie ein Werkzeug haben, das Ihnen in vielen verschiedenen Situationen helfen kann.</a:t>
            </a:r>
          </a:p>
          <a:p>
            <a:pPr marL="228600" indent="0"/>
            <a:endParaRPr lang="en-US" sz="2400" dirty="0"/>
          </a:p>
          <a:p>
            <a:pPr marL="228600" indent="0"/>
            <a:endParaRPr lang="en-US" sz="24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192696" y="460773"/>
            <a:ext cx="5526155" cy="1035734"/>
          </a:xfrm>
        </p:spPr>
        <p:txBody>
          <a:bodyPr>
            <a:normAutofit/>
          </a:bodyPr>
          <a:lstStyle/>
          <a:p>
            <a:r>
              <a:rPr lang="en-US" dirty="0"/>
              <a:t>Headspace</a:t>
            </a:r>
            <a:endParaRPr lang="en-IE" dirty="0"/>
          </a:p>
        </p:txBody>
      </p:sp>
      <p:pic>
        <p:nvPicPr>
          <p:cNvPr id="4" name="Picture Placeholder 3">
            <a:extLst>
              <a:ext uri="{FF2B5EF4-FFF2-40B4-BE49-F238E27FC236}">
                <a16:creationId xmlns:a16="http://schemas.microsoft.com/office/drawing/2014/main" id="{76C26BCC-9CE3-E371-2250-81841FDB9AD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pic>
        <p:nvPicPr>
          <p:cNvPr id="10" name="Picture 9">
            <a:extLst>
              <a:ext uri="{FF2B5EF4-FFF2-40B4-BE49-F238E27FC236}">
                <a16:creationId xmlns:a16="http://schemas.microsoft.com/office/drawing/2014/main" id="{DA7FA8CC-1EA0-0203-0589-2E2F2F51BC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4361" y="152399"/>
            <a:ext cx="2384490" cy="1251857"/>
          </a:xfrm>
          <a:prstGeom prst="rect">
            <a:avLst/>
          </a:prstGeom>
        </p:spPr>
      </p:pic>
    </p:spTree>
    <p:extLst>
      <p:ext uri="{BB962C8B-B14F-4D97-AF65-F5344CB8AC3E}">
        <p14:creationId xmlns:p14="http://schemas.microsoft.com/office/powerpoint/2010/main" val="969758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424543" y="1343105"/>
            <a:ext cx="11118273" cy="4485155"/>
          </a:xfrm>
        </p:spPr>
        <p:txBody>
          <a:bodyPr>
            <a:normAutofit/>
          </a:bodyPr>
          <a:lstStyle/>
          <a:p>
            <a:pPr indent="0"/>
            <a:r>
              <a:rPr lang="en-US" sz="2000" dirty="0"/>
              <a:t>Die Vollversion der App enthält themenbezogene Meditationssitzungen, die Unterstützung bei bestimmten Themen wie Trauer, Kreativität, Selbstvertrauen und Konzentration bieten. Headspace kann auch für achtsame Workouts und Schlaftechniken verwendet werden.</a:t>
            </a:r>
          </a:p>
          <a:p>
            <a:pPr indent="0"/>
            <a:r>
              <a:rPr lang="en-US" sz="2000" dirty="0"/>
              <a:t>Headspace verfügt auch über eine Reihe verschiedener Metriken, mit denen Sie Ihre Fortschritte im Laufe der Zeit, in der Sie Headspace nutzen, verfolgen können. Sie können zum Beispiel sehen, wie lange Ihre durchschnittliche Sitzung dauert und wie viele Minuten Sie seit dem ersten Herunterladen der App meditiert haben.</a:t>
            </a:r>
          </a:p>
          <a:p>
            <a:pPr indent="0"/>
            <a:r>
              <a:rPr lang="en-US" sz="2000" dirty="0"/>
              <a:t>Mit Headspace können Sie aus einer Reihe von Sprechern wählen, so dass Sie einen auswählen können, der Ihnen am besten gefällt. </a:t>
            </a:r>
          </a:p>
          <a:p>
            <a:pPr indent="0"/>
            <a:r>
              <a:rPr lang="en-US" sz="2000" dirty="0"/>
              <a:t>Headspace bietet auch einzelne oder einmalige Meditationen für bestimmte Situationen an, z. B. zur Vorbereitung auf einen Flug oder eine Präsentation.</a:t>
            </a:r>
          </a:p>
          <a:p>
            <a:pPr marL="228600" indent="0"/>
            <a:endParaRPr lang="en-US" sz="20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337148" y="590632"/>
            <a:ext cx="10808102" cy="582221"/>
          </a:xfrm>
        </p:spPr>
        <p:txBody>
          <a:bodyPr>
            <a:normAutofit lnSpcReduction="10000"/>
          </a:bodyPr>
          <a:lstStyle/>
          <a:p>
            <a:r>
              <a:rPr lang="en-US" dirty="0"/>
              <a:t>Was sind einige der Funktionen von Headspace?</a:t>
            </a:r>
            <a:endParaRPr lang="en-IE" dirty="0"/>
          </a:p>
        </p:txBody>
      </p:sp>
      <p:sp>
        <p:nvSpPr>
          <p:cNvPr id="8" name="TextBox 7">
            <a:extLst>
              <a:ext uri="{FF2B5EF4-FFF2-40B4-BE49-F238E27FC236}">
                <a16:creationId xmlns:a16="http://schemas.microsoft.com/office/drawing/2014/main" id="{84BCDE5B-1B91-F871-1189-18874C19B5F3}"/>
              </a:ext>
            </a:extLst>
          </p:cNvPr>
          <p:cNvSpPr txBox="1"/>
          <p:nvPr/>
        </p:nvSpPr>
        <p:spPr>
          <a:xfrm>
            <a:off x="649184" y="5048565"/>
            <a:ext cx="8200902" cy="461665"/>
          </a:xfrm>
          <a:prstGeom prst="rect">
            <a:avLst/>
          </a:prstGeom>
          <a:noFill/>
        </p:spPr>
        <p:txBody>
          <a:bodyPr wrap="square">
            <a:spAutoFit/>
          </a:bodyPr>
          <a:lstStyle/>
          <a:p>
            <a:r>
              <a:rPr lang="en-IE" sz="2400" b="1" dirty="0">
                <a:solidFill>
                  <a:schemeClr val="accent1"/>
                </a:solidFill>
                <a:hlinkClick r:id="rId2">
                  <a:extLst>
                    <a:ext uri="{A12FA001-AC4F-418D-AE19-62706E023703}">
                      <ahyp:hlinkClr xmlns:ahyp="http://schemas.microsoft.com/office/drawing/2018/hyperlinkcolor" val="tx"/>
                    </a:ext>
                  </a:extLst>
                </a:hlinkClick>
              </a:rPr>
              <a:t>Klicken Sie hier für einen Link zur Website von Headspace</a:t>
            </a:r>
            <a:endParaRPr lang="en-IE" sz="2400" b="1" dirty="0">
              <a:solidFill>
                <a:schemeClr val="accent1"/>
              </a:solidFill>
            </a:endParaRPr>
          </a:p>
        </p:txBody>
      </p:sp>
      <p:pic>
        <p:nvPicPr>
          <p:cNvPr id="7" name="Picture 6">
            <a:extLst>
              <a:ext uri="{FF2B5EF4-FFF2-40B4-BE49-F238E27FC236}">
                <a16:creationId xmlns:a16="http://schemas.microsoft.com/office/drawing/2014/main" id="{5294C1E8-F1D1-714E-A579-A09E4F3E63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82967" y="308153"/>
            <a:ext cx="2384490" cy="1251857"/>
          </a:xfrm>
          <a:prstGeom prst="rect">
            <a:avLst/>
          </a:prstGeom>
        </p:spPr>
      </p:pic>
    </p:spTree>
    <p:extLst>
      <p:ext uri="{BB962C8B-B14F-4D97-AF65-F5344CB8AC3E}">
        <p14:creationId xmlns:p14="http://schemas.microsoft.com/office/powerpoint/2010/main" val="231527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946717" y="1496507"/>
            <a:ext cx="5838740" cy="5356316"/>
          </a:xfrm>
        </p:spPr>
        <p:txBody>
          <a:bodyPr>
            <a:normAutofit fontScale="92500" lnSpcReduction="10000"/>
          </a:bodyPr>
          <a:lstStyle/>
          <a:p>
            <a:pPr marL="228600" indent="0"/>
            <a:r>
              <a:rPr lang="en-US" dirty="0"/>
              <a:t>Es kommt häufig vor, dass wir verschiedene Gefühle von Angst oder Überforderung erleben. Calm ist eine Achtsamkeits-App für Neulinge und Meditationsbegeisterte gleichermaßen. Sie kann den Nutzern helfen, inneren Frieden zu finden und die Stressfaktoren des Lebens zu bewältigen. </a:t>
            </a:r>
          </a:p>
          <a:p>
            <a:pPr marL="228600" indent="0"/>
            <a:r>
              <a:rPr lang="en-US" sz="2400" dirty="0"/>
              <a:t>Die App bietet Hunderte von Beruhigungsübungen, hilfreiche Atemtechniken und Schlafgeschichten, die von prominenten Persönlichkeiten wie Matthew McConaughey und Stephen Fry erzählt werden.</a:t>
            </a:r>
          </a:p>
          <a:p>
            <a:pPr marL="228600" indent="0"/>
            <a:r>
              <a:rPr lang="en-US" sz="2400" dirty="0"/>
              <a:t>Calm hat viele Angebote, und die Benutzeroberfläche ist relativ einfach zu navigieren. Calm fügt außerdem regelmäßig neue Inhalte hinzu, so dass es immer etwas zu sehen gibt.</a:t>
            </a:r>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192696" y="460773"/>
            <a:ext cx="5526155" cy="1035734"/>
          </a:xfrm>
        </p:spPr>
        <p:txBody>
          <a:bodyPr>
            <a:normAutofit/>
          </a:bodyPr>
          <a:lstStyle/>
          <a:p>
            <a:r>
              <a:rPr lang="en-US" dirty="0" err="1"/>
              <a:t>Beruhigen</a:t>
            </a:r>
            <a:r>
              <a:rPr lang="en-US" dirty="0"/>
              <a:t> Sie </a:t>
            </a:r>
            <a:r>
              <a:rPr lang="en-US" dirty="0" err="1"/>
              <a:t>sich</a:t>
            </a:r>
            <a:endParaRPr lang="en-IE" dirty="0"/>
          </a:p>
        </p:txBody>
      </p:sp>
      <p:pic>
        <p:nvPicPr>
          <p:cNvPr id="2" name="Picture 1">
            <a:extLst>
              <a:ext uri="{FF2B5EF4-FFF2-40B4-BE49-F238E27FC236}">
                <a16:creationId xmlns:a16="http://schemas.microsoft.com/office/drawing/2014/main" id="{A6E3F08D-ED7B-E845-91DA-B7C3A37ED8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2173" y="228600"/>
            <a:ext cx="1163706" cy="1163706"/>
          </a:xfrm>
          <a:prstGeom prst="rect">
            <a:avLst/>
          </a:prstGeom>
        </p:spPr>
      </p:pic>
      <p:pic>
        <p:nvPicPr>
          <p:cNvPr id="8" name="Picture Placeholder 7">
            <a:extLst>
              <a:ext uri="{FF2B5EF4-FFF2-40B4-BE49-F238E27FC236}">
                <a16:creationId xmlns:a16="http://schemas.microsoft.com/office/drawing/2014/main" id="{8C127043-995F-63B1-6B61-FEF9AF0325B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4674" r="24674"/>
          <a:stretch>
            <a:fillRect/>
          </a:stretch>
        </p:blipFill>
        <p:spPr/>
      </p:pic>
    </p:spTree>
    <p:extLst>
      <p:ext uri="{BB962C8B-B14F-4D97-AF65-F5344CB8AC3E}">
        <p14:creationId xmlns:p14="http://schemas.microsoft.com/office/powerpoint/2010/main" val="1966839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68657" y="1409072"/>
            <a:ext cx="11762086" cy="4404909"/>
          </a:xfrm>
        </p:spPr>
        <p:txBody>
          <a:bodyPr>
            <a:normAutofit/>
          </a:bodyPr>
          <a:lstStyle/>
          <a:p>
            <a:pPr marL="228600" indent="0"/>
            <a:r>
              <a:rPr lang="en-US" dirty="0"/>
              <a:t>Ähnlich wie Headspace ermöglicht es Calm den Nutzern, ihre App-Statistiken zu sehen, z. B. die Zeit, die sie mit der App verbracht haben, die Anzahl der Sitzungen und die Minuten, die sie mit der Meditation verbracht haben. Calm hat auch eine integrierte Benachrichtigungsfunktion, die Sie daran erinnert, mit der App zu meditieren.</a:t>
            </a:r>
          </a:p>
          <a:p>
            <a:pPr marL="228600" indent="0"/>
            <a:r>
              <a:rPr lang="en-US" dirty="0"/>
              <a:t>Calm hat eine fantastische kostenlose Version, die den Nutzern Zugang zu täglichen Meditationen, Atemübungen, einem Stimmungstracker, ausgewählten Schlafgeschichten, verschiedenen Musiktiteln und ausgewählten geführten Meditationen bietet.</a:t>
            </a:r>
          </a:p>
          <a:p>
            <a:pPr marL="228600" indent="0"/>
            <a:r>
              <a:rPr lang="en-US" dirty="0"/>
              <a:t>Calm bietet eine maßgeschneiderte Auswahl an Ressourcen, um sicherzustellen, dass Sie das bestmögliche Ergebnis aus der Nutzung der App erzielen. </a:t>
            </a:r>
          </a:p>
          <a:p>
            <a:pPr marL="228600" indent="0"/>
            <a:r>
              <a:rPr lang="en-US" dirty="0"/>
              <a:t>Wählen Sie aus einer Vielzahl von Materialien, darunter Meditationen, tägliche Ruhe, Atemübungen, Schlafgeschichten und Entspannungsmusik.</a:t>
            </a:r>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lnSpcReduction="10000"/>
          </a:bodyPr>
          <a:lstStyle/>
          <a:p>
            <a:r>
              <a:rPr lang="en-US" dirty="0"/>
              <a:t>Was sind einige der Merkmale von Calm?</a:t>
            </a:r>
            <a:endParaRPr lang="en-IE" dirty="0"/>
          </a:p>
        </p:txBody>
      </p:sp>
      <p:sp>
        <p:nvSpPr>
          <p:cNvPr id="2" name="TextBox 1">
            <a:extLst>
              <a:ext uri="{FF2B5EF4-FFF2-40B4-BE49-F238E27FC236}">
                <a16:creationId xmlns:a16="http://schemas.microsoft.com/office/drawing/2014/main" id="{1D8AC309-4F2B-1EFC-8343-E5ED52C0E0D9}"/>
              </a:ext>
            </a:extLst>
          </p:cNvPr>
          <p:cNvSpPr txBox="1"/>
          <p:nvPr/>
        </p:nvSpPr>
        <p:spPr>
          <a:xfrm>
            <a:off x="348344" y="5433376"/>
            <a:ext cx="8294915" cy="461665"/>
          </a:xfrm>
          <a:prstGeom prst="rect">
            <a:avLst/>
          </a:prstGeom>
          <a:noFill/>
        </p:spPr>
        <p:txBody>
          <a:bodyPr wrap="square" rtlCol="0">
            <a:spAutoFit/>
          </a:bodyPr>
          <a:lstStyle/>
          <a:p>
            <a:r>
              <a:rPr lang="en-IE" sz="2400" b="1" dirty="0">
                <a:solidFill>
                  <a:schemeClr val="accent1"/>
                </a:solidFill>
                <a:hlinkClick r:id="rId2">
                  <a:extLst>
                    <a:ext uri="{A12FA001-AC4F-418D-AE19-62706E023703}">
                      <ahyp:hlinkClr xmlns:ahyp="http://schemas.microsoft.com/office/drawing/2018/hyperlinkcolor" val="tx"/>
                    </a:ext>
                  </a:extLst>
                </a:hlinkClick>
              </a:rPr>
              <a:t>Klicken Sie hier für einen Link zur Website von Calm</a:t>
            </a:r>
            <a:endParaRPr lang="en-IE" sz="2400" b="1" dirty="0">
              <a:solidFill>
                <a:schemeClr val="accent1"/>
              </a:solidFill>
            </a:endParaRPr>
          </a:p>
        </p:txBody>
      </p:sp>
      <p:pic>
        <p:nvPicPr>
          <p:cNvPr id="8" name="Picture 7">
            <a:extLst>
              <a:ext uri="{FF2B5EF4-FFF2-40B4-BE49-F238E27FC236}">
                <a16:creationId xmlns:a16="http://schemas.microsoft.com/office/drawing/2014/main" id="{2D24AB54-010F-6E49-8063-889DF22065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79110" y="352229"/>
            <a:ext cx="1163706" cy="1163706"/>
          </a:xfrm>
          <a:prstGeom prst="rect">
            <a:avLst/>
          </a:prstGeom>
        </p:spPr>
      </p:pic>
    </p:spTree>
    <p:extLst>
      <p:ext uri="{BB962C8B-B14F-4D97-AF65-F5344CB8AC3E}">
        <p14:creationId xmlns:p14="http://schemas.microsoft.com/office/powerpoint/2010/main" val="390411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672353"/>
            <a:ext cx="5674506" cy="4831317"/>
          </a:xfrm>
        </p:spPr>
        <p:txBody>
          <a:bodyPr>
            <a:normAutofit/>
          </a:bodyPr>
          <a:lstStyle/>
          <a:p>
            <a:pPr marL="228600" indent="0"/>
            <a:r>
              <a:rPr lang="en-US" dirty="0"/>
              <a:t>In diesen Ressourcen haben wir entdeckt, dass Pausen gut für unsere geistige Gesundheit sind und uns helfen, uns zu konzentrieren.</a:t>
            </a:r>
          </a:p>
          <a:p>
            <a:pPr marL="228600" indent="0"/>
            <a:r>
              <a:rPr lang="en-US" dirty="0"/>
              <a:t>Microsoft hat eine App namens Breakthru entwickelt, die ihren Nutzern eine zweiminütige Pause verschaffen soll.</a:t>
            </a:r>
          </a:p>
          <a:p>
            <a:pPr marL="228600" indent="0"/>
            <a:r>
              <a:rPr lang="en-US" dirty="0" err="1"/>
              <a:t>Breakthru </a:t>
            </a:r>
            <a:r>
              <a:rPr lang="en-US" dirty="0"/>
              <a:t>ist ideal für Menschen, die von unterwegs aus arbeiten, und kann so eingerichtet werden, dass es in von Ihnen gewählten Abständen an die Einnahme einer Pause erinnert.</a:t>
            </a:r>
          </a:p>
          <a:p>
            <a:pPr marL="228600" indent="0"/>
            <a:endParaRPr lang="en-US" dirty="0"/>
          </a:p>
          <a:p>
            <a:pPr marL="228600" indent="0"/>
            <a:endParaRPr lang="en-US" b="1" dirty="0"/>
          </a:p>
          <a:p>
            <a:pPr marL="228600" indent="0"/>
            <a:endParaRPr lang="en-US" dirty="0">
              <a:solidFill>
                <a:srgbClr val="B5EBFD"/>
              </a:solidFill>
            </a:endParaRP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5760"/>
            <a:ext cx="5295546" cy="1170333"/>
          </a:xfrm>
        </p:spPr>
        <p:txBody>
          <a:bodyPr>
            <a:normAutofit/>
          </a:bodyPr>
          <a:lstStyle/>
          <a:p>
            <a:r>
              <a:rPr lang="en-US" dirty="0" err="1"/>
              <a:t>BreakThru</a:t>
            </a:r>
            <a:endParaRPr lang="en-IE" dirty="0"/>
          </a:p>
        </p:txBody>
      </p:sp>
      <p:pic>
        <p:nvPicPr>
          <p:cNvPr id="2" name="Picture 1">
            <a:extLst>
              <a:ext uri="{FF2B5EF4-FFF2-40B4-BE49-F238E27FC236}">
                <a16:creationId xmlns:a16="http://schemas.microsoft.com/office/drawing/2014/main" id="{9D47F53E-A152-5112-87EA-FF7BBB9AB2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82999" y="94000"/>
            <a:ext cx="2080592" cy="1170333"/>
          </a:xfrm>
          <a:prstGeom prst="rect">
            <a:avLst/>
          </a:prstGeom>
        </p:spPr>
      </p:pic>
      <p:pic>
        <p:nvPicPr>
          <p:cNvPr id="7" name="Picture Placeholder 6">
            <a:extLst>
              <a:ext uri="{FF2B5EF4-FFF2-40B4-BE49-F238E27FC236}">
                <a16:creationId xmlns:a16="http://schemas.microsoft.com/office/drawing/2014/main" id="{A8696FA9-4C9A-4FB1-44AD-BFAD8BE0C85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015346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68657" y="1360170"/>
            <a:ext cx="11762086" cy="4404909"/>
          </a:xfrm>
        </p:spPr>
        <p:txBody>
          <a:bodyPr>
            <a:normAutofit/>
          </a:bodyPr>
          <a:lstStyle/>
          <a:p>
            <a:pPr marL="228600" indent="0"/>
            <a:r>
              <a:rPr lang="en-US" sz="2000" dirty="0"/>
              <a:t>Breakthru hat einen einzigartigen Ansatz für eine Pause. Das Ziel der App ist es, Sie dazu zu bringen, aufzustehen und bestimmte Bewegungen auszuführen, wobei Ihnen eine Grafik auf dem Bildschirm zeigt, was Sie als Nächstes tun müssen.</a:t>
            </a:r>
          </a:p>
          <a:p>
            <a:pPr marL="228600" indent="0"/>
            <a:r>
              <a:rPr lang="en-US" sz="2000" dirty="0"/>
              <a:t>Es ist wissenschaftlich erwiesen, dass Breakthru Stress abbaut, das Engagement erhöht und die Widerstandsfähigkeit stärkt.</a:t>
            </a:r>
          </a:p>
          <a:p>
            <a:pPr marL="228600" indent="0"/>
            <a:r>
              <a:rPr lang="en-IE" sz="2000" dirty="0"/>
              <a:t>Breakthru kann auf viele verschiedene Arten verwendet werden, die ganz Ihnen überlassen sind. Wählen Sie das Gefühl, das Sie damit erreichen wollen, wie z. B. Selbstvertrauen, Energie, Freude und Zentriertheit.  Verwenden Sie es allein, als Teil eines Teams oder als Eisbrecher in einer Sitzung!</a:t>
            </a:r>
          </a:p>
          <a:p>
            <a:pPr marL="228600" indent="0"/>
            <a:r>
              <a:rPr lang="en-IE" sz="2000" dirty="0"/>
              <a:t>Die Forschung legt nahe, dass die kurzen Momente der Bewegung, die Breakthru bietet, </a:t>
            </a:r>
            <a:r>
              <a:rPr lang="en-US" sz="2000" dirty="0"/>
              <a:t>unseren Stoffwechsel "ankurbeln", die Produktivität erhöhen und die Kreativität steigern </a:t>
            </a:r>
            <a:r>
              <a:rPr lang="en-IE" sz="2000" dirty="0"/>
              <a:t>können</a:t>
            </a:r>
            <a:r>
              <a:rPr lang="en-US" sz="2000" dirty="0"/>
              <a:t>. </a:t>
            </a:r>
          </a:p>
          <a:p>
            <a:pPr marL="228600" indent="0"/>
            <a:r>
              <a:rPr lang="en-US" sz="2000" dirty="0"/>
              <a:t>Breakthru bietet auch ein System für </a:t>
            </a:r>
            <a:r>
              <a:rPr lang="en-US" sz="2000" dirty="0" err="1"/>
              <a:t>Pausen </a:t>
            </a:r>
            <a:r>
              <a:rPr lang="en-US" sz="2000" dirty="0"/>
              <a:t>mit erwiesenen Vorteilen für die geistige und körperliche Gesundheit, das die Hybridarbeit ein wenig einfacher macht.</a:t>
            </a:r>
            <a:endParaRPr lang="en-IE" sz="20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lnSpcReduction="10000"/>
          </a:bodyPr>
          <a:lstStyle/>
          <a:p>
            <a:r>
              <a:rPr lang="en-US" dirty="0"/>
              <a:t>Was sind einige der Merkmale von Breakthru?</a:t>
            </a:r>
            <a:endParaRPr lang="en-IE" dirty="0"/>
          </a:p>
        </p:txBody>
      </p:sp>
      <p:sp>
        <p:nvSpPr>
          <p:cNvPr id="2" name="TextBox 1">
            <a:extLst>
              <a:ext uri="{FF2B5EF4-FFF2-40B4-BE49-F238E27FC236}">
                <a16:creationId xmlns:a16="http://schemas.microsoft.com/office/drawing/2014/main" id="{1D8AC309-4F2B-1EFC-8343-E5ED52C0E0D9}"/>
              </a:ext>
            </a:extLst>
          </p:cNvPr>
          <p:cNvSpPr txBox="1"/>
          <p:nvPr/>
        </p:nvSpPr>
        <p:spPr>
          <a:xfrm>
            <a:off x="450980" y="5266997"/>
            <a:ext cx="8294915" cy="461665"/>
          </a:xfrm>
          <a:prstGeom prst="rect">
            <a:avLst/>
          </a:prstGeom>
          <a:noFill/>
        </p:spPr>
        <p:txBody>
          <a:bodyPr wrap="square" rtlCol="0">
            <a:spAutoFit/>
          </a:bodyPr>
          <a:lstStyle/>
          <a:p>
            <a:r>
              <a:rPr lang="en-IE" sz="2400" b="1" dirty="0">
                <a:solidFill>
                  <a:schemeClr val="accent1"/>
                </a:solidFill>
                <a:hlinkClick r:id="rId2">
                  <a:extLst>
                    <a:ext uri="{A12FA001-AC4F-418D-AE19-62706E023703}">
                      <ahyp:hlinkClr xmlns:ahyp="http://schemas.microsoft.com/office/drawing/2018/hyperlinkcolor" val="tx"/>
                    </a:ext>
                  </a:extLst>
                </a:hlinkClick>
              </a:rPr>
              <a:t>Klicken Sie hier für einen Link zur Website von Breakthru</a:t>
            </a:r>
            <a:endParaRPr lang="en-IE" sz="2400" b="1" dirty="0">
              <a:solidFill>
                <a:schemeClr val="accent1"/>
              </a:solidFill>
            </a:endParaRPr>
          </a:p>
        </p:txBody>
      </p:sp>
      <p:pic>
        <p:nvPicPr>
          <p:cNvPr id="7" name="Picture 6">
            <a:extLst>
              <a:ext uri="{FF2B5EF4-FFF2-40B4-BE49-F238E27FC236}">
                <a16:creationId xmlns:a16="http://schemas.microsoft.com/office/drawing/2014/main" id="{B9F96845-23E9-4C81-E4CC-305F36DA8E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42625" y="348915"/>
            <a:ext cx="2080592" cy="1170333"/>
          </a:xfrm>
          <a:prstGeom prst="rect">
            <a:avLst/>
          </a:prstGeom>
        </p:spPr>
      </p:pic>
    </p:spTree>
    <p:extLst>
      <p:ext uri="{BB962C8B-B14F-4D97-AF65-F5344CB8AC3E}">
        <p14:creationId xmlns:p14="http://schemas.microsoft.com/office/powerpoint/2010/main" val="3382262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397DCE-66BE-4F7F-B9B5-C4E6720F1BA5}"/>
              </a:ext>
            </a:extLst>
          </p:cNvPr>
          <p:cNvSpPr>
            <a:spLocks noGrp="1"/>
          </p:cNvSpPr>
          <p:nvPr>
            <p:ph type="body" sz="quarter" idx="16"/>
          </p:nvPr>
        </p:nvSpPr>
        <p:spPr>
          <a:xfrm>
            <a:off x="704603" y="2474843"/>
            <a:ext cx="6965028" cy="1719470"/>
          </a:xfrm>
        </p:spPr>
        <p:txBody>
          <a:bodyPr>
            <a:normAutofit/>
          </a:bodyPr>
          <a:lstStyle/>
          <a:p>
            <a:r>
              <a:rPr lang="en-US" dirty="0"/>
              <a:t>Video-Links, Aktivitäten und Übungen</a:t>
            </a:r>
          </a:p>
          <a:p>
            <a:endParaRPr lang="en-IE" dirty="0"/>
          </a:p>
        </p:txBody>
      </p:sp>
      <p:sp>
        <p:nvSpPr>
          <p:cNvPr id="5" name="Text Placeholder 4">
            <a:extLst>
              <a:ext uri="{FF2B5EF4-FFF2-40B4-BE49-F238E27FC236}">
                <a16:creationId xmlns:a16="http://schemas.microsoft.com/office/drawing/2014/main" id="{F4163F22-C7EA-4F2A-AFAF-B0D165B85997}"/>
              </a:ext>
            </a:extLst>
          </p:cNvPr>
          <p:cNvSpPr>
            <a:spLocks noGrp="1"/>
          </p:cNvSpPr>
          <p:nvPr>
            <p:ph type="body" sz="quarter" idx="17"/>
          </p:nvPr>
        </p:nvSpPr>
        <p:spPr/>
        <p:txBody>
          <a:bodyPr>
            <a:normAutofit fontScale="85000" lnSpcReduction="20000"/>
          </a:bodyPr>
          <a:lstStyle/>
          <a:p>
            <a:r>
              <a:rPr lang="en-US" dirty="0"/>
              <a:t>05</a:t>
            </a:r>
            <a:endParaRPr lang="en-IE" dirty="0"/>
          </a:p>
        </p:txBody>
      </p:sp>
    </p:spTree>
    <p:extLst>
      <p:ext uri="{BB962C8B-B14F-4D97-AF65-F5344CB8AC3E}">
        <p14:creationId xmlns:p14="http://schemas.microsoft.com/office/powerpoint/2010/main" val="37716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251016-E460-4431-ACF5-276976A2206D}"/>
              </a:ext>
            </a:extLst>
          </p:cNvPr>
          <p:cNvSpPr>
            <a:spLocks noGrp="1"/>
          </p:cNvSpPr>
          <p:nvPr>
            <p:ph type="body" sz="quarter" idx="18"/>
          </p:nvPr>
        </p:nvSpPr>
        <p:spPr>
          <a:xfrm>
            <a:off x="734714" y="1372614"/>
            <a:ext cx="10808102" cy="4303644"/>
          </a:xfrm>
        </p:spPr>
        <p:txBody>
          <a:bodyPr>
            <a:normAutofit lnSpcReduction="10000"/>
          </a:bodyPr>
          <a:lstStyle/>
          <a:p>
            <a:pPr marL="0"/>
            <a:r>
              <a:rPr lang="en-US" dirty="0"/>
              <a:t>Bei dieser Übung geht es darum, im Laufe des Tages regelmäßige Pausen einzulegen, um sicherzustellen, dass Sie Stress abbauen, aber dennoch gut und effektiv arbeiten können. Probieren Sie die folgenden Schritte aus, um den Anfang zu machen.</a:t>
            </a:r>
          </a:p>
          <a:p>
            <a:pPr marL="0"/>
            <a:r>
              <a:rPr lang="en-US" dirty="0"/>
              <a:t>Schritt 1: Teilen Sie die nächsten 2,5 Stunden in eine bestimmte Anzahl von Arbeitsstunden und Pausen ein.</a:t>
            </a:r>
          </a:p>
          <a:p>
            <a:pPr marL="0"/>
            <a:r>
              <a:rPr lang="en-US" dirty="0"/>
              <a:t>Schritt 2- Stellen Sie einen Timer für 25 Minuten ein. Das ist Ihre Arbeitszeit, ein so genannter Pomodoro. Am Ende der 25 Minuten stellen Sie einen weiteren Timer für 5 Minuten ein. Diese 5 Minuten sind Ihre Pause.</a:t>
            </a:r>
          </a:p>
          <a:p>
            <a:pPr marL="0"/>
            <a:r>
              <a:rPr lang="en-US" dirty="0"/>
              <a:t>Schritt 3: Machen Sie vier </a:t>
            </a:r>
            <a:r>
              <a:rPr lang="en-US" dirty="0" err="1"/>
              <a:t>Pomodoros</a:t>
            </a:r>
            <a:r>
              <a:rPr lang="en-US" dirty="0"/>
              <a:t>, und stellen Sie am Ende des vierten Pomodoros einen Timer für 15-20 Minuten ein, der Ihre lange Pause darstellt.</a:t>
            </a:r>
          </a:p>
          <a:p>
            <a:pPr marL="0"/>
            <a:r>
              <a:rPr lang="en-US" dirty="0"/>
              <a:t>Schritt 4: Wiederholen Sie dies während Ihres Arbeitstages. Achten Sie darauf, dass Sie regelmäßig Pausen einlegen, z. B. in der Mittagspause usw.</a:t>
            </a:r>
          </a:p>
          <a:p>
            <a:endParaRPr lang="en-IE" dirty="0"/>
          </a:p>
        </p:txBody>
      </p:sp>
      <p:sp>
        <p:nvSpPr>
          <p:cNvPr id="4" name="Text Placeholder 3">
            <a:extLst>
              <a:ext uri="{FF2B5EF4-FFF2-40B4-BE49-F238E27FC236}">
                <a16:creationId xmlns:a16="http://schemas.microsoft.com/office/drawing/2014/main" id="{85317CD6-C470-4230-9136-5382EEF0A30B}"/>
              </a:ext>
            </a:extLst>
          </p:cNvPr>
          <p:cNvSpPr>
            <a:spLocks noGrp="1"/>
          </p:cNvSpPr>
          <p:nvPr>
            <p:ph type="body" sz="quarter" idx="16"/>
          </p:nvPr>
        </p:nvSpPr>
        <p:spPr>
          <a:xfrm>
            <a:off x="734714" y="320040"/>
            <a:ext cx="10808102" cy="1436971"/>
          </a:xfrm>
        </p:spPr>
        <p:txBody>
          <a:bodyPr>
            <a:normAutofit/>
          </a:bodyPr>
          <a:lstStyle/>
          <a:p>
            <a:r>
              <a:rPr lang="en-IE" dirty="0"/>
              <a:t>Übung -1 </a:t>
            </a:r>
          </a:p>
          <a:p>
            <a:r>
              <a:rPr lang="en-IE" sz="2400" b="1" dirty="0"/>
              <a:t>Üben Sie die Pomodoro-Technik.</a:t>
            </a:r>
          </a:p>
          <a:p>
            <a:endParaRPr lang="en-IE" dirty="0"/>
          </a:p>
        </p:txBody>
      </p:sp>
    </p:spTree>
    <p:extLst>
      <p:ext uri="{BB962C8B-B14F-4D97-AF65-F5344CB8AC3E}">
        <p14:creationId xmlns:p14="http://schemas.microsoft.com/office/powerpoint/2010/main" val="826927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251016-E460-4431-ACF5-276976A2206D}"/>
              </a:ext>
            </a:extLst>
          </p:cNvPr>
          <p:cNvSpPr>
            <a:spLocks noGrp="1"/>
          </p:cNvSpPr>
          <p:nvPr>
            <p:ph type="body" sz="quarter" idx="18"/>
          </p:nvPr>
        </p:nvSpPr>
        <p:spPr>
          <a:xfrm>
            <a:off x="691949" y="1495148"/>
            <a:ext cx="10808102" cy="3867704"/>
          </a:xfrm>
        </p:spPr>
        <p:txBody>
          <a:bodyPr>
            <a:normAutofit lnSpcReduction="10000"/>
          </a:bodyPr>
          <a:lstStyle/>
          <a:p>
            <a:pPr marL="228600" indent="0" algn="just"/>
            <a:r>
              <a:rPr lang="en-US" dirty="0"/>
              <a:t>Bei der nächsten Übung werden wir Sie in das Konzept des Tagebuchschreibens einführen. Obwohl Tagebuchschreiben normalerweise nicht als meditative Übung angesehen wird, kann es Sie in die Achtsamkeit einführen. Das Führen von Journalen ähnelt dem Führen eines Tagebuchs, in dem Sie Ihre Gefühle und Erfahrungen des Tages reflektieren und aufschreiben. Das Führen von Journalen ist sehr effektiv, um das Gefühl zu bekommen, im Moment zu leben.</a:t>
            </a:r>
          </a:p>
          <a:p>
            <a:pPr marL="228600" indent="0" algn="just"/>
            <a:r>
              <a:rPr lang="en-US" dirty="0"/>
              <a:t>Es gibt viele Möglichkeiten, ein Tagebuch zu führen. Manche Menschen nutzen es, um eine neue To-Do-Liste zu erstellen, damit sie für den kommenden Tag besser organisiert sind. Andere nutzen es, um ihre Gedanken und Gefühle im Griff zu behalten.</a:t>
            </a:r>
          </a:p>
          <a:p>
            <a:pPr marL="228600" indent="0" algn="just"/>
            <a:r>
              <a:rPr lang="en-US" dirty="0"/>
              <a:t>Auf der nächsten Folie gehen wir Schritt für Schritt durch, wie man mit dem Journaling beginnt.</a:t>
            </a:r>
            <a:endParaRPr lang="en-IE" dirty="0"/>
          </a:p>
        </p:txBody>
      </p:sp>
      <p:sp>
        <p:nvSpPr>
          <p:cNvPr id="4" name="Text Placeholder 3">
            <a:extLst>
              <a:ext uri="{FF2B5EF4-FFF2-40B4-BE49-F238E27FC236}">
                <a16:creationId xmlns:a16="http://schemas.microsoft.com/office/drawing/2014/main" id="{85317CD6-C470-4230-9136-5382EEF0A30B}"/>
              </a:ext>
            </a:extLst>
          </p:cNvPr>
          <p:cNvSpPr>
            <a:spLocks noGrp="1"/>
          </p:cNvSpPr>
          <p:nvPr>
            <p:ph type="body" sz="quarter" idx="16"/>
          </p:nvPr>
        </p:nvSpPr>
        <p:spPr>
          <a:xfrm>
            <a:off x="734714" y="424311"/>
            <a:ext cx="10808102" cy="987045"/>
          </a:xfrm>
        </p:spPr>
        <p:txBody>
          <a:bodyPr>
            <a:normAutofit fontScale="92500" lnSpcReduction="10000"/>
          </a:bodyPr>
          <a:lstStyle/>
          <a:p>
            <a:r>
              <a:rPr lang="en-IE" sz="3900" dirty="0"/>
              <a:t>Übung -2</a:t>
            </a:r>
          </a:p>
          <a:p>
            <a:r>
              <a:rPr lang="en-IE" sz="2600" b="1" dirty="0"/>
              <a:t>Beginnen Sie Ihre Achtsamkeitsreise mit einem Tagebuch.</a:t>
            </a:r>
          </a:p>
          <a:p>
            <a:endParaRPr lang="en-IE" dirty="0"/>
          </a:p>
        </p:txBody>
      </p:sp>
    </p:spTree>
    <p:extLst>
      <p:ext uri="{BB962C8B-B14F-4D97-AF65-F5344CB8AC3E}">
        <p14:creationId xmlns:p14="http://schemas.microsoft.com/office/powerpoint/2010/main" val="3737173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251016-E460-4431-ACF5-276976A2206D}"/>
              </a:ext>
            </a:extLst>
          </p:cNvPr>
          <p:cNvSpPr>
            <a:spLocks noGrp="1"/>
          </p:cNvSpPr>
          <p:nvPr>
            <p:ph type="body" sz="quarter" idx="18"/>
          </p:nvPr>
        </p:nvSpPr>
        <p:spPr>
          <a:xfrm>
            <a:off x="488587" y="1408921"/>
            <a:ext cx="11214825" cy="4581940"/>
          </a:xfrm>
        </p:spPr>
        <p:txBody>
          <a:bodyPr>
            <a:noAutofit/>
          </a:bodyPr>
          <a:lstStyle/>
          <a:p>
            <a:pPr marL="228600" indent="0" algn="just"/>
            <a:r>
              <a:rPr lang="en-US" sz="1800" dirty="0"/>
              <a:t>Schritt 1: Überlegen Sie, was Sie schreiben möchten. Ihr Tagebuch muss kein Thema haben, aber eine einfache Möglichkeit, mit dem Schreiben eines Eintrags zu beginnen, ist, darüber nachzudenken, worüber Sie schreiben möchten. Entscheiden Sie, was Sie besprechen möchten, und gehen Sie in diese Richtung.</a:t>
            </a:r>
          </a:p>
          <a:p>
            <a:pPr marL="228600" indent="0" algn="just"/>
            <a:r>
              <a:rPr lang="en-US" sz="1800" dirty="0"/>
              <a:t>Schritt 2: Versuchen Sie es mit einer Aufforderung, wenn Sie Schwierigkeiten haben. Wenn Sie Schwierigkeiten haben, sich für ein Thema zu entscheiden, versuchen Sie, persönlich und/oder kreativ zu schreiben, um einen Anfang zu finden. Hier finden Sie einige Anregungen für Ihr Tagebuch, die Ihnen helfen können. </a:t>
            </a:r>
            <a:r>
              <a:rPr lang="en-US" sz="1800" dirty="0">
                <a:hlinkClick r:id="rId2">
                  <a:extLst>
                    <a:ext uri="{A12FA001-AC4F-418D-AE19-62706E023703}">
                      <ahyp:hlinkClr xmlns:ahyp="http://schemas.microsoft.com/office/drawing/2018/hyperlinkcolor" val="tx"/>
                    </a:ext>
                  </a:extLst>
                </a:hlinkClick>
              </a:rPr>
              <a:t>Klicken Sie hier für den Link</a:t>
            </a:r>
            <a:endParaRPr lang="en-US" sz="1800" dirty="0"/>
          </a:p>
          <a:p>
            <a:pPr marL="228600" indent="0" algn="just"/>
            <a:r>
              <a:rPr lang="en-US" sz="1800" dirty="0"/>
              <a:t>Schritt 3: Legen Sie eine bestimmte Zeit für das Schreiben fest, so dass Sie schon während des Tages darüber nachdenken können, was Sie schreiben wollen, und Ideen vorbereiten können. Das sorgt auch dafür, dass Sie sich auf das Schreiben freuen.</a:t>
            </a:r>
          </a:p>
          <a:p>
            <a:pPr marL="228600" indent="0" algn="just"/>
            <a:r>
              <a:rPr lang="en-US" sz="1800" dirty="0"/>
              <a:t>4. Übung macht den Meister. Schreiben Sie so viel wie möglich. Das Schreiben wird einfacher, je öfter Sie es tun. Versuchen Sie, sich das regelmäßige Schreiben zur Gewohnheit zu machen, und Ihre Einträge werden Ihnen wie von selbst zufallen. </a:t>
            </a:r>
          </a:p>
          <a:p>
            <a:pPr marL="228600" indent="0" algn="just"/>
            <a:r>
              <a:rPr lang="en-US" sz="1800" dirty="0"/>
              <a:t>Schritt 5: Gestalten Sie es nach Ihren Vorstellungen. Versuchen Sie, Bilder, Zeichnungen oder sogar Briefe an sich selbst hinzuzufügen. Das alles wird Ihnen auf Ihrem Weg zum Tagebuch und zur Achtsamkeit helfen.</a:t>
            </a:r>
          </a:p>
          <a:p>
            <a:pPr marL="228600" indent="0" algn="just"/>
            <a:endParaRPr lang="en-US" sz="1800" dirty="0"/>
          </a:p>
        </p:txBody>
      </p:sp>
      <p:sp>
        <p:nvSpPr>
          <p:cNvPr id="4" name="Text Placeholder 3">
            <a:extLst>
              <a:ext uri="{FF2B5EF4-FFF2-40B4-BE49-F238E27FC236}">
                <a16:creationId xmlns:a16="http://schemas.microsoft.com/office/drawing/2014/main" id="{85317CD6-C470-4230-9136-5382EEF0A30B}"/>
              </a:ext>
            </a:extLst>
          </p:cNvPr>
          <p:cNvSpPr>
            <a:spLocks noGrp="1"/>
          </p:cNvSpPr>
          <p:nvPr>
            <p:ph type="body" sz="quarter" idx="16"/>
          </p:nvPr>
        </p:nvSpPr>
        <p:spPr>
          <a:xfrm>
            <a:off x="734714" y="424311"/>
            <a:ext cx="10808102" cy="987045"/>
          </a:xfrm>
        </p:spPr>
        <p:txBody>
          <a:bodyPr>
            <a:normAutofit fontScale="92500" lnSpcReduction="10000"/>
          </a:bodyPr>
          <a:lstStyle/>
          <a:p>
            <a:r>
              <a:rPr lang="en-IE" sz="3900" dirty="0"/>
              <a:t>Übung -2</a:t>
            </a:r>
          </a:p>
          <a:p>
            <a:r>
              <a:rPr lang="en-IE" sz="2600" b="1" dirty="0"/>
              <a:t>Beginnen Sie Ihre Achtsamkeitsreise mit einem Tagebuch.</a:t>
            </a:r>
          </a:p>
          <a:p>
            <a:endParaRPr lang="en-IE" dirty="0"/>
          </a:p>
        </p:txBody>
      </p:sp>
    </p:spTree>
    <p:extLst>
      <p:ext uri="{BB962C8B-B14F-4D97-AF65-F5344CB8AC3E}">
        <p14:creationId xmlns:p14="http://schemas.microsoft.com/office/powerpoint/2010/main" val="34206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1191039" y="1490116"/>
            <a:ext cx="5661023" cy="5346026"/>
          </a:xfrm>
        </p:spPr>
        <p:txBody>
          <a:bodyPr>
            <a:normAutofit fontScale="92500" lnSpcReduction="10000"/>
          </a:bodyPr>
          <a:lstStyle/>
          <a:p>
            <a:pPr marL="0"/>
            <a:r>
              <a:rPr lang="en-US" dirty="0"/>
              <a:t>Hatten Sie schon einmal einen Abgabetermin und haben alles getan, um sich vor der Arbeit zu drücken, die erledigt werden musste? Instant Gratification" könnte dieses </a:t>
            </a:r>
            <a:r>
              <a:rPr lang="en-US" dirty="0" err="1"/>
              <a:t>Verhalten </a:t>
            </a:r>
            <a:r>
              <a:rPr lang="en-US" dirty="0"/>
              <a:t>beschreiben, bei dem Sie kurzfristige Vorteile suchen, obwohl Sie wissen, dass es sich langfristig negativ auswirken könnte.</a:t>
            </a:r>
          </a:p>
          <a:p>
            <a:pPr marL="0"/>
            <a:r>
              <a:rPr lang="en-US" dirty="0"/>
              <a:t>Aufgeschobene Befriedigung wäre das Gegenteil davon. Sie wissen, dass Sie, wenn Sie sich jetzt anstrengen, nicht unter Druck stehen werden, es zu einem anderen Zeitpunkt zu tun.</a:t>
            </a:r>
          </a:p>
          <a:p>
            <a:pPr marL="0"/>
            <a:r>
              <a:rPr lang="en-US" dirty="0" err="1"/>
              <a:t>Technologie</a:t>
            </a:r>
            <a:r>
              <a:rPr lang="en-US" dirty="0"/>
              <a:t> verschafft uns ständige Befriedigung, indem sie unser Gehirn veranlasst, Genussmittel freizusetzen. Sogar die Art und Weise, wie das Internet uns sofort die Antworten liefert, die wir brauchen, kann sich auf die Befriedigung auswirken.  </a:t>
            </a:r>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p:txBody>
          <a:bodyPr>
            <a:normAutofit fontScale="85000" lnSpcReduction="10000"/>
          </a:bodyPr>
          <a:lstStyle/>
          <a:p>
            <a:pPr algn="ctr"/>
            <a:r>
              <a:rPr lang="en-US" dirty="0"/>
              <a:t>Gratifikation und Technologie</a:t>
            </a:r>
          </a:p>
        </p:txBody>
      </p:sp>
      <p:pic>
        <p:nvPicPr>
          <p:cNvPr id="6" name="Picture Placeholder 5">
            <a:extLst>
              <a:ext uri="{FF2B5EF4-FFF2-40B4-BE49-F238E27FC236}">
                <a16:creationId xmlns:a16="http://schemas.microsoft.com/office/drawing/2014/main" id="{247F1EF3-0693-1888-1D5B-8C427D12B8E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653851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EB5129-06A3-4FFB-AF3F-7EF291D5C108}"/>
              </a:ext>
            </a:extLst>
          </p:cNvPr>
          <p:cNvSpPr>
            <a:spLocks noGrp="1"/>
          </p:cNvSpPr>
          <p:nvPr>
            <p:ph type="pic" sz="quarter" idx="10"/>
          </p:nvPr>
        </p:nvSpPr>
        <p:spPr/>
      </p:sp>
      <p:sp>
        <p:nvSpPr>
          <p:cNvPr id="6" name="Text Placeholder 5">
            <a:extLst>
              <a:ext uri="{FF2B5EF4-FFF2-40B4-BE49-F238E27FC236}">
                <a16:creationId xmlns:a16="http://schemas.microsoft.com/office/drawing/2014/main" id="{9605B23D-8B00-43F3-AB8E-1BE2D891EEA8}"/>
              </a:ext>
            </a:extLst>
          </p:cNvPr>
          <p:cNvSpPr>
            <a:spLocks noGrp="1"/>
          </p:cNvSpPr>
          <p:nvPr>
            <p:ph type="body" sz="quarter" idx="18"/>
          </p:nvPr>
        </p:nvSpPr>
        <p:spPr>
          <a:xfrm>
            <a:off x="747201" y="3600176"/>
            <a:ext cx="5029134" cy="2452374"/>
          </a:xfrm>
        </p:spPr>
        <p:txBody>
          <a:bodyPr>
            <a:normAutofit fontScale="92500" lnSpcReduction="10000"/>
          </a:bodyPr>
          <a:lstStyle/>
          <a:p>
            <a:pPr marL="0"/>
            <a:r>
              <a:rPr lang="en-IE" dirty="0">
                <a:solidFill>
                  <a:schemeClr val="tx1">
                    <a:lumMod val="50000"/>
                  </a:schemeClr>
                </a:solidFill>
              </a:rPr>
              <a:t>Sehen Sie sich das folgende YouTube-Video an. In diesem Ted Talk geht der Moderator auf einige Probleme im Zusammenhang mit der Techniksucht ein und zeigt einige Lösungen auf, wie man die Sucht durchbrechen kann.</a:t>
            </a:r>
          </a:p>
          <a:p>
            <a:pPr marL="0"/>
            <a:r>
              <a:rPr lang="en-IE" dirty="0">
                <a:solidFill>
                  <a:srgbClr val="09446A"/>
                </a:solidFill>
                <a:hlinkClick r:id="rId3">
                  <a:extLst>
                    <a:ext uri="{A12FA001-AC4F-418D-AE19-62706E023703}">
                      <ahyp:hlinkClr xmlns:ahyp="http://schemas.microsoft.com/office/drawing/2018/hyperlinkcolor" val="tx"/>
                    </a:ext>
                  </a:extLst>
                </a:hlinkClick>
              </a:rPr>
              <a:t>https://www.youtube.com/watch?v=0adeZP6aDQw</a:t>
            </a:r>
            <a:endParaRPr lang="en-IE" dirty="0">
              <a:solidFill>
                <a:srgbClr val="09446A"/>
              </a:solidFill>
            </a:endParaRPr>
          </a:p>
          <a:p>
            <a:pPr marL="0"/>
            <a:endParaRPr lang="en-IE" dirty="0">
              <a:solidFill>
                <a:schemeClr val="tx1">
                  <a:lumMod val="50000"/>
                </a:schemeClr>
              </a:solidFill>
            </a:endParaRPr>
          </a:p>
          <a:p>
            <a:pPr marL="0"/>
            <a:endParaRPr lang="en-IE" dirty="0">
              <a:solidFill>
                <a:schemeClr val="tx1">
                  <a:lumMod val="50000"/>
                </a:schemeClr>
              </a:solidFill>
            </a:endParaRPr>
          </a:p>
        </p:txBody>
      </p:sp>
      <p:sp>
        <p:nvSpPr>
          <p:cNvPr id="5" name="Text Placeholder 4">
            <a:extLst>
              <a:ext uri="{FF2B5EF4-FFF2-40B4-BE49-F238E27FC236}">
                <a16:creationId xmlns:a16="http://schemas.microsoft.com/office/drawing/2014/main" id="{518E6646-1785-42DB-94DA-32FEAF18F594}"/>
              </a:ext>
            </a:extLst>
          </p:cNvPr>
          <p:cNvSpPr>
            <a:spLocks noGrp="1"/>
          </p:cNvSpPr>
          <p:nvPr>
            <p:ph type="body" sz="quarter" idx="16"/>
          </p:nvPr>
        </p:nvSpPr>
        <p:spPr>
          <a:xfrm>
            <a:off x="747201" y="805450"/>
            <a:ext cx="5113283" cy="1808541"/>
          </a:xfrm>
        </p:spPr>
        <p:txBody>
          <a:bodyPr>
            <a:normAutofit fontScale="70000" lnSpcReduction="20000"/>
          </a:bodyPr>
          <a:lstStyle/>
          <a:p>
            <a:r>
              <a:rPr lang="en-IE" sz="5100" dirty="0"/>
              <a:t>WATCH</a:t>
            </a:r>
          </a:p>
          <a:p>
            <a:endParaRPr lang="en-IE" dirty="0"/>
          </a:p>
          <a:p>
            <a:r>
              <a:rPr lang="en-US" sz="4600" dirty="0"/>
              <a:t>Techniksucht und was man dagegen tun kann.</a:t>
            </a:r>
            <a:endParaRPr lang="en-IE" sz="4600" dirty="0"/>
          </a:p>
        </p:txBody>
      </p:sp>
      <p:pic>
        <p:nvPicPr>
          <p:cNvPr id="3" name="Online Media 2" title="Technology Addiction and What you Can do About It. | Ben Halpert | TEDxSaintThomas">
            <a:hlinkClick r:id="" action="ppaction://media"/>
            <a:extLst>
              <a:ext uri="{FF2B5EF4-FFF2-40B4-BE49-F238E27FC236}">
                <a16:creationId xmlns:a16="http://schemas.microsoft.com/office/drawing/2014/main" id="{467B48DA-0F68-C2C3-EEBB-8EFE04274ECD}"/>
              </a:ext>
            </a:extLst>
          </p:cNvPr>
          <p:cNvPicPr>
            <a:picLocks noRot="1" noChangeAspect="1"/>
          </p:cNvPicPr>
          <p:nvPr>
            <a:videoFile r:link="rId1"/>
          </p:nvPr>
        </p:nvPicPr>
        <p:blipFill>
          <a:blip r:embed="rId4"/>
          <a:stretch>
            <a:fillRect/>
          </a:stretch>
        </p:blipFill>
        <p:spPr>
          <a:xfrm>
            <a:off x="6977051" y="1203325"/>
            <a:ext cx="5228062" cy="3996773"/>
          </a:xfrm>
          <a:prstGeom prst="rect">
            <a:avLst/>
          </a:prstGeom>
        </p:spPr>
      </p:pic>
    </p:spTree>
    <p:extLst>
      <p:ext uri="{BB962C8B-B14F-4D97-AF65-F5344CB8AC3E}">
        <p14:creationId xmlns:p14="http://schemas.microsoft.com/office/powerpoint/2010/main" val="232353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p:txBody>
          <a:bodyPr>
            <a:normAutofit fontScale="92500" lnSpcReduction="10000"/>
          </a:bodyPr>
          <a:lstStyle/>
          <a:p>
            <a:pPr marL="0"/>
            <a:r>
              <a:rPr lang="en-US" dirty="0"/>
              <a:t>Sehen Sie sich das folgende YouTube-Video eines TedEx-Vortrags über die Auswirkungen eines digitalen Detox über mehrere Jahre hinweg an.</a:t>
            </a:r>
          </a:p>
          <a:p>
            <a:pPr marL="0"/>
            <a:endParaRPr lang="en-US" dirty="0"/>
          </a:p>
          <a:p>
            <a:pPr marL="0"/>
            <a:r>
              <a:rPr lang="en-US" dirty="0">
                <a:solidFill>
                  <a:schemeClr val="tx1"/>
                </a:solidFill>
                <a:hlinkClick r:id="rId3">
                  <a:extLst>
                    <a:ext uri="{A12FA001-AC4F-418D-AE19-62706E023703}">
                      <ahyp:hlinkClr xmlns:ahyp="http://schemas.microsoft.com/office/drawing/2018/hyperlinkcolor" val="tx"/>
                    </a:ext>
                  </a:extLst>
                </a:hlinkClick>
              </a:rPr>
              <a:t>https://www.youtube.com/watch?v=o0xI45Vch0A</a:t>
            </a:r>
            <a:endParaRPr lang="en-US" dirty="0">
              <a:solidFill>
                <a:schemeClr val="tx1"/>
              </a:solidFill>
            </a:endParaRPr>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47201" y="1030385"/>
            <a:ext cx="5113283" cy="1649515"/>
          </a:xfrm>
        </p:spPr>
        <p:txBody>
          <a:bodyPr>
            <a:normAutofit/>
          </a:bodyPr>
          <a:lstStyle/>
          <a:p>
            <a:r>
              <a:rPr lang="en-IE" sz="3200" b="1" dirty="0"/>
              <a:t>WATCH</a:t>
            </a:r>
          </a:p>
          <a:p>
            <a:r>
              <a:rPr lang="en-IN" sz="3200" b="1" dirty="0"/>
              <a:t>Was ich aus 10 Jahren Digital Detox gelernt habe</a:t>
            </a:r>
          </a:p>
          <a:p>
            <a:endParaRPr lang="en-US" b="1" dirty="0"/>
          </a:p>
          <a:p>
            <a:endParaRPr lang="en-IE" dirty="0"/>
          </a:p>
        </p:txBody>
      </p:sp>
      <p:sp>
        <p:nvSpPr>
          <p:cNvPr id="5" name="Picture Placeholder 4">
            <a:extLst>
              <a:ext uri="{FF2B5EF4-FFF2-40B4-BE49-F238E27FC236}">
                <a16:creationId xmlns:a16="http://schemas.microsoft.com/office/drawing/2014/main" id="{7084C52D-9273-1A36-85A2-7A67BBCB0495}"/>
              </a:ext>
            </a:extLst>
          </p:cNvPr>
          <p:cNvSpPr>
            <a:spLocks noGrp="1"/>
          </p:cNvSpPr>
          <p:nvPr>
            <p:ph type="pic" sz="quarter" idx="10"/>
          </p:nvPr>
        </p:nvSpPr>
        <p:spPr/>
      </p:sp>
      <p:pic>
        <p:nvPicPr>
          <p:cNvPr id="6" name="Online Media 5" title="What I Learned from 10 Years of Digital Detox | Josh Misner | TEDxCoeurdalene">
            <a:hlinkClick r:id="" action="ppaction://media"/>
            <a:extLst>
              <a:ext uri="{FF2B5EF4-FFF2-40B4-BE49-F238E27FC236}">
                <a16:creationId xmlns:a16="http://schemas.microsoft.com/office/drawing/2014/main" id="{43D17530-3B94-7664-0B38-77810FBBD6AC}"/>
              </a:ext>
            </a:extLst>
          </p:cNvPr>
          <p:cNvPicPr>
            <a:picLocks noRot="1" noChangeAspect="1"/>
          </p:cNvPicPr>
          <p:nvPr>
            <a:videoFile r:link="rId1"/>
          </p:nvPr>
        </p:nvPicPr>
        <p:blipFill>
          <a:blip r:embed="rId4"/>
          <a:stretch>
            <a:fillRect/>
          </a:stretch>
        </p:blipFill>
        <p:spPr>
          <a:xfrm>
            <a:off x="6982792" y="1203325"/>
            <a:ext cx="5203262" cy="3923127"/>
          </a:xfrm>
          <a:prstGeom prst="rect">
            <a:avLst/>
          </a:prstGeom>
        </p:spPr>
      </p:pic>
    </p:spTree>
    <p:extLst>
      <p:ext uri="{BB962C8B-B14F-4D97-AF65-F5344CB8AC3E}">
        <p14:creationId xmlns:p14="http://schemas.microsoft.com/office/powerpoint/2010/main" val="397604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EB5129-06A3-4FFB-AF3F-7EF291D5C108}"/>
              </a:ext>
            </a:extLst>
          </p:cNvPr>
          <p:cNvSpPr>
            <a:spLocks noGrp="1"/>
          </p:cNvSpPr>
          <p:nvPr>
            <p:ph type="pic" sz="quarter" idx="10"/>
          </p:nvPr>
        </p:nvSpPr>
        <p:spPr/>
      </p:sp>
      <p:sp>
        <p:nvSpPr>
          <p:cNvPr id="6" name="Text Placeholder 5">
            <a:extLst>
              <a:ext uri="{FF2B5EF4-FFF2-40B4-BE49-F238E27FC236}">
                <a16:creationId xmlns:a16="http://schemas.microsoft.com/office/drawing/2014/main" id="{9605B23D-8B00-43F3-AB8E-1BE2D891EEA8}"/>
              </a:ext>
            </a:extLst>
          </p:cNvPr>
          <p:cNvSpPr>
            <a:spLocks noGrp="1"/>
          </p:cNvSpPr>
          <p:nvPr>
            <p:ph type="body" sz="quarter" idx="18"/>
          </p:nvPr>
        </p:nvSpPr>
        <p:spPr>
          <a:xfrm>
            <a:off x="747201" y="3600176"/>
            <a:ext cx="5029134" cy="2233514"/>
          </a:xfrm>
        </p:spPr>
        <p:txBody>
          <a:bodyPr>
            <a:normAutofit fontScale="92500" lnSpcReduction="10000"/>
          </a:bodyPr>
          <a:lstStyle/>
          <a:p>
            <a:pPr marL="0"/>
            <a:r>
              <a:rPr lang="en-IE" dirty="0">
                <a:solidFill>
                  <a:schemeClr val="tx1">
                    <a:lumMod val="50000"/>
                  </a:schemeClr>
                </a:solidFill>
              </a:rPr>
              <a:t>Schauen Sie sich das folgende YouTube-Video an, um Ihre Lernergebnisse zu verbessern. In diesem Ted Talk spricht der Vortragende (der Gründer der Headspace-App) über seine Reise zur Achtsamkeit.</a:t>
            </a:r>
          </a:p>
          <a:p>
            <a:pPr marL="0"/>
            <a:r>
              <a:rPr lang="en-IE" dirty="0">
                <a:solidFill>
                  <a:srgbClr val="09446A"/>
                </a:solidFill>
                <a:hlinkClick r:id="rId3">
                  <a:extLst>
                    <a:ext uri="{A12FA001-AC4F-418D-AE19-62706E023703}">
                      <ahyp:hlinkClr xmlns:ahyp="http://schemas.microsoft.com/office/drawing/2018/hyperlinkcolor" val="tx"/>
                    </a:ext>
                  </a:extLst>
                </a:hlinkClick>
              </a:rPr>
              <a:t>https://www.youtube.com/watch?v=qzR62JJCMBQ</a:t>
            </a:r>
            <a:endParaRPr lang="en-IE" dirty="0">
              <a:solidFill>
                <a:srgbClr val="09446A"/>
              </a:solidFill>
            </a:endParaRPr>
          </a:p>
          <a:p>
            <a:pPr marL="0"/>
            <a:endParaRPr lang="en-IE" dirty="0">
              <a:solidFill>
                <a:schemeClr val="tx1">
                  <a:lumMod val="50000"/>
                </a:schemeClr>
              </a:solidFill>
            </a:endParaRPr>
          </a:p>
        </p:txBody>
      </p:sp>
      <p:sp>
        <p:nvSpPr>
          <p:cNvPr id="5" name="Text Placeholder 4">
            <a:extLst>
              <a:ext uri="{FF2B5EF4-FFF2-40B4-BE49-F238E27FC236}">
                <a16:creationId xmlns:a16="http://schemas.microsoft.com/office/drawing/2014/main" id="{518E6646-1785-42DB-94DA-32FEAF18F594}"/>
              </a:ext>
            </a:extLst>
          </p:cNvPr>
          <p:cNvSpPr>
            <a:spLocks noGrp="1"/>
          </p:cNvSpPr>
          <p:nvPr>
            <p:ph type="body" sz="quarter" idx="16"/>
          </p:nvPr>
        </p:nvSpPr>
        <p:spPr>
          <a:xfrm>
            <a:off x="747201" y="805450"/>
            <a:ext cx="5113283" cy="1808541"/>
          </a:xfrm>
        </p:spPr>
        <p:txBody>
          <a:bodyPr>
            <a:normAutofit fontScale="70000" lnSpcReduction="20000"/>
          </a:bodyPr>
          <a:lstStyle/>
          <a:p>
            <a:r>
              <a:rPr lang="en-IE" sz="5100" dirty="0"/>
              <a:t>WATCH</a:t>
            </a:r>
          </a:p>
          <a:p>
            <a:endParaRPr lang="en-IE" dirty="0"/>
          </a:p>
          <a:p>
            <a:r>
              <a:rPr lang="en-US" sz="4600" dirty="0"/>
              <a:t>Alles, was Sie brauchen, sind 10 achtsame Minuten</a:t>
            </a:r>
            <a:endParaRPr lang="en-IE" sz="4600" dirty="0"/>
          </a:p>
        </p:txBody>
      </p:sp>
      <p:pic>
        <p:nvPicPr>
          <p:cNvPr id="2" name="Online Media 1" title="All it takes is 10 mindful minutes | Andy Puddicombe">
            <a:hlinkClick r:id="" action="ppaction://media"/>
            <a:extLst>
              <a:ext uri="{FF2B5EF4-FFF2-40B4-BE49-F238E27FC236}">
                <a16:creationId xmlns:a16="http://schemas.microsoft.com/office/drawing/2014/main" id="{E985EEED-F04B-97CE-162E-96FAF3E11A71}"/>
              </a:ext>
            </a:extLst>
          </p:cNvPr>
          <p:cNvPicPr>
            <a:picLocks noRot="1" noChangeAspect="1"/>
          </p:cNvPicPr>
          <p:nvPr>
            <a:videoFile r:link="rId1"/>
          </p:nvPr>
        </p:nvPicPr>
        <p:blipFill>
          <a:blip r:embed="rId4"/>
          <a:stretch>
            <a:fillRect/>
          </a:stretch>
        </p:blipFill>
        <p:spPr>
          <a:xfrm>
            <a:off x="6977051" y="1203325"/>
            <a:ext cx="5192876" cy="3986833"/>
          </a:xfrm>
          <a:prstGeom prst="rect">
            <a:avLst/>
          </a:prstGeom>
        </p:spPr>
      </p:pic>
    </p:spTree>
    <p:extLst>
      <p:ext uri="{BB962C8B-B14F-4D97-AF65-F5344CB8AC3E}">
        <p14:creationId xmlns:p14="http://schemas.microsoft.com/office/powerpoint/2010/main" val="265122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EB5129-06A3-4FFB-AF3F-7EF291D5C108}"/>
              </a:ext>
            </a:extLst>
          </p:cNvPr>
          <p:cNvSpPr>
            <a:spLocks noGrp="1"/>
          </p:cNvSpPr>
          <p:nvPr>
            <p:ph type="pic" sz="quarter" idx="10"/>
          </p:nvPr>
        </p:nvSpPr>
        <p:spPr/>
      </p:sp>
      <p:sp>
        <p:nvSpPr>
          <p:cNvPr id="6" name="Text Placeholder 5">
            <a:extLst>
              <a:ext uri="{FF2B5EF4-FFF2-40B4-BE49-F238E27FC236}">
                <a16:creationId xmlns:a16="http://schemas.microsoft.com/office/drawing/2014/main" id="{9605B23D-8B00-43F3-AB8E-1BE2D891EEA8}"/>
              </a:ext>
            </a:extLst>
          </p:cNvPr>
          <p:cNvSpPr>
            <a:spLocks noGrp="1"/>
          </p:cNvSpPr>
          <p:nvPr>
            <p:ph type="body" sz="quarter" idx="18"/>
          </p:nvPr>
        </p:nvSpPr>
        <p:spPr>
          <a:xfrm>
            <a:off x="747201" y="3600176"/>
            <a:ext cx="5029134" cy="2233514"/>
          </a:xfrm>
        </p:spPr>
        <p:txBody>
          <a:bodyPr>
            <a:normAutofit fontScale="85000" lnSpcReduction="10000"/>
          </a:bodyPr>
          <a:lstStyle/>
          <a:p>
            <a:pPr marL="0"/>
            <a:r>
              <a:rPr lang="en-IE" dirty="0">
                <a:solidFill>
                  <a:schemeClr val="tx1">
                    <a:lumMod val="50000"/>
                  </a:schemeClr>
                </a:solidFill>
              </a:rPr>
              <a:t>Sehen Sie sich das folgende YouTube-Video an, um Ihre Lernergebnisse zu verbessern. In dieser Diskussion erforscht der Moderator einige der wissenschaftlichen Erkenntnisse über Meditation und ihre Auswirkungen auf das Gehirn</a:t>
            </a:r>
          </a:p>
          <a:p>
            <a:pPr marL="0"/>
            <a:r>
              <a:rPr lang="en-IE" dirty="0">
                <a:solidFill>
                  <a:srgbClr val="09446A"/>
                </a:solidFill>
                <a:hlinkClick r:id="rId3">
                  <a:extLst>
                    <a:ext uri="{A12FA001-AC4F-418D-AE19-62706E023703}">
                      <ahyp:hlinkClr xmlns:ahyp="http://schemas.microsoft.com/office/drawing/2018/hyperlinkcolor" val="tx"/>
                    </a:ext>
                  </a:extLst>
                </a:hlinkClick>
              </a:rPr>
              <a:t>https://www.youtube.com/watch?v=5AqgMo1P05E</a:t>
            </a:r>
            <a:endParaRPr lang="en-IE" dirty="0">
              <a:solidFill>
                <a:srgbClr val="09446A"/>
              </a:solidFill>
            </a:endParaRPr>
          </a:p>
          <a:p>
            <a:pPr marL="0"/>
            <a:endParaRPr lang="en-IE" dirty="0">
              <a:solidFill>
                <a:schemeClr val="tx1">
                  <a:lumMod val="50000"/>
                </a:schemeClr>
              </a:solidFill>
            </a:endParaRPr>
          </a:p>
        </p:txBody>
      </p:sp>
      <p:sp>
        <p:nvSpPr>
          <p:cNvPr id="5" name="Text Placeholder 4">
            <a:extLst>
              <a:ext uri="{FF2B5EF4-FFF2-40B4-BE49-F238E27FC236}">
                <a16:creationId xmlns:a16="http://schemas.microsoft.com/office/drawing/2014/main" id="{518E6646-1785-42DB-94DA-32FEAF18F594}"/>
              </a:ext>
            </a:extLst>
          </p:cNvPr>
          <p:cNvSpPr>
            <a:spLocks noGrp="1"/>
          </p:cNvSpPr>
          <p:nvPr>
            <p:ph type="body" sz="quarter" idx="16"/>
          </p:nvPr>
        </p:nvSpPr>
        <p:spPr>
          <a:xfrm>
            <a:off x="747201" y="805450"/>
            <a:ext cx="5113283" cy="1520307"/>
          </a:xfrm>
        </p:spPr>
        <p:txBody>
          <a:bodyPr>
            <a:normAutofit fontScale="62500" lnSpcReduction="20000"/>
          </a:bodyPr>
          <a:lstStyle/>
          <a:p>
            <a:r>
              <a:rPr lang="en-IE" dirty="0"/>
              <a:t>WATCH</a:t>
            </a:r>
          </a:p>
          <a:p>
            <a:endParaRPr lang="en-IE" dirty="0"/>
          </a:p>
          <a:p>
            <a:r>
              <a:rPr lang="en-US" sz="3500" dirty="0"/>
              <a:t>Shauna Shapiro: Achtsamkeitsmeditation und das Gehirn</a:t>
            </a:r>
          </a:p>
        </p:txBody>
      </p:sp>
      <p:pic>
        <p:nvPicPr>
          <p:cNvPr id="2" name="Online Media 1" title="Shauna Shapiro: Mindfulness Meditation and the Brain">
            <a:hlinkClick r:id="" action="ppaction://media"/>
            <a:extLst>
              <a:ext uri="{FF2B5EF4-FFF2-40B4-BE49-F238E27FC236}">
                <a16:creationId xmlns:a16="http://schemas.microsoft.com/office/drawing/2014/main" id="{C09A3D6B-D91D-96BF-18CF-DA7B85FFC4B4}"/>
              </a:ext>
            </a:extLst>
          </p:cNvPr>
          <p:cNvPicPr>
            <a:picLocks noRot="1" noChangeAspect="1"/>
          </p:cNvPicPr>
          <p:nvPr>
            <a:videoFile r:link="rId1"/>
          </p:nvPr>
        </p:nvPicPr>
        <p:blipFill>
          <a:blip r:embed="rId4"/>
          <a:stretch>
            <a:fillRect/>
          </a:stretch>
        </p:blipFill>
        <p:spPr>
          <a:xfrm>
            <a:off x="6977051" y="1203325"/>
            <a:ext cx="5214949" cy="3941073"/>
          </a:xfrm>
          <a:prstGeom prst="rect">
            <a:avLst/>
          </a:prstGeom>
        </p:spPr>
      </p:pic>
    </p:spTree>
    <p:extLst>
      <p:ext uri="{BB962C8B-B14F-4D97-AF65-F5344CB8AC3E}">
        <p14:creationId xmlns:p14="http://schemas.microsoft.com/office/powerpoint/2010/main" val="273067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5E7861-4D66-C163-8D48-A5278C7BAE9C}"/>
              </a:ext>
            </a:extLst>
          </p:cNvPr>
          <p:cNvSpPr>
            <a:spLocks noGrp="1"/>
          </p:cNvSpPr>
          <p:nvPr>
            <p:ph type="body" sz="quarter" idx="19"/>
          </p:nvPr>
        </p:nvSpPr>
        <p:spPr>
          <a:xfrm>
            <a:off x="159026" y="2143642"/>
            <a:ext cx="4234070" cy="5062228"/>
          </a:xfrm>
        </p:spPr>
        <p:txBody>
          <a:bodyPr>
            <a:normAutofit fontScale="77500" lnSpcReduction="20000"/>
          </a:bodyPr>
          <a:lstStyle/>
          <a:p>
            <a:r>
              <a:rPr lang="en-US" sz="2800" dirty="0">
                <a:solidFill>
                  <a:schemeClr val="bg1"/>
                </a:solidFill>
              </a:rPr>
              <a:t>Modul 3 der Digital Crossroads OERs trägt den Titel "Auswirkungen digitaler Aktivitäten auf Ihre eigene Gesundheit und die anderer". Hier finden Sie weitere Informationen zu den folgenden Themen:</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Thema 1- </a:t>
            </a:r>
            <a:r>
              <a:rPr lang="en-US" dirty="0"/>
              <a:t>Digitaler Fußabdruck und Reputation</a:t>
            </a:r>
          </a:p>
          <a:p>
            <a:pPr marL="457200" indent="-457200">
              <a:buFont typeface="Arial" panose="020B0604020202020204" pitchFamily="34" charset="0"/>
              <a:buChar char="•"/>
            </a:pPr>
            <a:r>
              <a:rPr lang="en-US" sz="2800" dirty="0">
                <a:solidFill>
                  <a:schemeClr val="bg1"/>
                </a:solidFill>
              </a:rPr>
              <a:t>Thema 2 - </a:t>
            </a:r>
            <a:r>
              <a:rPr lang="en-GB" dirty="0"/>
              <a:t>Digitale Überlastung</a:t>
            </a: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Thema 3- </a:t>
            </a:r>
            <a:r>
              <a:rPr lang="en-US" dirty="0"/>
              <a:t>Die Auswirkungen der digitalen Technologie auf das Selbstwertgefühl und die körperliche Gesundheit</a:t>
            </a:r>
          </a:p>
          <a:p>
            <a:pPr marL="457200" indent="-457200">
              <a:buFont typeface="Arial" panose="020B0604020202020204" pitchFamily="34" charset="0"/>
              <a:buChar char="•"/>
            </a:pPr>
            <a:r>
              <a:rPr lang="en-US" sz="2800" dirty="0">
                <a:solidFill>
                  <a:schemeClr val="bg1"/>
                </a:solidFill>
              </a:rPr>
              <a:t>Thema 4- </a:t>
            </a:r>
            <a:r>
              <a:rPr lang="en-US" dirty="0"/>
              <a:t>Methoden zum Abschalten und Ausruhen</a:t>
            </a:r>
          </a:p>
          <a:p>
            <a:endParaRPr lang="en-US" sz="2800" dirty="0">
              <a:solidFill>
                <a:schemeClr val="bg1"/>
              </a:solidFill>
            </a:endParaRPr>
          </a:p>
          <a:p>
            <a:endParaRPr lang="en-US" dirty="0"/>
          </a:p>
          <a:p>
            <a:endParaRPr lang="en-IE" dirty="0"/>
          </a:p>
          <a:p>
            <a:endParaRPr lang="en-IE" dirty="0"/>
          </a:p>
          <a:p>
            <a:endParaRPr lang="en-IE" dirty="0"/>
          </a:p>
        </p:txBody>
      </p:sp>
      <p:sp>
        <p:nvSpPr>
          <p:cNvPr id="5" name="Text Placeholder 4">
            <a:extLst>
              <a:ext uri="{FF2B5EF4-FFF2-40B4-BE49-F238E27FC236}">
                <a16:creationId xmlns:a16="http://schemas.microsoft.com/office/drawing/2014/main" id="{4369FBEB-2B38-6508-7972-8BB547868DBB}"/>
              </a:ext>
            </a:extLst>
          </p:cNvPr>
          <p:cNvSpPr>
            <a:spLocks noGrp="1"/>
          </p:cNvSpPr>
          <p:nvPr>
            <p:ph type="body" sz="quarter" idx="20"/>
          </p:nvPr>
        </p:nvSpPr>
        <p:spPr/>
        <p:txBody>
          <a:bodyPr>
            <a:normAutofit fontScale="62500" lnSpcReduction="20000"/>
          </a:bodyPr>
          <a:lstStyle/>
          <a:p>
            <a:r>
              <a:rPr lang="en-IE" dirty="0"/>
              <a:t>Ende von Modul 2</a:t>
            </a:r>
          </a:p>
          <a:p>
            <a:endParaRPr lang="en-IE" dirty="0"/>
          </a:p>
        </p:txBody>
      </p:sp>
      <p:sp>
        <p:nvSpPr>
          <p:cNvPr id="9" name="Text Placeholder 4">
            <a:extLst>
              <a:ext uri="{FF2B5EF4-FFF2-40B4-BE49-F238E27FC236}">
                <a16:creationId xmlns:a16="http://schemas.microsoft.com/office/drawing/2014/main" id="{FA79D039-102E-A41B-596F-A0D92A66C4A6}"/>
              </a:ext>
            </a:extLst>
          </p:cNvPr>
          <p:cNvSpPr txBox="1">
            <a:spLocks/>
          </p:cNvSpPr>
          <p:nvPr/>
        </p:nvSpPr>
        <p:spPr>
          <a:xfrm>
            <a:off x="8587409" y="2893968"/>
            <a:ext cx="3604591" cy="837258"/>
          </a:xfrm>
          <a:prstGeom prst="rect">
            <a:avLst/>
          </a:prstGeom>
        </p:spPr>
        <p:txBody>
          <a:bodyPr vert="horz" lIns="91440" tIns="45720" rIns="91440" bIns="45720" rtlCol="0" anchor="ctr">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5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rgbClr val="002060"/>
                </a:solidFill>
              </a:rPr>
              <a:t>Vielen Dank fürs Lesen!</a:t>
            </a:r>
          </a:p>
          <a:p>
            <a:endParaRPr lang="en-IE" dirty="0">
              <a:solidFill>
                <a:schemeClr val="tx1">
                  <a:lumMod val="50000"/>
                </a:schemeClr>
              </a:solidFill>
            </a:endParaRPr>
          </a:p>
        </p:txBody>
      </p:sp>
    </p:spTree>
    <p:extLst>
      <p:ext uri="{BB962C8B-B14F-4D97-AF65-F5344CB8AC3E}">
        <p14:creationId xmlns:p14="http://schemas.microsoft.com/office/powerpoint/2010/main" val="219390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541493" y="1610519"/>
            <a:ext cx="5361286" cy="4181023"/>
          </a:xfrm>
        </p:spPr>
        <p:txBody>
          <a:bodyPr>
            <a:normAutofit/>
          </a:bodyPr>
          <a:lstStyle/>
          <a:p>
            <a:pPr marL="0"/>
            <a:r>
              <a:rPr lang="en-US" dirty="0"/>
              <a:t>Auf den folgenden Folien werden wir einen genaueren Blick auf die Wissenschaft hinter der Sucht werfen und darauf, wie sich die vom Gehirn freigesetzten Chemikalien darauf auswirken können.</a:t>
            </a:r>
          </a:p>
          <a:p>
            <a:pPr marL="0"/>
            <a:endParaRPr lang="en-US" dirty="0"/>
          </a:p>
          <a:p>
            <a:pPr marL="0"/>
            <a:endParaRPr lang="en-US"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159026"/>
            <a:ext cx="5361286" cy="1162879"/>
          </a:xfrm>
        </p:spPr>
        <p:txBody>
          <a:bodyPr>
            <a:normAutofit fontScale="55000" lnSpcReduction="20000"/>
          </a:bodyPr>
          <a:lstStyle/>
          <a:p>
            <a:r>
              <a:rPr lang="en-IE" sz="5900" b="1" dirty="0"/>
              <a:t>Ein genauerer Blick auf die Wissenschaft hinter der Techniksucht</a:t>
            </a:r>
            <a:endParaRPr lang="en-IN" sz="59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rPr>
              <a:t>Quelle</a:t>
            </a:r>
            <a:endParaRPr lang="en-IE" dirty="0">
              <a:solidFill>
                <a:srgbClr val="09446A"/>
              </a:solidFill>
            </a:endParaRPr>
          </a:p>
        </p:txBody>
      </p:sp>
      <p:pic>
        <p:nvPicPr>
          <p:cNvPr id="9" name="Picture Placeholder 8">
            <a:extLst>
              <a:ext uri="{FF2B5EF4-FFF2-40B4-BE49-F238E27FC236}">
                <a16:creationId xmlns:a16="http://schemas.microsoft.com/office/drawing/2014/main" id="{F38D4CF4-DE2C-40ED-A856-D9493941683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7361" b="17361"/>
          <a:stretch>
            <a:fillRect/>
          </a:stretch>
        </p:blipFill>
        <p:spPr/>
      </p:pic>
    </p:spTree>
    <p:extLst>
      <p:ext uri="{BB962C8B-B14F-4D97-AF65-F5344CB8AC3E}">
        <p14:creationId xmlns:p14="http://schemas.microsoft.com/office/powerpoint/2010/main" val="2314788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327992" y="1502228"/>
            <a:ext cx="5971606" cy="4623912"/>
          </a:xfrm>
        </p:spPr>
        <p:txBody>
          <a:bodyPr>
            <a:normAutofit fontScale="92500" lnSpcReduction="20000"/>
          </a:bodyPr>
          <a:lstStyle/>
          <a:p>
            <a:pPr marL="0"/>
            <a:r>
              <a:rPr lang="en-US" dirty="0"/>
              <a:t>Die ständige Nutzung von Technologie kann zur Sucht führen.  Unser Gehirn schüttet eine Chemikalie namens Dopamin aus, die ein Neurotransmitter ist. Dopamin ist eng mit Freude verbunden und wird in unserem Körper ausgeschüttet, wenn wir etwas tun, das uns Freude bereitet.</a:t>
            </a:r>
          </a:p>
          <a:p>
            <a:pPr marL="0"/>
            <a:r>
              <a:rPr lang="en-US" dirty="0"/>
              <a:t>In der klassischen Psychologie spricht man von positiver Verstärkung, wenn ein positiver Stimulus in Verbindung mit einem bestimmten </a:t>
            </a:r>
            <a:r>
              <a:rPr lang="en-US" dirty="0" err="1"/>
              <a:t>Verhalten </a:t>
            </a:r>
            <a:r>
              <a:rPr lang="en-US" dirty="0"/>
              <a:t>auftritt. Dies ist als Konditionierung bekannt, bei der wir lernen, auf eine bestimmte Art und Weise zu reagieren, wenn wir einen Anreiz erfahren. Wenn zum Beispiel nach einer Handlung ein positives Ergebnis, ein Ereignis oder eine Belohnung eintritt, wird diese bestimmte Reaktion oder dieses </a:t>
            </a:r>
            <a:r>
              <a:rPr lang="en-US" dirty="0" err="1"/>
              <a:t>Verhalten </a:t>
            </a:r>
            <a:r>
              <a:rPr lang="en-US" dirty="0"/>
              <a:t>verstärkt.</a:t>
            </a:r>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327992" y="262890"/>
            <a:ext cx="5652921" cy="1108710"/>
          </a:xfrm>
        </p:spPr>
        <p:txBody>
          <a:bodyPr>
            <a:normAutofit/>
          </a:bodyPr>
          <a:lstStyle/>
          <a:p>
            <a:pPr algn="ctr"/>
            <a:r>
              <a:rPr lang="en-US" dirty="0"/>
              <a:t>Dopamin und Konditionierung</a:t>
            </a:r>
          </a:p>
        </p:txBody>
      </p:sp>
      <p:pic>
        <p:nvPicPr>
          <p:cNvPr id="7" name="Picture Placeholder 6">
            <a:extLst>
              <a:ext uri="{FF2B5EF4-FFF2-40B4-BE49-F238E27FC236}">
                <a16:creationId xmlns:a16="http://schemas.microsoft.com/office/drawing/2014/main" id="{EE79DA3E-A93D-4F96-9F15-4683A6684EB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3649242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67748" y="1488065"/>
            <a:ext cx="5883965" cy="4547843"/>
          </a:xfrm>
        </p:spPr>
        <p:txBody>
          <a:bodyPr>
            <a:normAutofit fontScale="92500" lnSpcReduction="10000"/>
          </a:bodyPr>
          <a:lstStyle/>
          <a:p>
            <a:pPr marL="0"/>
            <a:r>
              <a:rPr lang="en-US" dirty="0"/>
              <a:t>Es gibt viele Faktoren, die den Dopaminspiegel im Körper beeinflussen können. Aus jahrelanger Forschung wissen wir, dass Drogen, Alkohol, Glücksspiel, Sex, Essen und sogar Sport den Dopaminspiegel im Körper beeinflussen können.</a:t>
            </a:r>
          </a:p>
          <a:p>
            <a:pPr marL="0"/>
            <a:r>
              <a:rPr lang="en-US" dirty="0"/>
              <a:t>Was uns süchtig macht, ist die zufällige und unvorhersehbare Ausschüttung von Dopamin. Die Nutzung jeglicher Art von Technologie kann dazu führen, dass unser Körper Dopamin freisetzt. Wenn wir die digitale Technologie weiter nutzen, kann sie einen Kreislauf bilden: </a:t>
            </a:r>
          </a:p>
          <a:p>
            <a:pPr marL="0"/>
            <a:r>
              <a:rPr lang="en-US" dirty="0"/>
              <a:t>Je mehr man die Technik nutzt, desto mehr will man sie auch nutzen. Das wiederum kann zur Techniksucht führen.</a:t>
            </a:r>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357810"/>
            <a:ext cx="5085159" cy="867384"/>
          </a:xfrm>
        </p:spPr>
        <p:txBody>
          <a:bodyPr>
            <a:normAutofit fontScale="62500" lnSpcReduction="20000"/>
          </a:bodyPr>
          <a:lstStyle/>
          <a:p>
            <a:r>
              <a:rPr lang="en-IE" sz="3800" b="1" dirty="0"/>
              <a:t>Welche Rolle spielt Dopamin bei der Abhängigkeit von digitalen Technologien?</a:t>
            </a:r>
            <a:endParaRPr lang="en-US" sz="3800" b="1" dirty="0"/>
          </a:p>
          <a:p>
            <a:endParaRPr lang="en-IE" dirty="0"/>
          </a:p>
        </p:txBody>
      </p:sp>
      <p:pic>
        <p:nvPicPr>
          <p:cNvPr id="7" name="Picture Placeholder 6">
            <a:extLst>
              <a:ext uri="{FF2B5EF4-FFF2-40B4-BE49-F238E27FC236}">
                <a16:creationId xmlns:a16="http://schemas.microsoft.com/office/drawing/2014/main" id="{33BD5543-6788-464F-BB92-810AD49B059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1702" r="11702"/>
          <a:stretch>
            <a:fillRect/>
          </a:stretch>
        </p:blipFill>
        <p:spPr/>
      </p:pic>
    </p:spTree>
    <p:extLst>
      <p:ext uri="{BB962C8B-B14F-4D97-AF65-F5344CB8AC3E}">
        <p14:creationId xmlns:p14="http://schemas.microsoft.com/office/powerpoint/2010/main" val="273494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34664" y="1338488"/>
            <a:ext cx="6057635" cy="4181023"/>
          </a:xfrm>
        </p:spPr>
        <p:txBody>
          <a:bodyPr>
            <a:normAutofit fontScale="92500" lnSpcReduction="10000"/>
          </a:bodyPr>
          <a:lstStyle/>
          <a:p>
            <a:pPr marL="0"/>
            <a:r>
              <a:rPr lang="en-US" dirty="0"/>
              <a:t>Im Allgemeinen gibt es mehrere physiologische Faktoren für Substanzmissbrauch oder -abhängigkeit, zu denen Toleranz, physiologische Intoxikation und Entzug gehören können.</a:t>
            </a:r>
          </a:p>
          <a:p>
            <a:pPr marL="0"/>
            <a:r>
              <a:rPr lang="en-US" dirty="0"/>
              <a:t>Toleranz tritt auf, wenn man sich an große Mengen an regelmäßig ausgeschüttetem Dopamin gewöhnt, was zu Entzugserscheinungen führen kann, wenn man den Konsum der Substanz reduziert oder beendet.</a:t>
            </a:r>
          </a:p>
          <a:p>
            <a:pPr marL="0"/>
            <a:r>
              <a:rPr lang="en-US" dirty="0"/>
              <a:t>Technologiesucht kann ähnliche Symptome hervorrufen, wenn das regelmäßige Muster der Internet- oder Technologienutzung durchbrochen wird.</a:t>
            </a:r>
          </a:p>
          <a:p>
            <a:pPr marL="0"/>
            <a:endParaRPr lang="en-US" dirty="0"/>
          </a:p>
          <a:p>
            <a:pPr marL="0"/>
            <a:endParaRPr lang="en-US" dirty="0"/>
          </a:p>
          <a:p>
            <a:pPr marL="0"/>
            <a:endParaRPr lang="en-US" dirty="0"/>
          </a:p>
          <a:p>
            <a:pPr marL="0"/>
            <a:endParaRPr lang="en-US"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516801"/>
            <a:ext cx="5085159" cy="805103"/>
          </a:xfrm>
        </p:spPr>
        <p:txBody>
          <a:bodyPr>
            <a:normAutofit fontScale="70000" lnSpcReduction="20000"/>
          </a:bodyPr>
          <a:lstStyle/>
          <a:p>
            <a:r>
              <a:rPr lang="en-IE" sz="4600" b="1" dirty="0"/>
              <a:t>Physiologische Faktoren der Technologieabhängigkeit</a:t>
            </a:r>
            <a:endParaRPr lang="en-IN" sz="46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2">
                  <a:extLst>
                    <a:ext uri="{A12FA001-AC4F-418D-AE19-62706E023703}">
                      <ahyp:hlinkClr xmlns:ahyp="http://schemas.microsoft.com/office/drawing/2018/hyperlinkcolor" val="tx"/>
                    </a:ext>
                  </a:extLst>
                </a:hlinkClick>
              </a:rPr>
              <a:t>Quelle</a:t>
            </a:r>
            <a:endParaRPr lang="en-IE" dirty="0">
              <a:solidFill>
                <a:srgbClr val="09446A"/>
              </a:solidFill>
            </a:endParaRPr>
          </a:p>
        </p:txBody>
      </p:sp>
      <p:pic>
        <p:nvPicPr>
          <p:cNvPr id="9" name="Picture Placeholder 8">
            <a:extLst>
              <a:ext uri="{FF2B5EF4-FFF2-40B4-BE49-F238E27FC236}">
                <a16:creationId xmlns:a16="http://schemas.microsoft.com/office/drawing/2014/main" id="{F38D4CF4-DE2C-40ED-A856-D9493941683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7361" b="17361"/>
          <a:stretch>
            <a:fillRect/>
          </a:stretch>
        </p:blipFill>
        <p:spPr/>
      </p:pic>
    </p:spTree>
    <p:extLst>
      <p:ext uri="{BB962C8B-B14F-4D97-AF65-F5344CB8AC3E}">
        <p14:creationId xmlns:p14="http://schemas.microsoft.com/office/powerpoint/2010/main" val="396658995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E957D67-5CAB-4574-8F6A-4B15D980F661}">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5122</Words>
  <Application>Microsoft Office PowerPoint</Application>
  <PresentationFormat>Widescreen</PresentationFormat>
  <Paragraphs>292</Paragraphs>
  <Slides>54</Slides>
  <Notes>0</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docId:F5B2C8D793656DA573B2E7DD214A49BD</cp:keywords>
  <cp:lastModifiedBy>aine hamill</cp:lastModifiedBy>
  <cp:revision>166</cp:revision>
  <dcterms:created xsi:type="dcterms:W3CDTF">2020-10-14T13:32:04Z</dcterms:created>
  <dcterms:modified xsi:type="dcterms:W3CDTF">2022-11-14T15:47:16Z</dcterms:modified>
</cp:coreProperties>
</file>