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64"/>
  </p:notesMasterIdLst>
  <p:sldIdLst>
    <p:sldId id="4286" r:id="rId2"/>
    <p:sldId id="4270" r:id="rId3"/>
    <p:sldId id="4273" r:id="rId4"/>
    <p:sldId id="4336" r:id="rId5"/>
    <p:sldId id="4291" r:id="rId6"/>
    <p:sldId id="4296" r:id="rId7"/>
    <p:sldId id="295" r:id="rId8"/>
    <p:sldId id="4297" r:id="rId9"/>
    <p:sldId id="4298" r:id="rId10"/>
    <p:sldId id="4299" r:id="rId11"/>
    <p:sldId id="4300" r:id="rId12"/>
    <p:sldId id="4301" r:id="rId13"/>
    <p:sldId id="4302" r:id="rId14"/>
    <p:sldId id="4305" r:id="rId15"/>
    <p:sldId id="4309" r:id="rId16"/>
    <p:sldId id="4310" r:id="rId17"/>
    <p:sldId id="4312" r:id="rId18"/>
    <p:sldId id="264" r:id="rId19"/>
    <p:sldId id="265" r:id="rId20"/>
    <p:sldId id="266" r:id="rId21"/>
    <p:sldId id="279" r:id="rId22"/>
    <p:sldId id="280" r:id="rId23"/>
    <p:sldId id="281" r:id="rId24"/>
    <p:sldId id="4338" r:id="rId25"/>
    <p:sldId id="4339" r:id="rId26"/>
    <p:sldId id="4303" r:id="rId27"/>
    <p:sldId id="4304" r:id="rId28"/>
    <p:sldId id="4306" r:id="rId29"/>
    <p:sldId id="4337" r:id="rId30"/>
    <p:sldId id="4318" r:id="rId31"/>
    <p:sldId id="4311" r:id="rId32"/>
    <p:sldId id="4340" r:id="rId33"/>
    <p:sldId id="4313" r:id="rId34"/>
    <p:sldId id="4341" r:id="rId35"/>
    <p:sldId id="4315" r:id="rId36"/>
    <p:sldId id="4316" r:id="rId37"/>
    <p:sldId id="4317" r:id="rId38"/>
    <p:sldId id="4319" r:id="rId39"/>
    <p:sldId id="4320" r:id="rId40"/>
    <p:sldId id="4321" r:id="rId41"/>
    <p:sldId id="4322" r:id="rId42"/>
    <p:sldId id="4323" r:id="rId43"/>
    <p:sldId id="4307" r:id="rId44"/>
    <p:sldId id="4324" r:id="rId45"/>
    <p:sldId id="4325" r:id="rId46"/>
    <p:sldId id="4330" r:id="rId47"/>
    <p:sldId id="4331" r:id="rId48"/>
    <p:sldId id="4332" r:id="rId49"/>
    <p:sldId id="282" r:id="rId50"/>
    <p:sldId id="283" r:id="rId51"/>
    <p:sldId id="284" r:id="rId52"/>
    <p:sldId id="286" r:id="rId53"/>
    <p:sldId id="285" r:id="rId54"/>
    <p:sldId id="287" r:id="rId55"/>
    <p:sldId id="4308" r:id="rId56"/>
    <p:sldId id="4327" r:id="rId57"/>
    <p:sldId id="4328" r:id="rId58"/>
    <p:sldId id="4342" r:id="rId59"/>
    <p:sldId id="4335" r:id="rId60"/>
    <p:sldId id="4333" r:id="rId61"/>
    <p:sldId id="4334" r:id="rId62"/>
    <p:sldId id="4343"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A6CD"/>
    <a:srgbClr val="09446A"/>
    <a:srgbClr val="B5EBFD"/>
    <a:srgbClr val="B2DDC9"/>
    <a:srgbClr val="B6EBFD"/>
    <a:srgbClr val="94D2E7"/>
    <a:srgbClr val="68B6D8"/>
    <a:srgbClr val="17A7CE"/>
    <a:srgbClr val="78BECC"/>
    <a:srgbClr val="A2E6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557" autoAdjust="0"/>
  </p:normalViewPr>
  <p:slideViewPr>
    <p:cSldViewPr snapToGrid="0" snapToObjects="1">
      <p:cViewPr varScale="1">
        <p:scale>
          <a:sx n="67" d="100"/>
          <a:sy n="67" d="100"/>
        </p:scale>
        <p:origin x="644" y="7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2F9F00-1524-42D2-9EDE-2B8765D37D08}" type="datetimeFigureOut">
              <a:rPr lang="en-IE" smtClean="0"/>
              <a:t>14/11/2022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Klicken Sie auf , um Mastertextstile zu bearbeiten</a:t>
            </a:r>
          </a:p>
          <a:p>
            <a:pPr lvl="1"/>
            <a:r>
              <a:rPr lang="en-US"/>
              <a:t>Zweite Ebene</a:t>
            </a:r>
          </a:p>
          <a:p>
            <a:pPr lvl="2"/>
            <a:r>
              <a:rPr lang="en-US"/>
              <a:t>Dritte Ebene</a:t>
            </a:r>
          </a:p>
          <a:p>
            <a:pPr lvl="3"/>
            <a:r>
              <a:rPr lang="en-US"/>
              <a:t>Vierte Ebene</a:t>
            </a:r>
          </a:p>
          <a:p>
            <a:pPr lvl="4"/>
            <a:r>
              <a:rPr lang="en-US"/>
              <a:t>Fünfte Ebene</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8F281E-31D9-4729-937C-564F93705FBF}" type="slidenum">
              <a:rPr lang="en-IE" smtClean="0"/>
              <a:t>‹#›</a:t>
            </a:fld>
            <a:endParaRPr lang="en-IE"/>
          </a:p>
        </p:txBody>
      </p:sp>
    </p:spTree>
    <p:extLst>
      <p:ext uri="{BB962C8B-B14F-4D97-AF65-F5344CB8AC3E}">
        <p14:creationId xmlns:p14="http://schemas.microsoft.com/office/powerpoint/2010/main" val="1205642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Ich kann die Quelle nicht einfügen</a:t>
            </a:r>
            <a:endParaRPr lang="en-IN" dirty="0"/>
          </a:p>
        </p:txBody>
      </p:sp>
    </p:spTree>
    <p:extLst>
      <p:ext uri="{BB962C8B-B14F-4D97-AF65-F5344CB8AC3E}">
        <p14:creationId xmlns:p14="http://schemas.microsoft.com/office/powerpoint/2010/main" val="2368828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55" name="Google Shape;25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63" name="Google Shape;26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2" name="Google Shape;27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Ich kann die Quelle nicht einfügen</a:t>
            </a:r>
            <a:endParaRPr lang="en-IN" dirty="0"/>
          </a:p>
        </p:txBody>
      </p:sp>
    </p:spTree>
    <p:extLst>
      <p:ext uri="{BB962C8B-B14F-4D97-AF65-F5344CB8AC3E}">
        <p14:creationId xmlns:p14="http://schemas.microsoft.com/office/powerpoint/2010/main" val="404109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DIGITAL CROSSROADS</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5845501"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DIGITAL CROSSROADS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115878" y="-3"/>
            <a:ext cx="5736184" cy="6892757"/>
          </a:xfrm>
          <a:prstGeom prst="rect">
            <a:avLst/>
          </a:prstGeom>
          <a:solidFill>
            <a:srgbClr val="0944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3DEFE2F3-1083-6042-8E1A-CF09DF7F7B14}"/>
              </a:ext>
            </a:extLst>
          </p:cNvPr>
          <p:cNvSpPr/>
          <p:nvPr userDrawn="1"/>
        </p:nvSpPr>
        <p:spPr>
          <a:xfrm flipV="1">
            <a:off x="10087" y="6555301"/>
            <a:ext cx="79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463724" y="1859843"/>
            <a:ext cx="4832436" cy="4525954"/>
          </a:xfrm>
        </p:spPr>
        <p:txBody>
          <a:bodyPr/>
          <a:lstStyle>
            <a:lvl1pPr marL="0">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379575" y="682112"/>
            <a:ext cx="4931330"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TextBox 7">
            <a:extLst>
              <a:ext uri="{FF2B5EF4-FFF2-40B4-BE49-F238E27FC236}">
                <a16:creationId xmlns:a16="http://schemas.microsoft.com/office/drawing/2014/main" id="{5471A97C-0468-6444-8032-86D1D6051187}"/>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kern="1600" spc="300" baseline="0" dirty="0">
                <a:solidFill>
                  <a:srgbClr val="09446A"/>
                </a:solidFill>
                <a:latin typeface="+mj-lt"/>
                <a:ea typeface="Lato Medium" panose="020F0502020204030203" pitchFamily="34" charset="0"/>
                <a:cs typeface="Calibri" panose="020F0502020204030204" pitchFamily="34" charset="0"/>
              </a:rPr>
              <a:t>digital wellbeing for enterprises</a:t>
            </a:r>
          </a:p>
        </p:txBody>
      </p:sp>
      <p:sp>
        <p:nvSpPr>
          <p:cNvPr id="9" name="Rectangle 8">
            <a:extLst>
              <a:ext uri="{FF2B5EF4-FFF2-40B4-BE49-F238E27FC236}">
                <a16:creationId xmlns:a16="http://schemas.microsoft.com/office/drawing/2014/main" id="{D03E0E12-FB23-2F44-87D8-ABAAFB8156D3}"/>
              </a:ext>
            </a:extLst>
          </p:cNvPr>
          <p:cNvSpPr/>
          <p:nvPr userDrawn="1"/>
        </p:nvSpPr>
        <p:spPr>
          <a:xfrm>
            <a:off x="1400660" y="1458295"/>
            <a:ext cx="792000" cy="21410"/>
          </a:xfrm>
          <a:prstGeom prst="rect">
            <a:avLst/>
          </a:prstGeom>
          <a:solidFill>
            <a:srgbClr val="68B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44705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with Photo - Light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55A074-2A7E-A34F-BB83-0DE692897021}"/>
              </a:ext>
            </a:extLst>
          </p:cNvPr>
          <p:cNvSpPr/>
          <p:nvPr userDrawn="1"/>
        </p:nvSpPr>
        <p:spPr>
          <a:xfrm flipV="1">
            <a:off x="1115878" y="-3"/>
            <a:ext cx="5736184" cy="6892757"/>
          </a:xfrm>
          <a:prstGeom prst="rect">
            <a:avLst/>
          </a:prstGeom>
          <a:solidFill>
            <a:srgbClr val="40A3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1" name="Rectangle 10">
            <a:extLst>
              <a:ext uri="{FF2B5EF4-FFF2-40B4-BE49-F238E27FC236}">
                <a16:creationId xmlns:a16="http://schemas.microsoft.com/office/drawing/2014/main" id="{91F5E2CB-71D0-E94F-A642-6400406A179D}"/>
              </a:ext>
            </a:extLst>
          </p:cNvPr>
          <p:cNvSpPr/>
          <p:nvPr userDrawn="1"/>
        </p:nvSpPr>
        <p:spPr>
          <a:xfrm flipV="1">
            <a:off x="10087" y="6555301"/>
            <a:ext cx="79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3" name="Picture Placeholder 17">
            <a:extLst>
              <a:ext uri="{FF2B5EF4-FFF2-40B4-BE49-F238E27FC236}">
                <a16:creationId xmlns:a16="http://schemas.microsoft.com/office/drawing/2014/main" id="{72B6BBC8-3111-924D-B33A-1A03B1C3482A}"/>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5" name="Text Placeholder 17">
            <a:extLst>
              <a:ext uri="{FF2B5EF4-FFF2-40B4-BE49-F238E27FC236}">
                <a16:creationId xmlns:a16="http://schemas.microsoft.com/office/drawing/2014/main" id="{88EA4554-8487-CD42-AF3B-B4BE819B0833}"/>
              </a:ext>
            </a:extLst>
          </p:cNvPr>
          <p:cNvSpPr>
            <a:spLocks noGrp="1"/>
          </p:cNvSpPr>
          <p:nvPr>
            <p:ph type="body" sz="quarter" idx="18" hasCustomPrompt="1"/>
          </p:nvPr>
        </p:nvSpPr>
        <p:spPr>
          <a:xfrm>
            <a:off x="1463724" y="1859843"/>
            <a:ext cx="4832436" cy="4525954"/>
          </a:xfrm>
        </p:spPr>
        <p:txBody>
          <a:bodyPr/>
          <a:lstStyle>
            <a:lvl1pPr marL="0">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Rectangle 15">
            <a:extLst>
              <a:ext uri="{FF2B5EF4-FFF2-40B4-BE49-F238E27FC236}">
                <a16:creationId xmlns:a16="http://schemas.microsoft.com/office/drawing/2014/main" id="{E9EF7EE7-BD3B-A745-A49D-5B18237E23B9}"/>
              </a:ext>
            </a:extLst>
          </p:cNvPr>
          <p:cNvSpPr/>
          <p:nvPr userDrawn="1"/>
        </p:nvSpPr>
        <p:spPr>
          <a:xfrm>
            <a:off x="1400660" y="1458295"/>
            <a:ext cx="792000" cy="21410"/>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7" name="Text Placeholder 23">
            <a:extLst>
              <a:ext uri="{FF2B5EF4-FFF2-40B4-BE49-F238E27FC236}">
                <a16:creationId xmlns:a16="http://schemas.microsoft.com/office/drawing/2014/main" id="{8733BB88-FC65-744E-8998-930A9BE4E5EC}"/>
              </a:ext>
            </a:extLst>
          </p:cNvPr>
          <p:cNvSpPr>
            <a:spLocks noGrp="1"/>
          </p:cNvSpPr>
          <p:nvPr>
            <p:ph type="body" sz="quarter" idx="16" hasCustomPrompt="1"/>
          </p:nvPr>
        </p:nvSpPr>
        <p:spPr>
          <a:xfrm>
            <a:off x="1379575" y="682112"/>
            <a:ext cx="4931330"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21" name="TextBox 20">
            <a:extLst>
              <a:ext uri="{FF2B5EF4-FFF2-40B4-BE49-F238E27FC236}">
                <a16:creationId xmlns:a16="http://schemas.microsoft.com/office/drawing/2014/main" id="{E2CEFBF5-CD2C-F744-8F8B-265DF25F51BA}"/>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kern="1600" spc="300" baseline="0" dirty="0">
                <a:solidFill>
                  <a:srgbClr val="09446A"/>
                </a:solidFill>
                <a:latin typeface="+mj-lt"/>
                <a:ea typeface="Lato Medium" panose="020F0502020204030203" pitchFamily="34" charset="0"/>
                <a:cs typeface="Calibri" panose="020F0502020204030204" pitchFamily="34" charset="0"/>
              </a:rPr>
              <a:t>digital wellbeing for enterprises</a:t>
            </a:r>
          </a:p>
        </p:txBody>
      </p:sp>
    </p:spTree>
    <p:extLst>
      <p:ext uri="{BB962C8B-B14F-4D97-AF65-F5344CB8AC3E}">
        <p14:creationId xmlns:p14="http://schemas.microsoft.com/office/powerpoint/2010/main" val="3135426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47650" y="1587500"/>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4357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dirty="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277100" y="3086101"/>
            <a:ext cx="4914900" cy="1472928"/>
          </a:xfrm>
          <a:prstGeom prst="rect">
            <a:avLst/>
          </a:prstGeom>
          <a:solidFill>
            <a:srgbClr val="0944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277100" y="3092586"/>
            <a:ext cx="4667249" cy="1466443"/>
          </a:xfrm>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3" name="Rectangle 22">
            <a:extLst>
              <a:ext uri="{FF2B5EF4-FFF2-40B4-BE49-F238E27FC236}">
                <a16:creationId xmlns:a16="http://schemas.microsoft.com/office/drawing/2014/main" id="{1379D8CF-5187-5A40-90C4-720D4B6776D8}"/>
              </a:ext>
            </a:extLst>
          </p:cNvPr>
          <p:cNvSpPr/>
          <p:nvPr userDrawn="1"/>
        </p:nvSpPr>
        <p:spPr>
          <a:xfrm>
            <a:off x="548344" y="1141653"/>
            <a:ext cx="792000" cy="21410"/>
          </a:xfrm>
          <a:prstGeom prst="rect">
            <a:avLst/>
          </a:prstGeom>
          <a:solidFill>
            <a:srgbClr val="68B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464195" y="444299"/>
            <a:ext cx="5113283" cy="582221"/>
          </a:xfrm>
        </p:spPr>
        <p:txBody>
          <a:bodyPr>
            <a:normAutofit/>
          </a:bodyPr>
          <a:lstStyle>
            <a:lvl1pPr marL="0" indent="0" algn="l">
              <a:buNone/>
              <a:defRPr sz="3600" b="0" i="0">
                <a:solidFill>
                  <a:srgbClr val="09446A"/>
                </a:solidFill>
                <a:latin typeface="+mn-lt"/>
              </a:defRPr>
            </a:lvl1pPr>
          </a:lstStyle>
          <a:p>
            <a:pPr lvl="0"/>
            <a:r>
              <a:rPr lang="en-US" dirty="0"/>
              <a:t>Heading</a:t>
            </a:r>
          </a:p>
        </p:txBody>
      </p:sp>
      <p:sp>
        <p:nvSpPr>
          <p:cNvPr id="10" name="TextBox 9">
            <a:extLst>
              <a:ext uri="{FF2B5EF4-FFF2-40B4-BE49-F238E27FC236}">
                <a16:creationId xmlns:a16="http://schemas.microsoft.com/office/drawing/2014/main" id="{B0D0C7FA-1E69-2244-99A8-E2126262BBE5}"/>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5" name="Rectangle 14">
            <a:extLst>
              <a:ext uri="{FF2B5EF4-FFF2-40B4-BE49-F238E27FC236}">
                <a16:creationId xmlns:a16="http://schemas.microsoft.com/office/drawing/2014/main" id="{9BBF264C-DBA3-B346-BA29-E40B836D36F3}"/>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660567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E062918E-84FF-9547-A16A-383E59F88B13}"/>
              </a:ext>
            </a:extLst>
          </p:cNvPr>
          <p:cNvSpPr>
            <a:spLocks noGrp="1"/>
          </p:cNvSpPr>
          <p:nvPr>
            <p:ph type="pic" sz="quarter" idx="10" hasCustomPrompt="1"/>
          </p:nvPr>
        </p:nvSpPr>
        <p:spPr>
          <a:xfrm>
            <a:off x="241300" y="228600"/>
            <a:ext cx="11696700" cy="5946816"/>
          </a:xfrm>
          <a:custGeom>
            <a:avLst/>
            <a:gdLst>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26308 w 11696700"/>
              <a:gd name="connsiteY8" fmla="*/ 5837400 h 5943600"/>
              <a:gd name="connsiteX9" fmla="*/ 190308 w 11696700"/>
              <a:gd name="connsiteY9" fmla="*/ 5837400 h 5943600"/>
              <a:gd name="connsiteX10" fmla="*/ 190308 w 11696700"/>
              <a:gd name="connsiteY10" fmla="*/ 5943600 h 5943600"/>
              <a:gd name="connsiteX11" fmla="*/ 0 w 11696700"/>
              <a:gd name="connsiteY11" fmla="*/ 594360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190308 w 11696700"/>
              <a:gd name="connsiteY9" fmla="*/ 5837400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221569 w 11696700"/>
              <a:gd name="connsiteY9" fmla="*/ 5935093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6816"/>
              <a:gd name="connsiteX1" fmla="*/ 11696700 w 11696700"/>
              <a:gd name="connsiteY1" fmla="*/ 0 h 5946816"/>
              <a:gd name="connsiteX2" fmla="*/ 11696700 w 11696700"/>
              <a:gd name="connsiteY2" fmla="*/ 757264 h 5946816"/>
              <a:gd name="connsiteX3" fmla="*/ 5956300 w 11696700"/>
              <a:gd name="connsiteY3" fmla="*/ 757264 h 5946816"/>
              <a:gd name="connsiteX4" fmla="*/ 5956300 w 11696700"/>
              <a:gd name="connsiteY4" fmla="*/ 3182964 h 5946816"/>
              <a:gd name="connsiteX5" fmla="*/ 11696700 w 11696700"/>
              <a:gd name="connsiteY5" fmla="*/ 3182964 h 5946816"/>
              <a:gd name="connsiteX6" fmla="*/ 11696700 w 11696700"/>
              <a:gd name="connsiteY6" fmla="*/ 5943600 h 5946816"/>
              <a:gd name="connsiteX7" fmla="*/ 226308 w 11696700"/>
              <a:gd name="connsiteY7" fmla="*/ 5943600 h 5946816"/>
              <a:gd name="connsiteX8" fmla="*/ 219585 w 11696700"/>
              <a:gd name="connsiteY8" fmla="*/ 5938253 h 5946816"/>
              <a:gd name="connsiteX9" fmla="*/ 350523 w 11696700"/>
              <a:gd name="connsiteY9" fmla="*/ 5946816 h 5946816"/>
              <a:gd name="connsiteX10" fmla="*/ 190308 w 11696700"/>
              <a:gd name="connsiteY10" fmla="*/ 5943600 h 5946816"/>
              <a:gd name="connsiteX11" fmla="*/ 0 w 11696700"/>
              <a:gd name="connsiteY11" fmla="*/ 5943600 h 5946816"/>
              <a:gd name="connsiteX12" fmla="*/ 0 w 11696700"/>
              <a:gd name="connsiteY12" fmla="*/ 0 h 594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96700" h="5946816">
                <a:moveTo>
                  <a:pt x="0" y="0"/>
                </a:moveTo>
                <a:lnTo>
                  <a:pt x="11696700" y="0"/>
                </a:lnTo>
                <a:lnTo>
                  <a:pt x="11696700" y="757264"/>
                </a:lnTo>
                <a:lnTo>
                  <a:pt x="5956300" y="757264"/>
                </a:lnTo>
                <a:lnTo>
                  <a:pt x="5956300" y="3182964"/>
                </a:lnTo>
                <a:lnTo>
                  <a:pt x="11696700" y="3182964"/>
                </a:lnTo>
                <a:lnTo>
                  <a:pt x="11696700" y="5943600"/>
                </a:lnTo>
                <a:lnTo>
                  <a:pt x="226308" y="5943600"/>
                </a:lnTo>
                <a:lnTo>
                  <a:pt x="219585" y="5938253"/>
                </a:lnTo>
                <a:lnTo>
                  <a:pt x="350523" y="5946816"/>
                </a:lnTo>
                <a:lnTo>
                  <a:pt x="190308" y="5943600"/>
                </a:lnTo>
                <a:lnTo>
                  <a:pt x="0" y="5943600"/>
                </a:lnTo>
                <a:lnTo>
                  <a:pt x="0" y="0"/>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68B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3" name="TextBox 12">
            <a:extLst>
              <a:ext uri="{FF2B5EF4-FFF2-40B4-BE49-F238E27FC236}">
                <a16:creationId xmlns:a16="http://schemas.microsoft.com/office/drawing/2014/main" id="{C3450EBB-5CF6-354E-BAFC-CD1048882C86}"/>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6" name="Rectangle 15">
            <a:extLst>
              <a:ext uri="{FF2B5EF4-FFF2-40B4-BE49-F238E27FC236}">
                <a16:creationId xmlns:a16="http://schemas.microsoft.com/office/drawing/2014/main" id="{5BB3A01A-FB45-FE44-A533-F7376E967CA7}"/>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2563063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Photo Slide - Nav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2" name="TextBox 11">
            <a:extLst>
              <a:ext uri="{FF2B5EF4-FFF2-40B4-BE49-F238E27FC236}">
                <a16:creationId xmlns:a16="http://schemas.microsoft.com/office/drawing/2014/main" id="{012B4CAE-53F2-0242-A444-C612B4A27BE1}"/>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6" name="Rectangle 15">
            <a:extLst>
              <a:ext uri="{FF2B5EF4-FFF2-40B4-BE49-F238E27FC236}">
                <a16:creationId xmlns:a16="http://schemas.microsoft.com/office/drawing/2014/main" id="{688536EE-5FAF-3545-8788-ECA7BA61F558}"/>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7" name="Rectangle 16">
            <a:extLst>
              <a:ext uri="{FF2B5EF4-FFF2-40B4-BE49-F238E27FC236}">
                <a16:creationId xmlns:a16="http://schemas.microsoft.com/office/drawing/2014/main" id="{EB068B24-AAD2-EC46-9C66-7437E5F1B308}"/>
              </a:ext>
            </a:extLst>
          </p:cNvPr>
          <p:cNvSpPr/>
          <p:nvPr userDrawn="1"/>
        </p:nvSpPr>
        <p:spPr>
          <a:xfrm>
            <a:off x="676972" y="1419156"/>
            <a:ext cx="792000" cy="21410"/>
          </a:xfrm>
          <a:prstGeom prst="rect">
            <a:avLst/>
          </a:prstGeom>
          <a:solidFill>
            <a:srgbClr val="68B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900466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Photo Slide - Light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17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676972" y="1419156"/>
            <a:ext cx="792000" cy="21410"/>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2" name="TextBox 11">
            <a:extLst>
              <a:ext uri="{FF2B5EF4-FFF2-40B4-BE49-F238E27FC236}">
                <a16:creationId xmlns:a16="http://schemas.microsoft.com/office/drawing/2014/main" id="{66965B19-141C-5C4F-A4C8-1F918077364A}"/>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6" name="Rectangle 15">
            <a:extLst>
              <a:ext uri="{FF2B5EF4-FFF2-40B4-BE49-F238E27FC236}">
                <a16:creationId xmlns:a16="http://schemas.microsoft.com/office/drawing/2014/main" id="{59BF8684-032A-EF4B-9076-9D5583E4001A}"/>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920791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56B2A56-2BBE-C646-BE66-B40552392DDE}"/>
              </a:ext>
            </a:extLst>
          </p:cNvPr>
          <p:cNvSpPr/>
          <p:nvPr userDrawn="1"/>
        </p:nvSpPr>
        <p:spPr>
          <a:xfrm>
            <a:off x="241300" y="228600"/>
            <a:ext cx="11696700" cy="2717800"/>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8CBF4B"/>
          </a:solidFill>
          <a:ln>
            <a:solidFill>
              <a:srgbClr val="68B6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18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000" b="0" i="0">
                <a:solidFill>
                  <a:srgbClr val="17A7CE"/>
                </a:solidFill>
                <a:latin typeface="+mn-lt"/>
              </a:defRPr>
            </a:lvl1pPr>
          </a:lstStyle>
          <a:p>
            <a:pPr lvl="0"/>
            <a:r>
              <a:rPr lang="en-US" dirty="0"/>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18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000" b="0" i="0">
                <a:solidFill>
                  <a:srgbClr val="17A7CE"/>
                </a:solidFill>
                <a:latin typeface="+mn-lt"/>
              </a:defRPr>
            </a:lvl1pPr>
          </a:lstStyle>
          <a:p>
            <a:pPr lvl="0"/>
            <a:r>
              <a:rPr lang="en-US" dirty="0"/>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18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000" b="0" i="0">
                <a:solidFill>
                  <a:srgbClr val="17A7CE"/>
                </a:solidFill>
                <a:latin typeface="+mn-lt"/>
              </a:defRPr>
            </a:lvl1pPr>
          </a:lstStyle>
          <a:p>
            <a:pPr lvl="0"/>
            <a:r>
              <a:rPr lang="en-US" dirty="0"/>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000" b="0" i="0">
                <a:solidFill>
                  <a:srgbClr val="17A7CE"/>
                </a:solidFill>
                <a:latin typeface="+mn-lt"/>
              </a:defRPr>
            </a:lvl1pPr>
          </a:lstStyle>
          <a:p>
            <a:pPr lvl="0"/>
            <a:r>
              <a:rPr lang="en-US" dirty="0"/>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dirty="0"/>
              <a:t>Meet Our Team</a:t>
            </a:r>
          </a:p>
        </p:txBody>
      </p:sp>
      <p:sp>
        <p:nvSpPr>
          <p:cNvPr id="20" name="TextBox 19">
            <a:extLst>
              <a:ext uri="{FF2B5EF4-FFF2-40B4-BE49-F238E27FC236}">
                <a16:creationId xmlns:a16="http://schemas.microsoft.com/office/drawing/2014/main" id="{2001E38A-B792-D147-A8D9-766D1F678C96}"/>
              </a:ext>
            </a:extLst>
          </p:cNvPr>
          <p:cNvSpPr txBox="1"/>
          <p:nvPr userDrawn="1"/>
        </p:nvSpPr>
        <p:spPr>
          <a:xfrm>
            <a:off x="0" y="6290439"/>
            <a:ext cx="12191999" cy="261610"/>
          </a:xfrm>
          <a:prstGeom prst="rect">
            <a:avLst/>
          </a:prstGeom>
          <a:noFill/>
        </p:spPr>
        <p:txBody>
          <a:bodyPr wrap="square" rtlCol="0">
            <a:spAutoFit/>
          </a:bodyPr>
          <a:lstStyle/>
          <a:p>
            <a:pPr algn="ct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21" name="Rectangle 20">
            <a:extLst>
              <a:ext uri="{FF2B5EF4-FFF2-40B4-BE49-F238E27FC236}">
                <a16:creationId xmlns:a16="http://schemas.microsoft.com/office/drawing/2014/main" id="{8A84E1C7-820C-6B4C-90A3-B85E568D2AFD}"/>
              </a:ext>
            </a:extLst>
          </p:cNvPr>
          <p:cNvSpPr/>
          <p:nvPr userDrawn="1"/>
        </p:nvSpPr>
        <p:spPr>
          <a:xfrm rot="16200000" flipV="1">
            <a:off x="5859778" y="6713923"/>
            <a:ext cx="25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996481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ox - Solid Nav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96EDAD-C319-D548-A979-49E81343F7F8}"/>
              </a:ext>
            </a:extLst>
          </p:cNvPr>
          <p:cNvSpPr/>
          <p:nvPr userDrawn="1"/>
        </p:nvSpPr>
        <p:spPr>
          <a:xfrm>
            <a:off x="241300" y="228600"/>
            <a:ext cx="11696700" cy="5695317"/>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68B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TextBox 7">
            <a:extLst>
              <a:ext uri="{FF2B5EF4-FFF2-40B4-BE49-F238E27FC236}">
                <a16:creationId xmlns:a16="http://schemas.microsoft.com/office/drawing/2014/main" id="{AEEEC7C7-55B2-554F-9538-613F77C9715B}"/>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4" name="Rectangle 13">
            <a:extLst>
              <a:ext uri="{FF2B5EF4-FFF2-40B4-BE49-F238E27FC236}">
                <a16:creationId xmlns:a16="http://schemas.microsoft.com/office/drawing/2014/main" id="{30AA3768-D7C0-5040-BAE8-05A99243DE75}"/>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284701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box - Solid Light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B62BE5A-66C1-434D-9B56-58E19E52B6F3}"/>
              </a:ext>
            </a:extLst>
          </p:cNvPr>
          <p:cNvSpPr/>
          <p:nvPr userDrawn="1"/>
        </p:nvSpPr>
        <p:spPr>
          <a:xfrm>
            <a:off x="241300" y="228600"/>
            <a:ext cx="11696700" cy="5695317"/>
          </a:xfrm>
          <a:prstGeom prst="rect">
            <a:avLst/>
          </a:prstGeom>
          <a:solidFill>
            <a:srgbClr val="17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TextBox 7">
            <a:extLst>
              <a:ext uri="{FF2B5EF4-FFF2-40B4-BE49-F238E27FC236}">
                <a16:creationId xmlns:a16="http://schemas.microsoft.com/office/drawing/2014/main" id="{4D96C42C-F68B-A847-AC2D-215C73EF2A55}"/>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4" name="Rectangle 13">
            <a:extLst>
              <a:ext uri="{FF2B5EF4-FFF2-40B4-BE49-F238E27FC236}">
                <a16:creationId xmlns:a16="http://schemas.microsoft.com/office/drawing/2014/main" id="{A5B28967-CF9D-DA47-9317-D9A86F6E9CC6}"/>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092935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06C5BC-7DA1-284B-92AA-35E0A7B11036}"/>
              </a:ext>
            </a:extLst>
          </p:cNvPr>
          <p:cNvSpPr/>
          <p:nvPr userDrawn="1"/>
        </p:nvSpPr>
        <p:spPr>
          <a:xfrm>
            <a:off x="408953" y="1340326"/>
            <a:ext cx="792000" cy="21410"/>
          </a:xfrm>
          <a:prstGeom prst="rect">
            <a:avLst/>
          </a:prstGeom>
          <a:solidFill>
            <a:srgbClr val="68B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8" name="TextBox 7">
            <a:extLst>
              <a:ext uri="{FF2B5EF4-FFF2-40B4-BE49-F238E27FC236}">
                <a16:creationId xmlns:a16="http://schemas.microsoft.com/office/drawing/2014/main" id="{452171CF-60CB-7343-A6E2-52E7CB2944C8}"/>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4" name="Rectangle 13">
            <a:extLst>
              <a:ext uri="{FF2B5EF4-FFF2-40B4-BE49-F238E27FC236}">
                <a16:creationId xmlns:a16="http://schemas.microsoft.com/office/drawing/2014/main" id="{20AFE7EB-E855-7A42-80AA-9DBF9960ACCA}"/>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5" name="Text Placeholder 17">
            <a:extLst>
              <a:ext uri="{FF2B5EF4-FFF2-40B4-BE49-F238E27FC236}">
                <a16:creationId xmlns:a16="http://schemas.microsoft.com/office/drawing/2014/main" id="{F65C73A9-FE78-B440-AFB3-1081F93D7B79}"/>
              </a:ext>
            </a:extLst>
          </p:cNvPr>
          <p:cNvSpPr>
            <a:spLocks noGrp="1"/>
          </p:cNvSpPr>
          <p:nvPr>
            <p:ph type="body" sz="quarter" idx="18" hasCustomPrompt="1"/>
          </p:nvPr>
        </p:nvSpPr>
        <p:spPr>
          <a:xfrm>
            <a:off x="529759" y="1757011"/>
            <a:ext cx="11073662" cy="3867704"/>
          </a:xfrm>
        </p:spPr>
        <p:txBody>
          <a:bodyPr/>
          <a:lstStyle>
            <a:lvl1pP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58" y="642972"/>
            <a:ext cx="11073661" cy="582221"/>
          </a:xfrm>
        </p:spPr>
        <p:txBody>
          <a:bodyPr>
            <a:normAutofit/>
          </a:bodyPr>
          <a:lstStyle>
            <a:lvl1pPr marL="0" indent="0" algn="l">
              <a:buNone/>
              <a:defRPr sz="3600" b="0" i="0">
                <a:solidFill>
                  <a:srgbClr val="09446A"/>
                </a:solidFill>
                <a:latin typeface="+mn-lt"/>
              </a:defRPr>
            </a:lvl1pPr>
          </a:lstStyle>
          <a:p>
            <a:pPr lvl="0"/>
            <a:r>
              <a:rPr lang="en-US" dirty="0"/>
              <a:t>Heading</a:t>
            </a:r>
          </a:p>
        </p:txBody>
      </p:sp>
    </p:spTree>
    <p:extLst>
      <p:ext uri="{BB962C8B-B14F-4D97-AF65-F5344CB8AC3E}">
        <p14:creationId xmlns:p14="http://schemas.microsoft.com/office/powerpoint/2010/main" val="2983720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17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5262979"/>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DIGITAL CROSSROADS</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AC7CE8-B51E-C249-946E-538B6C26A0B6}"/>
              </a:ext>
            </a:extLst>
          </p:cNvPr>
          <p:cNvSpPr/>
          <p:nvPr userDrawn="1"/>
        </p:nvSpPr>
        <p:spPr>
          <a:xfrm>
            <a:off x="241300" y="228600"/>
            <a:ext cx="11696700" cy="3035300"/>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BE4C5354-097E-9047-BF0C-BF358C2BBAC7}"/>
              </a:ext>
            </a:extLst>
          </p:cNvPr>
          <p:cNvSpPr/>
          <p:nvPr userDrawn="1"/>
        </p:nvSpPr>
        <p:spPr>
          <a:xfrm>
            <a:off x="831350" y="1502804"/>
            <a:ext cx="792000" cy="21410"/>
          </a:xfrm>
          <a:prstGeom prst="rect">
            <a:avLst/>
          </a:prstGeom>
          <a:solidFill>
            <a:srgbClr val="68B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3F1B5D6A-BD23-A34A-8A53-F5A2A2FE1CDF}"/>
              </a:ext>
            </a:extLst>
          </p:cNvPr>
          <p:cNvSpPr>
            <a:spLocks noGrp="1"/>
          </p:cNvSpPr>
          <p:nvPr>
            <p:ph type="body" sz="quarter" idx="16" hasCustomPrompt="1"/>
          </p:nvPr>
        </p:nvSpPr>
        <p:spPr>
          <a:xfrm>
            <a:off x="747201" y="805450"/>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5" name="TextBox 14">
            <a:extLst>
              <a:ext uri="{FF2B5EF4-FFF2-40B4-BE49-F238E27FC236}">
                <a16:creationId xmlns:a16="http://schemas.microsoft.com/office/drawing/2014/main" id="{5FB1956A-C4DA-6944-8FC5-0F16C4F576E9}"/>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6" name="Rectangle 15">
            <a:extLst>
              <a:ext uri="{FF2B5EF4-FFF2-40B4-BE49-F238E27FC236}">
                <a16:creationId xmlns:a16="http://schemas.microsoft.com/office/drawing/2014/main" id="{C754111C-E8F1-B747-9EDB-6689DA3E989E}"/>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45F4BB7-6E94-9947-9F14-4DCA46C6E427}"/>
              </a:ext>
            </a:extLst>
          </p:cNvPr>
          <p:cNvSpPr/>
          <p:nvPr userDrawn="1"/>
        </p:nvSpPr>
        <p:spPr>
          <a:xfrm>
            <a:off x="241300" y="228600"/>
            <a:ext cx="11696700" cy="3035300"/>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68B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Phone Preview</a:t>
            </a:r>
          </a:p>
        </p:txBody>
      </p:sp>
      <p:sp>
        <p:nvSpPr>
          <p:cNvPr id="14" name="TextBox 13">
            <a:extLst>
              <a:ext uri="{FF2B5EF4-FFF2-40B4-BE49-F238E27FC236}">
                <a16:creationId xmlns:a16="http://schemas.microsoft.com/office/drawing/2014/main" id="{FF013DC2-24A8-CD43-9BE5-09714A6CA31A}"/>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6" name="Rectangle 15">
            <a:extLst>
              <a:ext uri="{FF2B5EF4-FFF2-40B4-BE49-F238E27FC236}">
                <a16:creationId xmlns:a16="http://schemas.microsoft.com/office/drawing/2014/main" id="{2EB53389-C765-3F4A-9AD6-A4AABEE45C86}"/>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 Slide - Light Blu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17A7CE"/>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17A7CE"/>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09446A"/>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17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sp>
        <p:nvSpPr>
          <p:cNvPr id="10" name="Rectangle 9">
            <a:extLst>
              <a:ext uri="{FF2B5EF4-FFF2-40B4-BE49-F238E27FC236}">
                <a16:creationId xmlns:a16="http://schemas.microsoft.com/office/drawing/2014/main" id="{79030E9D-025C-7043-83FB-A34839E784F6}"/>
              </a:ext>
            </a:extLst>
          </p:cNvPr>
          <p:cNvSpPr/>
          <p:nvPr userDrawn="1"/>
        </p:nvSpPr>
        <p:spPr>
          <a:xfrm flipV="1">
            <a:off x="10087" y="6555301"/>
            <a:ext cx="79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Box 10">
            <a:extLst>
              <a:ext uri="{FF2B5EF4-FFF2-40B4-BE49-F238E27FC236}">
                <a16:creationId xmlns:a16="http://schemas.microsoft.com/office/drawing/2014/main" id="{5855EABB-D8D1-F44C-8D57-0131784558F2}"/>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kern="1600" spc="300" baseline="0" dirty="0">
                <a:solidFill>
                  <a:srgbClr val="09446A"/>
                </a:solidFill>
                <a:latin typeface="+mj-lt"/>
                <a:ea typeface="Lato Medium" panose="020F0502020204030203" pitchFamily="34" charset="0"/>
                <a:cs typeface="Calibri" panose="020F0502020204030204" pitchFamily="34" charset="0"/>
              </a:rPr>
              <a:t>digital wellbeing for enterprises</a:t>
            </a:r>
          </a:p>
        </p:txBody>
      </p:sp>
    </p:spTree>
    <p:extLst>
      <p:ext uri="{BB962C8B-B14F-4D97-AF65-F5344CB8AC3E}">
        <p14:creationId xmlns:p14="http://schemas.microsoft.com/office/powerpoint/2010/main" val="39473358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dirty="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17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68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94D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09446A"/>
                </a:solidFill>
                <a:latin typeface="+mn-lt"/>
              </a:defRPr>
            </a:lvl1pPr>
          </a:lstStyle>
          <a:p>
            <a:pPr lvl="0"/>
            <a:r>
              <a:rPr lang="en-US" dirty="0"/>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normAutofit/>
          </a:bodyPr>
          <a:lstStyle>
            <a:lvl1pPr algn="ctr">
              <a:buNone/>
              <a:defRPr sz="20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normAutofit/>
          </a:bodyPr>
          <a:lstStyle>
            <a:lvl1pPr algn="ctr">
              <a:buNone/>
              <a:defRPr sz="20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START</a:t>
            </a:r>
            <a:endParaRPr lang="en-US" dirty="0"/>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17A7C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2016</a:t>
            </a:r>
            <a:endParaRPr lang="en-US" dirty="0"/>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68B6D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2017</a:t>
            </a:r>
            <a:endParaRPr lang="en-US" dirty="0"/>
          </a:p>
        </p:txBody>
      </p:sp>
      <p:sp>
        <p:nvSpPr>
          <p:cNvPr id="22" name="TextBox 21">
            <a:extLst>
              <a:ext uri="{FF2B5EF4-FFF2-40B4-BE49-F238E27FC236}">
                <a16:creationId xmlns:a16="http://schemas.microsoft.com/office/drawing/2014/main" id="{8E6DF64B-C6D1-4A4B-8852-133EE99F07F8}"/>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23" name="Rectangle 22">
            <a:extLst>
              <a:ext uri="{FF2B5EF4-FFF2-40B4-BE49-F238E27FC236}">
                <a16:creationId xmlns:a16="http://schemas.microsoft.com/office/drawing/2014/main" id="{EB026498-D846-354A-AA1F-479263772F95}"/>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5871000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B5E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94D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09446A">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normAutofit/>
          </a:bodyPr>
          <a:lstStyle>
            <a:lvl1pPr algn="ctr">
              <a:buNone/>
              <a:defRPr sz="20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normAutofit/>
          </a:bodyPr>
          <a:lstStyle>
            <a:lvl1pPr algn="ctr">
              <a:buNone/>
              <a:defRPr sz="20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normAutofit/>
          </a:bodyPr>
          <a:lstStyle>
            <a:lvl1pPr algn="ctr">
              <a:buNone/>
              <a:defRPr sz="20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94D2E7"/>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2018</a:t>
            </a:r>
            <a:endParaRPr lang="en-US" dirty="0"/>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B5EBFD"/>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2019</a:t>
            </a:r>
            <a:endParaRPr lang="en-US" dirty="0"/>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2020</a:t>
            </a:r>
            <a:endParaRPr lang="en-US" dirty="0"/>
          </a:p>
        </p:txBody>
      </p:sp>
      <p:sp>
        <p:nvSpPr>
          <p:cNvPr id="18" name="TextBox 17">
            <a:extLst>
              <a:ext uri="{FF2B5EF4-FFF2-40B4-BE49-F238E27FC236}">
                <a16:creationId xmlns:a16="http://schemas.microsoft.com/office/drawing/2014/main" id="{23DECEB6-0ECD-4940-95B6-8E28EE8933C7}"/>
              </a:ext>
            </a:extLst>
          </p:cNvPr>
          <p:cNvSpPr txBox="1"/>
          <p:nvPr userDrawn="1"/>
        </p:nvSpPr>
        <p:spPr>
          <a:xfrm>
            <a:off x="0" y="6290439"/>
            <a:ext cx="12191999" cy="261610"/>
          </a:xfrm>
          <a:prstGeom prst="rect">
            <a:avLst/>
          </a:prstGeom>
          <a:noFill/>
        </p:spPr>
        <p:txBody>
          <a:bodyPr wrap="square" rtlCol="0">
            <a:spAutoFit/>
          </a:bodyPr>
          <a:lstStyle/>
          <a:p>
            <a:pPr algn="ct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20" name="Rectangle 19">
            <a:extLst>
              <a:ext uri="{FF2B5EF4-FFF2-40B4-BE49-F238E27FC236}">
                <a16:creationId xmlns:a16="http://schemas.microsoft.com/office/drawing/2014/main" id="{4F6298DE-EA66-1B46-81CB-72C977D5EC3A}"/>
              </a:ext>
            </a:extLst>
          </p:cNvPr>
          <p:cNvSpPr/>
          <p:nvPr userDrawn="1"/>
        </p:nvSpPr>
        <p:spPr>
          <a:xfrm rot="16200000" flipV="1">
            <a:off x="5859778" y="6713923"/>
            <a:ext cx="25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9415678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94D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68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17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normAutofit/>
          </a:bodyPr>
          <a:lstStyle>
            <a:lvl1pPr algn="ctr">
              <a:buNone/>
              <a:defRPr sz="20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normAutofit/>
          </a:bodyPr>
          <a:lstStyle>
            <a:lvl1pPr algn="ctr">
              <a:buNone/>
              <a:defRPr sz="20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END</a:t>
            </a:r>
            <a:endParaRPr lang="en-US" dirty="0"/>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17A7C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2021</a:t>
            </a:r>
            <a:endParaRPr lang="en-US" dirty="0"/>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68B6D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2022</a:t>
            </a:r>
            <a:endParaRPr lang="en-US" dirty="0"/>
          </a:p>
        </p:txBody>
      </p:sp>
      <p:sp>
        <p:nvSpPr>
          <p:cNvPr id="14" name="TextBox 13">
            <a:extLst>
              <a:ext uri="{FF2B5EF4-FFF2-40B4-BE49-F238E27FC236}">
                <a16:creationId xmlns:a16="http://schemas.microsoft.com/office/drawing/2014/main" id="{B8B0322C-CB55-874D-AE16-ADBED87F85AD}"/>
              </a:ext>
            </a:extLst>
          </p:cNvPr>
          <p:cNvSpPr txBox="1"/>
          <p:nvPr userDrawn="1"/>
        </p:nvSpPr>
        <p:spPr>
          <a:xfrm>
            <a:off x="476395" y="6491628"/>
            <a:ext cx="11425605" cy="261610"/>
          </a:xfrm>
          <a:prstGeom prst="rect">
            <a:avLst/>
          </a:prstGeom>
          <a:noFill/>
        </p:spPr>
        <p:txBody>
          <a:bodyPr wrap="square" rtlCol="0">
            <a:spAutoFit/>
          </a:bodyPr>
          <a:lstStyle/>
          <a:p>
            <a:pPr algn="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5" name="Rectangle 14">
            <a:extLst>
              <a:ext uri="{FF2B5EF4-FFF2-40B4-BE49-F238E27FC236}">
                <a16:creationId xmlns:a16="http://schemas.microsoft.com/office/drawing/2014/main" id="{FD4E59AE-567E-BF40-A783-6A1BD4A47DC5}"/>
              </a:ext>
            </a:extLst>
          </p:cNvPr>
          <p:cNvSpPr/>
          <p:nvPr userDrawn="1"/>
        </p:nvSpPr>
        <p:spPr>
          <a:xfrm rot="16200000" flipV="1">
            <a:off x="11704000" y="6622960"/>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41334337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17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0" name="TextBox 9">
            <a:extLst>
              <a:ext uri="{FF2B5EF4-FFF2-40B4-BE49-F238E27FC236}">
                <a16:creationId xmlns:a16="http://schemas.microsoft.com/office/drawing/2014/main" id="{CA1BAE71-6A53-8444-AD92-4AAE9B1DE0FE}"/>
              </a:ext>
            </a:extLst>
          </p:cNvPr>
          <p:cNvSpPr txBox="1"/>
          <p:nvPr userDrawn="1"/>
        </p:nvSpPr>
        <p:spPr>
          <a:xfrm>
            <a:off x="0" y="6290439"/>
            <a:ext cx="12191999" cy="261610"/>
          </a:xfrm>
          <a:prstGeom prst="rect">
            <a:avLst/>
          </a:prstGeom>
          <a:noFill/>
        </p:spPr>
        <p:txBody>
          <a:bodyPr wrap="square" rtlCol="0">
            <a:spAutoFit/>
          </a:bodyPr>
          <a:lstStyle/>
          <a:p>
            <a:pPr algn="ct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1" name="Rectangle 10">
            <a:extLst>
              <a:ext uri="{FF2B5EF4-FFF2-40B4-BE49-F238E27FC236}">
                <a16:creationId xmlns:a16="http://schemas.microsoft.com/office/drawing/2014/main" id="{F5C384D9-BCC7-4349-AB8E-5D935694D798}"/>
              </a:ext>
            </a:extLst>
          </p:cNvPr>
          <p:cNvSpPr/>
          <p:nvPr userDrawn="1"/>
        </p:nvSpPr>
        <p:spPr>
          <a:xfrm rot="16200000" flipV="1">
            <a:off x="5859778" y="6713923"/>
            <a:ext cx="25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387720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17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68B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94D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9446A"/>
                </a:solidFill>
                <a:latin typeface="+mn-lt"/>
              </a:defRPr>
            </a:lvl1pPr>
          </a:lstStyle>
          <a:p>
            <a:pPr lvl="0"/>
            <a:r>
              <a:rPr lang="en-US" dirty="0"/>
              <a:t>Heading</a:t>
            </a:r>
          </a:p>
        </p:txBody>
      </p:sp>
      <p:sp>
        <p:nvSpPr>
          <p:cNvPr id="26" name="TextBox 25">
            <a:extLst>
              <a:ext uri="{FF2B5EF4-FFF2-40B4-BE49-F238E27FC236}">
                <a16:creationId xmlns:a16="http://schemas.microsoft.com/office/drawing/2014/main" id="{523B371B-E8C7-9D40-9B2D-ABD88435EB2F}"/>
              </a:ext>
            </a:extLst>
          </p:cNvPr>
          <p:cNvSpPr txBox="1"/>
          <p:nvPr userDrawn="1"/>
        </p:nvSpPr>
        <p:spPr>
          <a:xfrm>
            <a:off x="0" y="6290439"/>
            <a:ext cx="12191999" cy="261610"/>
          </a:xfrm>
          <a:prstGeom prst="rect">
            <a:avLst/>
          </a:prstGeom>
          <a:noFill/>
        </p:spPr>
        <p:txBody>
          <a:bodyPr wrap="square" rtlCol="0">
            <a:spAutoFit/>
          </a:bodyPr>
          <a:lstStyle/>
          <a:p>
            <a:pPr algn="ct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27" name="Rectangle 26">
            <a:extLst>
              <a:ext uri="{FF2B5EF4-FFF2-40B4-BE49-F238E27FC236}">
                <a16:creationId xmlns:a16="http://schemas.microsoft.com/office/drawing/2014/main" id="{5FF6824B-9316-2148-A6F8-F0B9AA1FA0E4}"/>
              </a:ext>
            </a:extLst>
          </p:cNvPr>
          <p:cNvSpPr/>
          <p:nvPr userDrawn="1"/>
        </p:nvSpPr>
        <p:spPr>
          <a:xfrm rot="16200000" flipV="1">
            <a:off x="5859778" y="6713923"/>
            <a:ext cx="25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5040658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2225374" y="17274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09446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2268473" y="17689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09446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17A7C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17A7C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8745392" y="178001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68B6D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8792510" y="182145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68B6D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6271" y="4333339"/>
            <a:ext cx="2061046" cy="335052"/>
          </a:xfrm>
        </p:spPr>
        <p:txBody>
          <a:bodyPr/>
          <a:lstStyle>
            <a:lvl1pPr algn="ctr">
              <a:buNone/>
              <a:defRPr sz="2000" b="0" i="0" spc="0">
                <a:solidFill>
                  <a:srgbClr val="09446A"/>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0" i="0" spc="0">
                <a:solidFill>
                  <a:srgbClr val="16A6CD"/>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9091" y="4371185"/>
            <a:ext cx="2061046" cy="335052"/>
          </a:xfrm>
        </p:spPr>
        <p:txBody>
          <a:bodyPr/>
          <a:lstStyle>
            <a:lvl1pPr algn="ctr">
              <a:buNone/>
              <a:defRPr sz="2000" b="0" i="0" spc="0">
                <a:solidFill>
                  <a:srgbClr val="68B6D7"/>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9446A"/>
                </a:solidFill>
                <a:latin typeface="+mn-lt"/>
              </a:defRPr>
            </a:lvl1pPr>
          </a:lstStyle>
          <a:p>
            <a:pPr lvl="0"/>
            <a:r>
              <a:rPr lang="en-US" dirty="0"/>
              <a:t>Heading</a:t>
            </a:r>
          </a:p>
        </p:txBody>
      </p:sp>
      <p:sp>
        <p:nvSpPr>
          <p:cNvPr id="22" name="TextBox 21">
            <a:extLst>
              <a:ext uri="{FF2B5EF4-FFF2-40B4-BE49-F238E27FC236}">
                <a16:creationId xmlns:a16="http://schemas.microsoft.com/office/drawing/2014/main" id="{5EF370A9-5285-9B4A-9539-88E2947F70CF}"/>
              </a:ext>
            </a:extLst>
          </p:cNvPr>
          <p:cNvSpPr txBox="1"/>
          <p:nvPr userDrawn="1"/>
        </p:nvSpPr>
        <p:spPr>
          <a:xfrm>
            <a:off x="0" y="6290439"/>
            <a:ext cx="12191999" cy="261610"/>
          </a:xfrm>
          <a:prstGeom prst="rect">
            <a:avLst/>
          </a:prstGeom>
          <a:noFill/>
        </p:spPr>
        <p:txBody>
          <a:bodyPr wrap="square" rtlCol="0">
            <a:spAutoFit/>
          </a:bodyPr>
          <a:lstStyle/>
          <a:p>
            <a:pPr algn="ct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23" name="Rectangle 22">
            <a:extLst>
              <a:ext uri="{FF2B5EF4-FFF2-40B4-BE49-F238E27FC236}">
                <a16:creationId xmlns:a16="http://schemas.microsoft.com/office/drawing/2014/main" id="{DC985CC1-90D8-1D4F-B1B0-535F4F309AA2}"/>
              </a:ext>
            </a:extLst>
          </p:cNvPr>
          <p:cNvSpPr/>
          <p:nvPr userDrawn="1"/>
        </p:nvSpPr>
        <p:spPr>
          <a:xfrm rot="16200000" flipV="1">
            <a:off x="5859778" y="6713923"/>
            <a:ext cx="25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40682548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184089" y="17737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17A7C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227188"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17A7C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68B6D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68B6D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1019776" y="1773769"/>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09446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66895" y="1815204"/>
            <a:ext cx="1430522" cy="143355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09446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0" name="Freeform: Shape 4235">
            <a:extLst>
              <a:ext uri="{FF2B5EF4-FFF2-40B4-BE49-F238E27FC236}">
                <a16:creationId xmlns:a16="http://schemas.microsoft.com/office/drawing/2014/main" id="{2F2F1A50-32F6-E84E-B2A8-E09466C954B2}"/>
              </a:ext>
            </a:extLst>
          </p:cNvPr>
          <p:cNvSpPr/>
          <p:nvPr userDrawn="1"/>
        </p:nvSpPr>
        <p:spPr>
          <a:xfrm>
            <a:off x="9675359" y="1773769"/>
            <a:ext cx="1518092" cy="2214649"/>
          </a:xfrm>
          <a:custGeom>
            <a:avLst/>
            <a:gdLst/>
            <a:ahLst/>
            <a:cxnLst>
              <a:cxn ang="3cd4">
                <a:pos x="hc" y="t"/>
              </a:cxn>
              <a:cxn ang="cd2">
                <a:pos x="l" y="vc"/>
              </a:cxn>
              <a:cxn ang="cd4">
                <a:pos x="hc" y="b"/>
              </a:cxn>
              <a:cxn ang="0">
                <a:pos x="r" y="vc"/>
              </a:cxn>
            </a:cxnLst>
            <a:rect l="l" t="t" r="r" b="b"/>
            <a:pathLst>
              <a:path w="912" h="133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A2E6F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7511047" y="177376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94D2E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7558165" y="181520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94D2E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48973" y="4385889"/>
            <a:ext cx="2061046" cy="335052"/>
          </a:xfrm>
        </p:spPr>
        <p:txBody>
          <a:bodyPr/>
          <a:lstStyle>
            <a:lvl1pPr algn="ctr">
              <a:buNone/>
              <a:defRPr sz="2000" b="1"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14986" y="4379639"/>
            <a:ext cx="2061046" cy="335052"/>
          </a:xfrm>
        </p:spPr>
        <p:txBody>
          <a:bodyPr/>
          <a:lstStyle>
            <a:lvl1pPr algn="ctr">
              <a:buNone/>
              <a:defRPr sz="2000" b="1" i="0" spc="0">
                <a:solidFill>
                  <a:srgbClr val="16A6CD"/>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1" i="0" spc="0">
                <a:solidFill>
                  <a:srgbClr val="68B6D7"/>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44746" y="4364935"/>
            <a:ext cx="2061046" cy="335052"/>
          </a:xfrm>
        </p:spPr>
        <p:txBody>
          <a:bodyPr/>
          <a:lstStyle>
            <a:lvl1pPr algn="ctr">
              <a:buNone/>
              <a:defRPr sz="2000" b="1" i="0" spc="0">
                <a:solidFill>
                  <a:srgbClr val="94D2E7"/>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9324" y="4353360"/>
            <a:ext cx="2061046" cy="335052"/>
          </a:xfrm>
        </p:spPr>
        <p:txBody>
          <a:bodyPr/>
          <a:lstStyle>
            <a:lvl1pPr algn="ctr">
              <a:buNone/>
              <a:defRPr sz="2000" b="1" i="0" spc="0">
                <a:solidFill>
                  <a:srgbClr val="94D2E7"/>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30" name="Freeform: Shape 4239">
            <a:extLst>
              <a:ext uri="{FF2B5EF4-FFF2-40B4-BE49-F238E27FC236}">
                <a16:creationId xmlns:a16="http://schemas.microsoft.com/office/drawing/2014/main" id="{E253BA23-B768-C040-9224-2910F7AB1B7E}"/>
              </a:ext>
            </a:extLst>
          </p:cNvPr>
          <p:cNvSpPr/>
          <p:nvPr userDrawn="1"/>
        </p:nvSpPr>
        <p:spPr>
          <a:xfrm>
            <a:off x="9714586" y="181520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A2E6F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C6A7F"/>
                </a:solidFill>
                <a:latin typeface="+mn-lt"/>
              </a:defRPr>
            </a:lvl1pPr>
          </a:lstStyle>
          <a:p>
            <a:pPr lvl="0"/>
            <a:r>
              <a:rPr lang="en-US" dirty="0"/>
              <a:t>Heading</a:t>
            </a:r>
          </a:p>
        </p:txBody>
      </p:sp>
      <p:sp>
        <p:nvSpPr>
          <p:cNvPr id="31" name="TextBox 30">
            <a:extLst>
              <a:ext uri="{FF2B5EF4-FFF2-40B4-BE49-F238E27FC236}">
                <a16:creationId xmlns:a16="http://schemas.microsoft.com/office/drawing/2014/main" id="{8D865DA8-D342-3B40-8290-60CF0E7BFEC5}"/>
              </a:ext>
            </a:extLst>
          </p:cNvPr>
          <p:cNvSpPr txBox="1"/>
          <p:nvPr userDrawn="1"/>
        </p:nvSpPr>
        <p:spPr>
          <a:xfrm>
            <a:off x="0" y="6290439"/>
            <a:ext cx="12191999" cy="261610"/>
          </a:xfrm>
          <a:prstGeom prst="rect">
            <a:avLst/>
          </a:prstGeom>
          <a:noFill/>
        </p:spPr>
        <p:txBody>
          <a:bodyPr wrap="square" rtlCol="0">
            <a:spAutoFit/>
          </a:bodyPr>
          <a:lstStyle/>
          <a:p>
            <a:pPr algn="ct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32" name="Rectangle 31">
            <a:extLst>
              <a:ext uri="{FF2B5EF4-FFF2-40B4-BE49-F238E27FC236}">
                <a16:creationId xmlns:a16="http://schemas.microsoft.com/office/drawing/2014/main" id="{AA3474D7-1475-BB4A-B884-E274FF69AFF3}"/>
              </a:ext>
            </a:extLst>
          </p:cNvPr>
          <p:cNvSpPr/>
          <p:nvPr userDrawn="1"/>
        </p:nvSpPr>
        <p:spPr>
          <a:xfrm rot="16200000" flipV="1">
            <a:off x="5859778" y="6713923"/>
            <a:ext cx="25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791680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18C35C-D4A5-DB4C-8758-82503619524A}"/>
              </a:ext>
            </a:extLst>
          </p:cNvPr>
          <p:cNvSpPr/>
          <p:nvPr userDrawn="1"/>
        </p:nvSpPr>
        <p:spPr>
          <a:xfrm>
            <a:off x="0" y="0"/>
            <a:ext cx="9979572" cy="4445851"/>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pic>
        <p:nvPicPr>
          <p:cNvPr id="12" name="Picture 11" descr="Chart, pie chart&#10;&#10;Description automatically generated">
            <a:extLst>
              <a:ext uri="{FF2B5EF4-FFF2-40B4-BE49-F238E27FC236}">
                <a16:creationId xmlns:a16="http://schemas.microsoft.com/office/drawing/2014/main" id="{F2486777-C3D2-3F44-B2FC-05077BBD7182}"/>
              </a:ext>
            </a:extLst>
          </p:cNvPr>
          <p:cNvPicPr/>
          <p:nvPr userDrawn="1"/>
        </p:nvPicPr>
        <p:blipFill rotWithShape="1">
          <a:blip r:embed="rId2" cstate="screen">
            <a:extLst>
              <a:ext uri="{28A0092B-C50C-407E-A947-70E740481C1C}">
                <a14:useLocalDpi xmlns:a14="http://schemas.microsoft.com/office/drawing/2010/main"/>
              </a:ext>
            </a:extLst>
          </a:blip>
          <a:srcRect t="2966" r="14476" b="26344"/>
          <a:stretch/>
        </p:blipFill>
        <p:spPr>
          <a:xfrm>
            <a:off x="7567841" y="1"/>
            <a:ext cx="4398187" cy="6858000"/>
          </a:xfrm>
          <a:prstGeom prst="rect">
            <a:avLst/>
          </a:prstGeom>
        </p:spPr>
      </p:pic>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773806" y="2019876"/>
            <a:ext cx="5278651" cy="697353"/>
          </a:xfrm>
        </p:spPr>
        <p:txBody>
          <a:bodyPr anchor="b">
            <a:noAutofit/>
          </a:bodyPr>
          <a:lstStyle>
            <a:lvl1pPr marL="0" indent="0" algn="l">
              <a:buNone/>
              <a:defRPr sz="5400" b="1" baseline="0">
                <a:solidFill>
                  <a:schemeClr val="bg1"/>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773807" y="987131"/>
            <a:ext cx="5278651" cy="697353"/>
          </a:xfrm>
        </p:spPr>
        <p:txBody>
          <a:bodyPr anchor="b">
            <a:normAutofit/>
          </a:bodyPr>
          <a:lstStyle>
            <a:lvl1pPr marL="0" indent="0" algn="l">
              <a:buNone/>
              <a:defRPr sz="3600" b="0" i="0">
                <a:solidFill>
                  <a:schemeClr val="bg1"/>
                </a:solidFill>
                <a:latin typeface="+mn-lt"/>
              </a:defRPr>
            </a:lvl1pPr>
          </a:lstStyle>
          <a:p>
            <a:pPr lvl="0"/>
            <a:r>
              <a:rPr lang="en-US" dirty="0"/>
              <a:t>Cover Design 1</a:t>
            </a:r>
          </a:p>
        </p:txBody>
      </p:sp>
      <p:pic>
        <p:nvPicPr>
          <p:cNvPr id="20" name="Picture 19" descr="Text&#10;&#10;Description automatically generated">
            <a:extLst>
              <a:ext uri="{FF2B5EF4-FFF2-40B4-BE49-F238E27FC236}">
                <a16:creationId xmlns:a16="http://schemas.microsoft.com/office/drawing/2014/main" id="{2ADEB906-51E8-C14A-8B69-EB1E6CCE363A}"/>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611125" y="4589286"/>
            <a:ext cx="5278651" cy="2125279"/>
          </a:xfrm>
          <a:prstGeom prst="rect">
            <a:avLst/>
          </a:prstGeom>
        </p:spPr>
      </p:pic>
      <p:pic>
        <p:nvPicPr>
          <p:cNvPr id="23" name="Picture 22" descr="A picture containing text, electronics&#10;&#10;Description automatically generated">
            <a:extLst>
              <a:ext uri="{FF2B5EF4-FFF2-40B4-BE49-F238E27FC236}">
                <a16:creationId xmlns:a16="http://schemas.microsoft.com/office/drawing/2014/main" id="{320BD979-5920-9D47-B621-39DF5ABAE0ED}"/>
              </a:ext>
            </a:extLst>
          </p:cNvPr>
          <p:cNvPicPr/>
          <p:nvPr userDrawn="1"/>
        </p:nvPicPr>
        <p:blipFill rotWithShape="1">
          <a:blip r:embed="rId4" cstate="screen">
            <a:extLst>
              <a:ext uri="{28A0092B-C50C-407E-A947-70E740481C1C}">
                <a14:useLocalDpi xmlns:a14="http://schemas.microsoft.com/office/drawing/2010/main"/>
              </a:ext>
            </a:extLst>
          </a:blip>
          <a:srcRect l="3425" t="9997" r="8007" b="9997"/>
          <a:stretch/>
        </p:blipFill>
        <p:spPr>
          <a:xfrm>
            <a:off x="7977106" y="0"/>
            <a:ext cx="4206236" cy="6858000"/>
          </a:xfrm>
          <a:prstGeom prst="rect">
            <a:avLst/>
          </a:prstGeom>
        </p:spPr>
      </p:pic>
      <p:grpSp>
        <p:nvGrpSpPr>
          <p:cNvPr id="24" name="Group 23">
            <a:extLst>
              <a:ext uri="{FF2B5EF4-FFF2-40B4-BE49-F238E27FC236}">
                <a16:creationId xmlns:a16="http://schemas.microsoft.com/office/drawing/2014/main" id="{9574199C-09F0-3544-910A-D5B21BB68C6C}"/>
              </a:ext>
            </a:extLst>
          </p:cNvPr>
          <p:cNvGrpSpPr/>
          <p:nvPr userDrawn="1"/>
        </p:nvGrpSpPr>
        <p:grpSpPr>
          <a:xfrm>
            <a:off x="9456007" y="5616012"/>
            <a:ext cx="2735993" cy="679345"/>
            <a:chOff x="0" y="0"/>
            <a:chExt cx="2301694" cy="571500"/>
          </a:xfrm>
        </p:grpSpPr>
        <p:sp>
          <p:nvSpPr>
            <p:cNvPr id="25" name="Rectangle 24">
              <a:extLst>
                <a:ext uri="{FF2B5EF4-FFF2-40B4-BE49-F238E27FC236}">
                  <a16:creationId xmlns:a16="http://schemas.microsoft.com/office/drawing/2014/main" id="{911E7E81-E9D4-C24D-BD00-6FBAE2DC7E7B}"/>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6" name="Picture 25">
              <a:extLst>
                <a:ext uri="{FF2B5EF4-FFF2-40B4-BE49-F238E27FC236}">
                  <a16:creationId xmlns:a16="http://schemas.microsoft.com/office/drawing/2014/main" id="{93D2759E-F2C0-7247-9C37-A807E376191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7" name="Rectangle 26">
            <a:extLst>
              <a:ext uri="{FF2B5EF4-FFF2-40B4-BE49-F238E27FC236}">
                <a16:creationId xmlns:a16="http://schemas.microsoft.com/office/drawing/2014/main" id="{9A005C6D-C557-8C40-9A4B-18E56859A221}"/>
              </a:ext>
            </a:extLst>
          </p:cNvPr>
          <p:cNvSpPr/>
          <p:nvPr userDrawn="1"/>
        </p:nvSpPr>
        <p:spPr>
          <a:xfrm>
            <a:off x="546077" y="1822630"/>
            <a:ext cx="4583269"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4220865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09446A"/>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17A7CE"/>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68B6D7"/>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94D2E7"/>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A2E6FD">
              <a:alpha val="80000"/>
            </a:srgbClr>
          </a:solidFill>
          <a:ln w="9525" cap="flat">
            <a:noFill/>
            <a:bevel/>
            <a:headEnd/>
            <a:tailEnd/>
          </a:ln>
          <a:effectLst/>
        </p:spPr>
        <p:txBody>
          <a:bodyPr wrap="none" anchor="ctr"/>
          <a:lstStyle/>
          <a:p>
            <a:endParaRPr lang="en-US"/>
          </a:p>
        </p:txBody>
      </p:sp>
      <p:sp>
        <p:nvSpPr>
          <p:cNvPr id="33" name="Rectangle 32">
            <a:extLst>
              <a:ext uri="{FF2B5EF4-FFF2-40B4-BE49-F238E27FC236}">
                <a16:creationId xmlns:a16="http://schemas.microsoft.com/office/drawing/2014/main" id="{C32DC3FE-D517-4045-A81C-97480C4BB5BC}"/>
              </a:ext>
            </a:extLst>
          </p:cNvPr>
          <p:cNvSpPr/>
          <p:nvPr userDrawn="1"/>
        </p:nvSpPr>
        <p:spPr>
          <a:xfrm>
            <a:off x="5650339" y="1213326"/>
            <a:ext cx="792000" cy="2141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9446A"/>
                </a:solidFill>
                <a:latin typeface="+mn-lt"/>
              </a:defRPr>
            </a:lvl1pPr>
          </a:lstStyle>
          <a:p>
            <a:pPr lvl="0"/>
            <a:r>
              <a:rPr lang="en-US" dirty="0"/>
              <a:t>Heading</a:t>
            </a: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23" name="TextBox 22">
            <a:extLst>
              <a:ext uri="{FF2B5EF4-FFF2-40B4-BE49-F238E27FC236}">
                <a16:creationId xmlns:a16="http://schemas.microsoft.com/office/drawing/2014/main" id="{9358FE7C-53B5-804B-96B7-3B24E418C723}"/>
              </a:ext>
            </a:extLst>
          </p:cNvPr>
          <p:cNvSpPr txBox="1"/>
          <p:nvPr userDrawn="1"/>
        </p:nvSpPr>
        <p:spPr>
          <a:xfrm>
            <a:off x="0" y="6290439"/>
            <a:ext cx="12191999" cy="261610"/>
          </a:xfrm>
          <a:prstGeom prst="rect">
            <a:avLst/>
          </a:prstGeom>
          <a:noFill/>
        </p:spPr>
        <p:txBody>
          <a:bodyPr wrap="square" rtlCol="0">
            <a:spAutoFit/>
          </a:bodyPr>
          <a:lstStyle/>
          <a:p>
            <a:pPr algn="ct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24" name="Rectangle 23">
            <a:extLst>
              <a:ext uri="{FF2B5EF4-FFF2-40B4-BE49-F238E27FC236}">
                <a16:creationId xmlns:a16="http://schemas.microsoft.com/office/drawing/2014/main" id="{817E9303-681F-0048-A6C6-56CDDA379797}"/>
              </a:ext>
            </a:extLst>
          </p:cNvPr>
          <p:cNvSpPr/>
          <p:nvPr userDrawn="1"/>
        </p:nvSpPr>
        <p:spPr>
          <a:xfrm rot="16200000" flipV="1">
            <a:off x="5859778" y="6713923"/>
            <a:ext cx="25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40505952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0944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17A7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94D2E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68B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A2E6F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9446A"/>
                </a:solidFill>
                <a:latin typeface="+mn-lt"/>
              </a:defRPr>
            </a:lvl1pPr>
          </a:lstStyle>
          <a:p>
            <a:pPr lvl="0"/>
            <a:r>
              <a:rPr lang="en-US" dirty="0"/>
              <a:t>Heading</a:t>
            </a:r>
          </a:p>
        </p:txBody>
      </p:sp>
      <p:sp>
        <p:nvSpPr>
          <p:cNvPr id="29" name="TextBox 28">
            <a:extLst>
              <a:ext uri="{FF2B5EF4-FFF2-40B4-BE49-F238E27FC236}">
                <a16:creationId xmlns:a16="http://schemas.microsoft.com/office/drawing/2014/main" id="{269F3A2A-351F-CB43-B386-A21B781DAEDC}"/>
              </a:ext>
            </a:extLst>
          </p:cNvPr>
          <p:cNvSpPr txBox="1"/>
          <p:nvPr userDrawn="1"/>
        </p:nvSpPr>
        <p:spPr>
          <a:xfrm>
            <a:off x="0" y="6290439"/>
            <a:ext cx="12191999" cy="261610"/>
          </a:xfrm>
          <a:prstGeom prst="rect">
            <a:avLst/>
          </a:prstGeom>
          <a:noFill/>
        </p:spPr>
        <p:txBody>
          <a:bodyPr wrap="square" rtlCol="0">
            <a:spAutoFit/>
          </a:bodyPr>
          <a:lstStyle/>
          <a:p>
            <a:pPr algn="ct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31" name="Rectangle 30">
            <a:extLst>
              <a:ext uri="{FF2B5EF4-FFF2-40B4-BE49-F238E27FC236}">
                <a16:creationId xmlns:a16="http://schemas.microsoft.com/office/drawing/2014/main" id="{0A500BE9-7B69-224F-BA84-60099A15C22C}"/>
              </a:ext>
            </a:extLst>
          </p:cNvPr>
          <p:cNvSpPr/>
          <p:nvPr userDrawn="1"/>
        </p:nvSpPr>
        <p:spPr>
          <a:xfrm rot="16200000" flipV="1">
            <a:off x="5859778" y="6713923"/>
            <a:ext cx="25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5927624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1188A3"/>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15%</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17A7CE"/>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68B6D7"/>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94D2E7"/>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9446A"/>
                </a:solidFill>
                <a:latin typeface="+mn-lt"/>
              </a:defRPr>
            </a:lvl1pPr>
          </a:lstStyle>
          <a:p>
            <a:pPr lvl="0"/>
            <a:r>
              <a:rPr lang="en-US" dirty="0"/>
              <a:t>Heading</a:t>
            </a:r>
          </a:p>
        </p:txBody>
      </p:sp>
      <p:sp>
        <p:nvSpPr>
          <p:cNvPr id="22" name="TextBox 21">
            <a:extLst>
              <a:ext uri="{FF2B5EF4-FFF2-40B4-BE49-F238E27FC236}">
                <a16:creationId xmlns:a16="http://schemas.microsoft.com/office/drawing/2014/main" id="{8ACD2E5E-ED39-4F46-A8A6-E08592CBDBBD}"/>
              </a:ext>
            </a:extLst>
          </p:cNvPr>
          <p:cNvSpPr txBox="1"/>
          <p:nvPr userDrawn="1"/>
        </p:nvSpPr>
        <p:spPr>
          <a:xfrm>
            <a:off x="0" y="6290439"/>
            <a:ext cx="12191999" cy="261610"/>
          </a:xfrm>
          <a:prstGeom prst="rect">
            <a:avLst/>
          </a:prstGeom>
          <a:noFill/>
        </p:spPr>
        <p:txBody>
          <a:bodyPr wrap="square" rtlCol="0">
            <a:spAutoFit/>
          </a:bodyPr>
          <a:lstStyle/>
          <a:p>
            <a:pPr algn="ct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27" name="Rectangle 26">
            <a:extLst>
              <a:ext uri="{FF2B5EF4-FFF2-40B4-BE49-F238E27FC236}">
                <a16:creationId xmlns:a16="http://schemas.microsoft.com/office/drawing/2014/main" id="{A48F6B7B-0C7A-4744-B059-262AA5E22CC6}"/>
              </a:ext>
            </a:extLst>
          </p:cNvPr>
          <p:cNvSpPr/>
          <p:nvPr userDrawn="1"/>
        </p:nvSpPr>
        <p:spPr>
          <a:xfrm rot="16200000" flipV="1">
            <a:off x="5859778" y="6713923"/>
            <a:ext cx="25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9037044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17A7C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68B6D7"/>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9446A"/>
                </a:solidFill>
                <a:latin typeface="+mn-lt"/>
              </a:defRPr>
            </a:lvl1pPr>
          </a:lstStyle>
          <a:p>
            <a:pPr lvl="0"/>
            <a:r>
              <a:rPr lang="en-US" dirty="0"/>
              <a:t>Heading</a:t>
            </a:r>
          </a:p>
        </p:txBody>
      </p:sp>
      <p:sp>
        <p:nvSpPr>
          <p:cNvPr id="23" name="TextBox 22">
            <a:extLst>
              <a:ext uri="{FF2B5EF4-FFF2-40B4-BE49-F238E27FC236}">
                <a16:creationId xmlns:a16="http://schemas.microsoft.com/office/drawing/2014/main" id="{774729F5-09B4-5042-9ED9-2B92D0380F94}"/>
              </a:ext>
            </a:extLst>
          </p:cNvPr>
          <p:cNvSpPr txBox="1"/>
          <p:nvPr userDrawn="1"/>
        </p:nvSpPr>
        <p:spPr>
          <a:xfrm>
            <a:off x="0" y="6290439"/>
            <a:ext cx="12191999" cy="261610"/>
          </a:xfrm>
          <a:prstGeom prst="rect">
            <a:avLst/>
          </a:prstGeom>
          <a:noFill/>
        </p:spPr>
        <p:txBody>
          <a:bodyPr wrap="square" rtlCol="0">
            <a:spAutoFit/>
          </a:bodyPr>
          <a:lstStyle/>
          <a:p>
            <a:pPr algn="ct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24" name="Rectangle 23">
            <a:extLst>
              <a:ext uri="{FF2B5EF4-FFF2-40B4-BE49-F238E27FC236}">
                <a16:creationId xmlns:a16="http://schemas.microsoft.com/office/drawing/2014/main" id="{622A2E27-B090-7A4F-8C0B-B042AB4BA328}"/>
              </a:ext>
            </a:extLst>
          </p:cNvPr>
          <p:cNvSpPr/>
          <p:nvPr userDrawn="1"/>
        </p:nvSpPr>
        <p:spPr>
          <a:xfrm rot="16200000" flipV="1">
            <a:off x="5859778" y="6713923"/>
            <a:ext cx="25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90210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68B6D8"/>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09446A"/>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17A7CE"/>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B5EBFD"/>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94D2E7"/>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09446A"/>
                </a:solidFill>
                <a:latin typeface="+mn-lt"/>
              </a:defRPr>
            </a:lvl1pPr>
          </a:lstStyle>
          <a:p>
            <a:pPr lvl="0"/>
            <a:r>
              <a:rPr lang="en-US" dirty="0"/>
              <a:t>Heading</a:t>
            </a:r>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68B6D7"/>
                </a:solidFill>
                <a:latin typeface="+mn-lt"/>
              </a:defRPr>
            </a:lvl1pPr>
          </a:lstStyle>
          <a:p>
            <a:pPr lvl="0"/>
            <a:r>
              <a:rPr lang="en-US" dirty="0"/>
              <a:t>Title</a:t>
            </a:r>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68B6D7"/>
                </a:solidFill>
                <a:latin typeface="+mn-lt"/>
              </a:defRPr>
            </a:lvl1pPr>
          </a:lstStyle>
          <a:p>
            <a:pPr lvl="0"/>
            <a:r>
              <a:rPr lang="en-US" dirty="0"/>
              <a:t>Title</a:t>
            </a:r>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68B6D7"/>
                </a:solidFill>
                <a:latin typeface="+mn-lt"/>
              </a:defRPr>
            </a:lvl1pPr>
          </a:lstStyle>
          <a:p>
            <a:pPr lvl="0"/>
            <a:r>
              <a:rPr lang="en-US" dirty="0"/>
              <a:t>Title</a:t>
            </a:r>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68B6D7"/>
                </a:solidFill>
                <a:latin typeface="+mn-lt"/>
              </a:defRPr>
            </a:lvl1pPr>
          </a:lstStyle>
          <a:p>
            <a:pPr lvl="0"/>
            <a:r>
              <a:rPr lang="en-US" dirty="0"/>
              <a:t>Title</a:t>
            </a:r>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68B6D7"/>
                </a:solidFill>
                <a:latin typeface="+mn-lt"/>
              </a:defRPr>
            </a:lvl1pPr>
          </a:lstStyle>
          <a:p>
            <a:pPr lvl="0"/>
            <a:r>
              <a:rPr lang="en-US" dirty="0"/>
              <a:t>Title</a:t>
            </a:r>
          </a:p>
        </p:txBody>
      </p:sp>
      <p:sp>
        <p:nvSpPr>
          <p:cNvPr id="77" name="TextBox 76">
            <a:extLst>
              <a:ext uri="{FF2B5EF4-FFF2-40B4-BE49-F238E27FC236}">
                <a16:creationId xmlns:a16="http://schemas.microsoft.com/office/drawing/2014/main" id="{672F0D6B-E412-0746-B0A5-20AF7C098F9E}"/>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78" name="Rectangle 77">
            <a:extLst>
              <a:ext uri="{FF2B5EF4-FFF2-40B4-BE49-F238E27FC236}">
                <a16:creationId xmlns:a16="http://schemas.microsoft.com/office/drawing/2014/main" id="{BBA6BE2E-87B4-EE4F-898C-0E39CB963998}"/>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25825312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9446A"/>
                </a:solidFill>
                <a:latin typeface="+mn-lt"/>
              </a:defRPr>
            </a:lvl1pPr>
          </a:lstStyle>
          <a:p>
            <a:pPr lvl="0"/>
            <a:r>
              <a:rPr lang="en-US" dirty="0"/>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09446A"/>
          </a:solidFill>
          <a:ln w="9525" cap="flat">
            <a:noFill/>
            <a:bevel/>
            <a:headEnd/>
            <a:tailEnd/>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6875324" y="2733089"/>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94D2E7"/>
          </a:solidFill>
          <a:ln w="9525" cap="flat">
            <a:noFill/>
            <a:bevel/>
            <a:headEnd/>
            <a:tailEnd/>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4224538" y="3013484"/>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40A3C8"/>
          </a:solidFill>
          <a:ln w="9525" cap="flat">
            <a:noFill/>
            <a:bevel/>
            <a:headEnd/>
            <a:tailEnd/>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p:nvSpPr>
        <p:spPr bwMode="auto">
          <a:xfrm>
            <a:off x="8911127" y="1536112"/>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B5EBFD"/>
          </a:solidFill>
          <a:ln w="9525" cap="flat">
            <a:noFill/>
            <a:bevel/>
            <a:headEnd/>
            <a:tailEnd/>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5574671" y="1498412"/>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68B6D8"/>
          </a:solidFill>
          <a:ln w="9525" cap="flat">
            <a:noFill/>
            <a:bevel/>
            <a:headEnd/>
            <a:tailEnd/>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09446A"/>
          </a:solidFill>
          <a:ln w="9525" cap="flat">
            <a:noFill/>
            <a:bevel/>
            <a:headEnd/>
            <a:tailEnd/>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5923397" y="4495568"/>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40A3C8"/>
          </a:solidFill>
          <a:ln w="9525" cap="flat">
            <a:noFill/>
            <a:bevel/>
            <a:headEnd/>
            <a:tailEnd/>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p:nvSpPr>
        <p:spPr bwMode="auto">
          <a:xfrm>
            <a:off x="5527546" y="1342899"/>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68B6D8"/>
          </a:solidFill>
          <a:ln w="9525" cap="flat">
            <a:noFill/>
            <a:bevel/>
            <a:headEnd/>
            <a:tailEnd/>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8058164" y="2400858"/>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94D2E7"/>
          </a:solidFill>
          <a:ln w="9525" cap="flat">
            <a:noFill/>
            <a:bevel/>
            <a:headEnd/>
            <a:tailEnd/>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10852680" y="1609156"/>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B5EBFD"/>
          </a:solidFill>
          <a:ln w="9525" cap="flat">
            <a:noFill/>
            <a:bevel/>
            <a:headEnd/>
            <a:tailEnd/>
          </a:ln>
          <a:effectLst/>
        </p:spPr>
        <p:txBody>
          <a:bodyPr wrap="none" anchor="ctr"/>
          <a:lstStyle/>
          <a:p>
            <a:endParaRPr lang="en-US"/>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2519373" y="2476787"/>
            <a:ext cx="174079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4466172" y="3462500"/>
            <a:ext cx="1853076"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5659370" y="1887731"/>
            <a:ext cx="174079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33" name="TextBox 32">
            <a:extLst>
              <a:ext uri="{FF2B5EF4-FFF2-40B4-BE49-F238E27FC236}">
                <a16:creationId xmlns:a16="http://schemas.microsoft.com/office/drawing/2014/main" id="{CC4CD94B-46AF-2547-A4C8-39426B7B8288}"/>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35" name="Rectangle 34">
            <a:extLst>
              <a:ext uri="{FF2B5EF4-FFF2-40B4-BE49-F238E27FC236}">
                <a16:creationId xmlns:a16="http://schemas.microsoft.com/office/drawing/2014/main" id="{E292648B-AE5F-FA43-A644-F264A4926FA1}"/>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6" name="Text Placeholder 17">
            <a:extLst>
              <a:ext uri="{FF2B5EF4-FFF2-40B4-BE49-F238E27FC236}">
                <a16:creationId xmlns:a16="http://schemas.microsoft.com/office/drawing/2014/main" id="{6E1A7CF4-E6FF-8D4B-867B-3C198DB57314}"/>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39" name="Text Placeholder 17">
            <a:extLst>
              <a:ext uri="{FF2B5EF4-FFF2-40B4-BE49-F238E27FC236}">
                <a16:creationId xmlns:a16="http://schemas.microsoft.com/office/drawing/2014/main" id="{BFE69741-8104-EF45-9674-B4F26DEBFFD1}"/>
              </a:ext>
            </a:extLst>
          </p:cNvPr>
          <p:cNvSpPr>
            <a:spLocks noGrp="1"/>
          </p:cNvSpPr>
          <p:nvPr>
            <p:ph type="body" sz="quarter" idx="29" hasCustomPrompt="1"/>
          </p:nvPr>
        </p:nvSpPr>
        <p:spPr>
          <a:xfrm>
            <a:off x="6964823" y="3174422"/>
            <a:ext cx="213096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42" name="Text Placeholder 17">
            <a:extLst>
              <a:ext uri="{FF2B5EF4-FFF2-40B4-BE49-F238E27FC236}">
                <a16:creationId xmlns:a16="http://schemas.microsoft.com/office/drawing/2014/main" id="{19ADE865-DD46-6A4A-B20B-AFFCE1CA78D9}"/>
              </a:ext>
            </a:extLst>
          </p:cNvPr>
          <p:cNvSpPr>
            <a:spLocks noGrp="1"/>
          </p:cNvSpPr>
          <p:nvPr>
            <p:ph type="body" sz="quarter" idx="31" hasCustomPrompt="1"/>
          </p:nvPr>
        </p:nvSpPr>
        <p:spPr>
          <a:xfrm>
            <a:off x="9081526" y="2119951"/>
            <a:ext cx="2333958"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49" name="Text Placeholder 17">
            <a:extLst>
              <a:ext uri="{FF2B5EF4-FFF2-40B4-BE49-F238E27FC236}">
                <a16:creationId xmlns:a16="http://schemas.microsoft.com/office/drawing/2014/main" id="{550F4531-AE4C-A840-B366-CDBE04585520}"/>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50" name="Text Placeholder 17">
            <a:extLst>
              <a:ext uri="{FF2B5EF4-FFF2-40B4-BE49-F238E27FC236}">
                <a16:creationId xmlns:a16="http://schemas.microsoft.com/office/drawing/2014/main" id="{969C042B-6724-6743-BDC5-417EBAEEAB48}"/>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51" name="Text Placeholder 17">
            <a:extLst>
              <a:ext uri="{FF2B5EF4-FFF2-40B4-BE49-F238E27FC236}">
                <a16:creationId xmlns:a16="http://schemas.microsoft.com/office/drawing/2014/main" id="{DC0B00F6-5FCE-6D47-AF0C-495830F8CD89}"/>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5</a:t>
            </a:r>
            <a:endParaRPr lang="en-US" dirty="0"/>
          </a:p>
        </p:txBody>
      </p:sp>
    </p:spTree>
    <p:extLst>
      <p:ext uri="{BB962C8B-B14F-4D97-AF65-F5344CB8AC3E}">
        <p14:creationId xmlns:p14="http://schemas.microsoft.com/office/powerpoint/2010/main" val="35077142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68B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9446A"/>
                </a:solidFill>
                <a:latin typeface="Calibri" panose="020F0502020204030204" pitchFamily="34" charset="0"/>
                <a:cs typeface="Calibri" panose="020F0502020204030204" pitchFamily="34" charset="0"/>
              </a:defRPr>
            </a:lvl1pPr>
          </a:lstStyle>
          <a:p>
            <a:pPr lvl="0"/>
            <a:r>
              <a:rPr lang="en-US" dirty="0"/>
              <a:t>Heading</a:t>
            </a:r>
          </a:p>
        </p:txBody>
      </p:sp>
      <p:sp>
        <p:nvSpPr>
          <p:cNvPr id="33" name="Oval 32">
            <a:extLst>
              <a:ext uri="{FF2B5EF4-FFF2-40B4-BE49-F238E27FC236}">
                <a16:creationId xmlns:a16="http://schemas.microsoft.com/office/drawing/2014/main" id="{7EB02BD7-70AD-D749-AB02-A773D9584280}"/>
              </a:ext>
            </a:extLst>
          </p:cNvPr>
          <p:cNvSpPr/>
          <p:nvPr/>
        </p:nvSpPr>
        <p:spPr>
          <a:xfrm>
            <a:off x="2089889" y="2141094"/>
            <a:ext cx="2664102" cy="2664102"/>
          </a:xfrm>
          <a:prstGeom prst="ellipse">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4385115" y="2141094"/>
            <a:ext cx="2664102" cy="2664102"/>
          </a:xfrm>
          <a:prstGeom prst="ellipse">
            <a:avLst/>
          </a:prstGeom>
          <a:solidFill>
            <a:srgbClr val="40A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6680341" y="2141094"/>
            <a:ext cx="2664102" cy="2664102"/>
          </a:xfrm>
          <a:prstGeom prst="ellipse">
            <a:avLst/>
          </a:prstGeom>
          <a:solidFill>
            <a:srgbClr val="68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8975567" y="2141094"/>
            <a:ext cx="2664102" cy="2664102"/>
          </a:xfrm>
          <a:prstGeom prst="ellipse">
            <a:avLst/>
          </a:prstGeom>
          <a:solidFill>
            <a:srgbClr val="94D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9116FB9-51EC-4D4B-AECA-B8C5CE39EA90}"/>
              </a:ext>
            </a:extLst>
          </p:cNvPr>
          <p:cNvSpPr/>
          <p:nvPr/>
        </p:nvSpPr>
        <p:spPr>
          <a:xfrm>
            <a:off x="2458765" y="1698686"/>
            <a:ext cx="1268168" cy="1268168"/>
          </a:xfrm>
          <a:prstGeom prst="ellipse">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4753991" y="1698686"/>
            <a:ext cx="1268168" cy="1268168"/>
          </a:xfrm>
          <a:prstGeom prst="ellipse">
            <a:avLst/>
          </a:prstGeom>
          <a:solidFill>
            <a:srgbClr val="40A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7049217" y="1698686"/>
            <a:ext cx="1268168" cy="1268168"/>
          </a:xfrm>
          <a:prstGeom prst="ellipse">
            <a:avLst/>
          </a:prstGeom>
          <a:solidFill>
            <a:srgbClr val="68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9344443" y="1698686"/>
            <a:ext cx="1268168" cy="1268168"/>
          </a:xfrm>
          <a:prstGeom prst="ellipse">
            <a:avLst/>
          </a:prstGeom>
          <a:solidFill>
            <a:srgbClr val="94D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D1DD726-B492-8E44-9918-192EF5BA2D3D}"/>
              </a:ext>
            </a:extLst>
          </p:cNvPr>
          <p:cNvSpPr/>
          <p:nvPr/>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3435379" y="4279578"/>
            <a:ext cx="879736" cy="879735"/>
          </a:xfrm>
          <a:prstGeom prst="ellipse">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5798873" y="4279578"/>
            <a:ext cx="879736" cy="879735"/>
          </a:xfrm>
          <a:prstGeom prst="ellipse">
            <a:avLst/>
          </a:prstGeom>
          <a:solidFill>
            <a:srgbClr val="40A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8095831" y="4279578"/>
            <a:ext cx="879736" cy="879735"/>
          </a:xfrm>
          <a:prstGeom prst="ellipse">
            <a:avLst/>
          </a:prstGeom>
          <a:solidFill>
            <a:srgbClr val="68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526240" y="4279578"/>
            <a:ext cx="879736" cy="879735"/>
          </a:xfrm>
          <a:prstGeom prst="ellipse">
            <a:avLst/>
          </a:prstGeom>
          <a:solidFill>
            <a:srgbClr val="94D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2747941" y="1946907"/>
            <a:ext cx="695250" cy="734798"/>
          </a:xfrm>
        </p:spPr>
        <p:txBody>
          <a:bodyPr/>
          <a:lstStyle>
            <a:lvl1pPr algn="ctr">
              <a:buNone/>
              <a:defRPr sz="4800" b="1"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5064548" y="1949503"/>
            <a:ext cx="695250" cy="734798"/>
          </a:xfrm>
        </p:spPr>
        <p:txBody>
          <a:bodyPr/>
          <a:lstStyle>
            <a:lvl1pPr algn="ctr">
              <a:buNone/>
              <a:defRPr sz="4800" b="1" i="0" spc="0">
                <a:solidFill>
                  <a:srgbClr val="17A7C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7338393" y="1962861"/>
            <a:ext cx="695250" cy="734798"/>
          </a:xfrm>
        </p:spPr>
        <p:txBody>
          <a:bodyPr/>
          <a:lstStyle>
            <a:lvl1pPr algn="ctr">
              <a:buNone/>
              <a:defRPr sz="4800" b="1" i="0" spc="0">
                <a:solidFill>
                  <a:srgbClr val="68B6D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655000" y="1965457"/>
            <a:ext cx="695250" cy="734798"/>
          </a:xfrm>
        </p:spPr>
        <p:txBody>
          <a:bodyPr/>
          <a:lstStyle>
            <a:lvl1pPr algn="ctr">
              <a:buNone/>
              <a:defRPr sz="4800" b="1" i="0" spc="0">
                <a:solidFill>
                  <a:srgbClr val="94D2E7"/>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1" name="TextBox 30">
            <a:extLst>
              <a:ext uri="{FF2B5EF4-FFF2-40B4-BE49-F238E27FC236}">
                <a16:creationId xmlns:a16="http://schemas.microsoft.com/office/drawing/2014/main" id="{018543B7-30F6-4D49-A795-CE95F19ED661}"/>
              </a:ext>
            </a:extLst>
          </p:cNvPr>
          <p:cNvSpPr txBox="1"/>
          <p:nvPr userDrawn="1"/>
        </p:nvSpPr>
        <p:spPr>
          <a:xfrm>
            <a:off x="476395" y="6491628"/>
            <a:ext cx="11425605" cy="261610"/>
          </a:xfrm>
          <a:prstGeom prst="rect">
            <a:avLst/>
          </a:prstGeom>
          <a:noFill/>
        </p:spPr>
        <p:txBody>
          <a:bodyPr wrap="square" rtlCol="0">
            <a:spAutoFit/>
          </a:bodyPr>
          <a:lstStyle/>
          <a:p>
            <a:pPr algn="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32" name="Rectangle 31">
            <a:extLst>
              <a:ext uri="{FF2B5EF4-FFF2-40B4-BE49-F238E27FC236}">
                <a16:creationId xmlns:a16="http://schemas.microsoft.com/office/drawing/2014/main" id="{A0E05AD4-862A-6348-AD6E-A530D3817007}"/>
              </a:ext>
            </a:extLst>
          </p:cNvPr>
          <p:cNvSpPr/>
          <p:nvPr userDrawn="1"/>
        </p:nvSpPr>
        <p:spPr>
          <a:xfrm rot="16200000" flipV="1">
            <a:off x="11704000" y="6622960"/>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9399968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17A7C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09446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09446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17A7C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17A7C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68B6D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68B6D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68B6D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94D2E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94D2E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94D2E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9795863" y="1322650"/>
            <a:ext cx="1638589" cy="461665"/>
          </a:xfrm>
          <a:prstGeom prst="rect">
            <a:avLst/>
          </a:prstGeom>
          <a:noFill/>
        </p:spPr>
        <p:txBody>
          <a:bodyPr wrap="none" rtlCol="0">
            <a:spAutoFit/>
          </a:bodyPr>
          <a:lstStyle/>
          <a:p>
            <a:pPr algn="ctr"/>
            <a:r>
              <a:rPr lang="en-US" sz="2400"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33955" y="2984923"/>
            <a:ext cx="2253709" cy="1237497"/>
          </a:xfrm>
        </p:spPr>
        <p:txBody>
          <a:bodyPr/>
          <a:lstStyle>
            <a:lvl1pPr algn="ctr">
              <a:buNone/>
              <a:defRPr sz="2400" b="0" i="0" spc="0">
                <a:solidFill>
                  <a:srgbClr val="0C6A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lstStyle>
            <a:lvl1pPr algn="ctr">
              <a:buNone/>
              <a:defRPr sz="15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09446A"/>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8" name="TextBox 27">
            <a:extLst>
              <a:ext uri="{FF2B5EF4-FFF2-40B4-BE49-F238E27FC236}">
                <a16:creationId xmlns:a16="http://schemas.microsoft.com/office/drawing/2014/main" id="{5B3278EC-80F2-DA45-B5F3-135C065121DD}"/>
              </a:ext>
            </a:extLst>
          </p:cNvPr>
          <p:cNvSpPr txBox="1"/>
          <p:nvPr userDrawn="1"/>
        </p:nvSpPr>
        <p:spPr>
          <a:xfrm>
            <a:off x="476395" y="6491628"/>
            <a:ext cx="11425605" cy="261610"/>
          </a:xfrm>
          <a:prstGeom prst="rect">
            <a:avLst/>
          </a:prstGeom>
          <a:noFill/>
        </p:spPr>
        <p:txBody>
          <a:bodyPr wrap="square" rtlCol="0">
            <a:spAutoFit/>
          </a:bodyPr>
          <a:lstStyle/>
          <a:p>
            <a:pPr algn="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29" name="Rectangle 28">
            <a:extLst>
              <a:ext uri="{FF2B5EF4-FFF2-40B4-BE49-F238E27FC236}">
                <a16:creationId xmlns:a16="http://schemas.microsoft.com/office/drawing/2014/main" id="{2201BA95-35D5-7A4D-BC1F-49A189FFC29E}"/>
              </a:ext>
            </a:extLst>
          </p:cNvPr>
          <p:cNvSpPr/>
          <p:nvPr userDrawn="1"/>
        </p:nvSpPr>
        <p:spPr>
          <a:xfrm rot="16200000" flipV="1">
            <a:off x="11704000" y="6622960"/>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22026889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8D471C-0C8F-0146-83F3-CAF71642C847}"/>
              </a:ext>
            </a:extLst>
          </p:cNvPr>
          <p:cNvSpPr/>
          <p:nvPr userDrawn="1"/>
        </p:nvSpPr>
        <p:spPr>
          <a:xfrm flipV="1">
            <a:off x="0" y="0"/>
            <a:ext cx="6621272" cy="6858000"/>
          </a:xfrm>
          <a:prstGeom prst="rect">
            <a:avLst/>
          </a:prstGeom>
          <a:solidFill>
            <a:srgbClr val="0944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579586" y="1364535"/>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579586" y="554959"/>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9325319" y="5790205"/>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26" name="Picture 25" descr="Chart, pie chart&#10;&#10;Description automatically generated">
            <a:extLst>
              <a:ext uri="{FF2B5EF4-FFF2-40B4-BE49-F238E27FC236}">
                <a16:creationId xmlns:a16="http://schemas.microsoft.com/office/drawing/2014/main" id="{8F18683B-2D4E-8A41-AA0E-9ABD6B9E2775}"/>
              </a:ext>
            </a:extLst>
          </p:cNvPr>
          <p:cNvPicPr/>
          <p:nvPr userDrawn="1"/>
        </p:nvPicPr>
        <p:blipFill rotWithShape="1">
          <a:blip r:embed="rId3" cstate="screen">
            <a:extLst>
              <a:ext uri="{28A0092B-C50C-407E-A947-70E740481C1C}">
                <a14:useLocalDpi xmlns:a14="http://schemas.microsoft.com/office/drawing/2010/main"/>
              </a:ext>
            </a:extLst>
          </a:blip>
          <a:srcRect l="-5959" t="25873" r="5611" b="6031"/>
          <a:stretch/>
        </p:blipFill>
        <p:spPr>
          <a:xfrm flipH="1" flipV="1">
            <a:off x="3968334" y="0"/>
            <a:ext cx="5356985" cy="6857999"/>
          </a:xfrm>
          <a:prstGeom prst="rect">
            <a:avLst/>
          </a:prstGeom>
        </p:spPr>
      </p:pic>
      <p:pic>
        <p:nvPicPr>
          <p:cNvPr id="27" name="Picture 26" descr="A picture containing text, electronics&#10;&#10;Description automatically generated">
            <a:extLst>
              <a:ext uri="{FF2B5EF4-FFF2-40B4-BE49-F238E27FC236}">
                <a16:creationId xmlns:a16="http://schemas.microsoft.com/office/drawing/2014/main" id="{77E67EAE-F669-2F4E-B5BA-57F625337118}"/>
              </a:ext>
            </a:extLst>
          </p:cNvPr>
          <p:cNvPicPr/>
          <p:nvPr userDrawn="1"/>
        </p:nvPicPr>
        <p:blipFill rotWithShape="1">
          <a:blip r:embed="rId4" cstate="screen">
            <a:extLst>
              <a:ext uri="{28A0092B-C50C-407E-A947-70E740481C1C}">
                <a14:useLocalDpi xmlns:a14="http://schemas.microsoft.com/office/drawing/2010/main"/>
              </a:ext>
            </a:extLst>
          </a:blip>
          <a:srcRect l="8547" t="9997" r="2886" b="9997"/>
          <a:stretch/>
        </p:blipFill>
        <p:spPr>
          <a:xfrm>
            <a:off x="4027095" y="-1"/>
            <a:ext cx="4206236" cy="6858000"/>
          </a:xfrm>
          <a:prstGeom prst="rect">
            <a:avLst/>
          </a:prstGeom>
        </p:spPr>
      </p:pic>
      <p:pic>
        <p:nvPicPr>
          <p:cNvPr id="28" name="Picture 27" descr="Text&#10;&#10;Description automatically generated">
            <a:extLst>
              <a:ext uri="{FF2B5EF4-FFF2-40B4-BE49-F238E27FC236}">
                <a16:creationId xmlns:a16="http://schemas.microsoft.com/office/drawing/2014/main" id="{1B6DDEB8-EF05-344C-8D0E-269BD207F319}"/>
              </a:ext>
            </a:extLst>
          </p:cNvPr>
          <p:cNvPicPr/>
          <p:nvPr userDrawn="1"/>
        </p:nvPicPr>
        <p:blipFill>
          <a:blip r:embed="rId5" cstate="screen">
            <a:extLst>
              <a:ext uri="{28A0092B-C50C-407E-A947-70E740481C1C}">
                <a14:useLocalDpi xmlns:a14="http://schemas.microsoft.com/office/drawing/2010/main"/>
              </a:ext>
            </a:extLst>
          </a:blip>
          <a:stretch>
            <a:fillRect/>
          </a:stretch>
        </p:blipFill>
        <p:spPr>
          <a:xfrm>
            <a:off x="6993288" y="458938"/>
            <a:ext cx="4885792" cy="1967107"/>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ext box - Solid Light Blue">
  <p:cSld name="1_Text box - Solid Light Blue">
    <p:spTree>
      <p:nvGrpSpPr>
        <p:cNvPr id="1" name="Shape 31"/>
        <p:cNvGrpSpPr/>
        <p:nvPr/>
      </p:nvGrpSpPr>
      <p:grpSpPr>
        <a:xfrm>
          <a:off x="0" y="0"/>
          <a:ext cx="0" cy="0"/>
          <a:chOff x="0" y="0"/>
          <a:chExt cx="0" cy="0"/>
        </a:xfrm>
      </p:grpSpPr>
      <p:sp>
        <p:nvSpPr>
          <p:cNvPr id="32" name="Google Shape;32;p27"/>
          <p:cNvSpPr/>
          <p:nvPr/>
        </p:nvSpPr>
        <p:spPr>
          <a:xfrm>
            <a:off x="241300" y="228600"/>
            <a:ext cx="11696700" cy="5695317"/>
          </a:xfrm>
          <a:prstGeom prst="rect">
            <a:avLst/>
          </a:prstGeom>
          <a:solidFill>
            <a:srgbClr val="17A7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 name="Google Shape;33;p27"/>
          <p:cNvSpPr txBox="1">
            <a:spLocks noGrp="1"/>
          </p:cNvSpPr>
          <p:nvPr>
            <p:ph type="body" idx="1"/>
          </p:nvPr>
        </p:nvSpPr>
        <p:spPr>
          <a:xfrm>
            <a:off x="734714" y="1757011"/>
            <a:ext cx="10808102"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7"/>
          <p:cNvSpPr/>
          <p:nvPr/>
        </p:nvSpPr>
        <p:spPr>
          <a:xfrm>
            <a:off x="818862" y="1340326"/>
            <a:ext cx="792000" cy="21410"/>
          </a:xfrm>
          <a:prstGeom prst="rect">
            <a:avLst/>
          </a:prstGeom>
          <a:solidFill>
            <a:srgbClr val="0944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35" name="Google Shape;35;p27"/>
          <p:cNvSpPr txBox="1">
            <a:spLocks noGrp="1"/>
          </p:cNvSpPr>
          <p:nvPr>
            <p:ph type="body" idx="2"/>
          </p:nvPr>
        </p:nvSpPr>
        <p:spPr>
          <a:xfrm>
            <a:off x="734714" y="642972"/>
            <a:ext cx="10808102"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7"/>
          <p:cNvSpPr txBox="1"/>
          <p:nvPr/>
        </p:nvSpPr>
        <p:spPr>
          <a:xfrm>
            <a:off x="476395" y="6491628"/>
            <a:ext cx="11425605"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rgbClr val="09446A"/>
                </a:solidFill>
                <a:latin typeface="Calibri"/>
                <a:ea typeface="Calibri"/>
                <a:cs typeface="Calibri"/>
                <a:sym typeface="Calibri"/>
              </a:rPr>
              <a:t>digital wellbeing for enterprises</a:t>
            </a:r>
            <a:endParaRPr/>
          </a:p>
        </p:txBody>
      </p:sp>
      <p:sp>
        <p:nvSpPr>
          <p:cNvPr id="37" name="Google Shape;37;p27"/>
          <p:cNvSpPr/>
          <p:nvPr/>
        </p:nvSpPr>
        <p:spPr>
          <a:xfrm rot="5400000" flipH="1">
            <a:off x="178365" y="6620199"/>
            <a:ext cx="432000" cy="36000"/>
          </a:xfrm>
          <a:prstGeom prst="rect">
            <a:avLst/>
          </a:prstGeom>
          <a:solidFill>
            <a:srgbClr val="78BE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Tree>
    <p:extLst>
      <p:ext uri="{BB962C8B-B14F-4D97-AF65-F5344CB8AC3E}">
        <p14:creationId xmlns:p14="http://schemas.microsoft.com/office/powerpoint/2010/main" val="3909662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15532B8-2538-E046-9F38-9D3CC49FDCB2}"/>
              </a:ext>
            </a:extLst>
          </p:cNvPr>
          <p:cNvSpPr/>
          <p:nvPr userDrawn="1"/>
        </p:nvSpPr>
        <p:spPr>
          <a:xfrm>
            <a:off x="0" y="0"/>
            <a:ext cx="7882759" cy="4589286"/>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pic>
        <p:nvPicPr>
          <p:cNvPr id="20" name="Picture 19" descr="Chart, pie chart&#10;&#10;Description automatically generated">
            <a:extLst>
              <a:ext uri="{FF2B5EF4-FFF2-40B4-BE49-F238E27FC236}">
                <a16:creationId xmlns:a16="http://schemas.microsoft.com/office/drawing/2014/main" id="{ECA96872-5B15-DD49-B7D3-71A7C3866DE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556" t="24542" r="10184" b="4768"/>
          <a:stretch/>
        </p:blipFill>
        <p:spPr>
          <a:xfrm>
            <a:off x="5490561" y="-15766"/>
            <a:ext cx="4716000" cy="6926641"/>
          </a:xfrm>
          <a:prstGeom prst="rect">
            <a:avLst/>
          </a:prstGeom>
        </p:spPr>
      </p:pic>
      <p:sp>
        <p:nvSpPr>
          <p:cNvPr id="21" name="Text Placeholder 23">
            <a:extLst>
              <a:ext uri="{FF2B5EF4-FFF2-40B4-BE49-F238E27FC236}">
                <a16:creationId xmlns:a16="http://schemas.microsoft.com/office/drawing/2014/main" id="{90199F5B-D031-9D47-A7DA-DA6BB65519CB}"/>
              </a:ext>
            </a:extLst>
          </p:cNvPr>
          <p:cNvSpPr>
            <a:spLocks noGrp="1"/>
          </p:cNvSpPr>
          <p:nvPr>
            <p:ph type="body" sz="quarter" idx="15" hasCustomPrompt="1"/>
          </p:nvPr>
        </p:nvSpPr>
        <p:spPr>
          <a:xfrm>
            <a:off x="773806" y="2019876"/>
            <a:ext cx="5278651" cy="697353"/>
          </a:xfrm>
        </p:spPr>
        <p:txBody>
          <a:bodyPr anchor="b">
            <a:noAutofit/>
          </a:bodyPr>
          <a:lstStyle>
            <a:lvl1pPr marL="0" indent="0" algn="l">
              <a:buNone/>
              <a:defRPr sz="5400" b="1" baseline="0">
                <a:solidFill>
                  <a:schemeClr val="bg1"/>
                </a:solidFill>
                <a:latin typeface="+mn-lt"/>
              </a:defRPr>
            </a:lvl1pPr>
          </a:lstStyle>
          <a:p>
            <a:pPr lvl="0"/>
            <a:r>
              <a:rPr lang="en-US" dirty="0"/>
              <a:t>POWERPIONT</a:t>
            </a:r>
          </a:p>
        </p:txBody>
      </p:sp>
      <p:sp>
        <p:nvSpPr>
          <p:cNvPr id="22" name="Text Placeholder 23">
            <a:extLst>
              <a:ext uri="{FF2B5EF4-FFF2-40B4-BE49-F238E27FC236}">
                <a16:creationId xmlns:a16="http://schemas.microsoft.com/office/drawing/2014/main" id="{5EB13F38-D14D-074B-AB8B-74D467F5D92C}"/>
              </a:ext>
            </a:extLst>
          </p:cNvPr>
          <p:cNvSpPr>
            <a:spLocks noGrp="1"/>
          </p:cNvSpPr>
          <p:nvPr>
            <p:ph type="body" sz="quarter" idx="16" hasCustomPrompt="1"/>
          </p:nvPr>
        </p:nvSpPr>
        <p:spPr>
          <a:xfrm>
            <a:off x="773807" y="987131"/>
            <a:ext cx="5278651" cy="697353"/>
          </a:xfrm>
        </p:spPr>
        <p:txBody>
          <a:bodyPr anchor="b">
            <a:normAutofit/>
          </a:bodyPr>
          <a:lstStyle>
            <a:lvl1pPr marL="0" indent="0" algn="l">
              <a:buNone/>
              <a:defRPr sz="3600" b="0" i="0">
                <a:solidFill>
                  <a:schemeClr val="bg1"/>
                </a:solidFill>
                <a:latin typeface="+mn-lt"/>
              </a:defRPr>
            </a:lvl1pPr>
          </a:lstStyle>
          <a:p>
            <a:pPr lvl="0"/>
            <a:r>
              <a:rPr lang="en-US" dirty="0"/>
              <a:t>Cover Design 2</a:t>
            </a:r>
          </a:p>
        </p:txBody>
      </p:sp>
      <p:pic>
        <p:nvPicPr>
          <p:cNvPr id="23" name="Picture 22" descr="Text&#10;&#10;Description automatically generated">
            <a:extLst>
              <a:ext uri="{FF2B5EF4-FFF2-40B4-BE49-F238E27FC236}">
                <a16:creationId xmlns:a16="http://schemas.microsoft.com/office/drawing/2014/main" id="{0B67BDC0-F87D-7042-BC5E-2451F1AA2728}"/>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611125" y="4589286"/>
            <a:ext cx="5278651" cy="2125279"/>
          </a:xfrm>
          <a:prstGeom prst="rect">
            <a:avLst/>
          </a:prstGeom>
        </p:spPr>
      </p:pic>
      <p:grpSp>
        <p:nvGrpSpPr>
          <p:cNvPr id="25" name="Group 24">
            <a:extLst>
              <a:ext uri="{FF2B5EF4-FFF2-40B4-BE49-F238E27FC236}">
                <a16:creationId xmlns:a16="http://schemas.microsoft.com/office/drawing/2014/main" id="{7F08C5FC-C17A-3F40-A2F6-B001E6C80B77}"/>
              </a:ext>
            </a:extLst>
          </p:cNvPr>
          <p:cNvGrpSpPr/>
          <p:nvPr userDrawn="1"/>
        </p:nvGrpSpPr>
        <p:grpSpPr>
          <a:xfrm>
            <a:off x="7630200" y="5707117"/>
            <a:ext cx="2513713" cy="624153"/>
            <a:chOff x="0" y="0"/>
            <a:chExt cx="2301694" cy="571500"/>
          </a:xfrm>
        </p:grpSpPr>
        <p:sp>
          <p:nvSpPr>
            <p:cNvPr id="26" name="Rectangle 25">
              <a:extLst>
                <a:ext uri="{FF2B5EF4-FFF2-40B4-BE49-F238E27FC236}">
                  <a16:creationId xmlns:a16="http://schemas.microsoft.com/office/drawing/2014/main" id="{4C8488C5-33E8-A345-8EBB-18019A4652F6}"/>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7" name="Picture 26">
              <a:extLst>
                <a:ext uri="{FF2B5EF4-FFF2-40B4-BE49-F238E27FC236}">
                  <a16:creationId xmlns:a16="http://schemas.microsoft.com/office/drawing/2014/main" id="{0385B55F-998C-AD45-867C-F435A3F9493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8" name="Rectangle 27">
            <a:extLst>
              <a:ext uri="{FF2B5EF4-FFF2-40B4-BE49-F238E27FC236}">
                <a16:creationId xmlns:a16="http://schemas.microsoft.com/office/drawing/2014/main" id="{C2087ABD-59C6-7844-8969-CD1A5BECA26A}"/>
              </a:ext>
            </a:extLst>
          </p:cNvPr>
          <p:cNvSpPr/>
          <p:nvPr userDrawn="1"/>
        </p:nvSpPr>
        <p:spPr>
          <a:xfrm>
            <a:off x="546077" y="1822630"/>
            <a:ext cx="4583269"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4" name="Freeform 23">
            <a:extLst>
              <a:ext uri="{FF2B5EF4-FFF2-40B4-BE49-F238E27FC236}">
                <a16:creationId xmlns:a16="http://schemas.microsoft.com/office/drawing/2014/main" id="{31CCC751-56C4-C54F-BC4C-BC2C8BB03447}"/>
              </a:ext>
            </a:extLst>
          </p:cNvPr>
          <p:cNvSpPr>
            <a:spLocks noGrp="1"/>
          </p:cNvSpPr>
          <p:nvPr>
            <p:ph type="pic" sz="quarter" idx="17"/>
          </p:nvPr>
        </p:nvSpPr>
        <p:spPr>
          <a:xfrm>
            <a:off x="7888405" y="-13648"/>
            <a:ext cx="4339988" cy="6892120"/>
          </a:xfrm>
          <a:custGeom>
            <a:avLst/>
            <a:gdLst>
              <a:gd name="connsiteX0" fmla="*/ 2320119 w 4339988"/>
              <a:gd name="connsiteY0" fmla="*/ 0 h 6892120"/>
              <a:gd name="connsiteX1" fmla="*/ 4339988 w 4339988"/>
              <a:gd name="connsiteY1" fmla="*/ 13648 h 6892120"/>
              <a:gd name="connsiteX2" fmla="*/ 4339988 w 4339988"/>
              <a:gd name="connsiteY2" fmla="*/ 6892120 h 6892120"/>
              <a:gd name="connsiteX3" fmla="*/ 2210937 w 4339988"/>
              <a:gd name="connsiteY3" fmla="*/ 6892120 h 6892120"/>
              <a:gd name="connsiteX4" fmla="*/ 2210937 w 4339988"/>
              <a:gd name="connsiteY4" fmla="*/ 4626591 h 6892120"/>
              <a:gd name="connsiteX5" fmla="*/ 0 w 4339988"/>
              <a:gd name="connsiteY5" fmla="*/ 2374711 h 689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9988" h="6892120">
                <a:moveTo>
                  <a:pt x="2320119" y="0"/>
                </a:moveTo>
                <a:lnTo>
                  <a:pt x="4339988" y="13648"/>
                </a:lnTo>
                <a:lnTo>
                  <a:pt x="4339988" y="6892120"/>
                </a:lnTo>
                <a:lnTo>
                  <a:pt x="2210937" y="6892120"/>
                </a:lnTo>
                <a:lnTo>
                  <a:pt x="2210937" y="4626591"/>
                </a:lnTo>
                <a:lnTo>
                  <a:pt x="0" y="2374711"/>
                </a:lnTo>
                <a:close/>
              </a:path>
            </a:pathLst>
          </a:custGeom>
        </p:spPr>
        <p:txBody>
          <a:bodyPr wrap="square">
            <a:noAutofit/>
          </a:bodyPr>
          <a:lstStyle/>
          <a:p>
            <a:endParaRPr lang="en-US"/>
          </a:p>
        </p:txBody>
      </p:sp>
    </p:spTree>
    <p:extLst>
      <p:ext uri="{BB962C8B-B14F-4D97-AF65-F5344CB8AC3E}">
        <p14:creationId xmlns:p14="http://schemas.microsoft.com/office/powerpoint/2010/main" val="1273118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Photo Slide 2">
  <p:cSld name="1_Photo Slide 2">
    <p:spTree>
      <p:nvGrpSpPr>
        <p:cNvPr id="1" name="Shape 60"/>
        <p:cNvGrpSpPr/>
        <p:nvPr/>
      </p:nvGrpSpPr>
      <p:grpSpPr>
        <a:xfrm>
          <a:off x="0" y="0"/>
          <a:ext cx="0" cy="0"/>
          <a:chOff x="0" y="0"/>
          <a:chExt cx="0" cy="0"/>
        </a:xfrm>
      </p:grpSpPr>
      <p:sp>
        <p:nvSpPr>
          <p:cNvPr id="61" name="Google Shape;61;p31"/>
          <p:cNvSpPr>
            <a:spLocks noGrp="1"/>
          </p:cNvSpPr>
          <p:nvPr>
            <p:ph type="pic" idx="2"/>
          </p:nvPr>
        </p:nvSpPr>
        <p:spPr>
          <a:xfrm>
            <a:off x="247650" y="1587500"/>
            <a:ext cx="11696699" cy="4699000"/>
          </a:xfrm>
          <a:prstGeom prst="rect">
            <a:avLst/>
          </a:prstGeom>
          <a:solidFill>
            <a:schemeClr val="lt1"/>
          </a:solidFill>
          <a:ln>
            <a:noFill/>
          </a:ln>
        </p:spPr>
      </p:sp>
      <p:sp>
        <p:nvSpPr>
          <p:cNvPr id="62" name="Google Shape;62;p31"/>
          <p:cNvSpPr txBox="1"/>
          <p:nvPr/>
        </p:nvSpPr>
        <p:spPr>
          <a:xfrm>
            <a:off x="7619999" y="3435786"/>
            <a:ext cx="4019670" cy="773557"/>
          </a:xfrm>
          <a:prstGeom prst="rect">
            <a:avLst/>
          </a:prstGeom>
          <a:noFill/>
          <a:ln>
            <a:noFill/>
          </a:ln>
        </p:spPr>
        <p:txBody>
          <a:bodyPr spcFirstLastPara="1" wrap="square" lIns="217425" tIns="108700" rIns="217425" bIns="108700" anchor="t" anchorCtr="0">
            <a:spAutoFit/>
          </a:bodyPr>
          <a:lstStyle/>
          <a:p>
            <a:pPr marL="0" marR="0" lvl="0" indent="0" algn="ctr" rtl="0">
              <a:lnSpc>
                <a:spcPct val="100000"/>
              </a:lnSpc>
              <a:spcBef>
                <a:spcPts val="0"/>
              </a:spcBef>
              <a:spcAft>
                <a:spcPts val="0"/>
              </a:spcAft>
              <a:buClr>
                <a:schemeClr val="lt1"/>
              </a:buClr>
              <a:buSzPts val="1800"/>
              <a:buFont typeface="Arial"/>
              <a:buNone/>
            </a:pPr>
            <a:r>
              <a:rPr lang="en-US" sz="1800">
                <a:solidFill>
                  <a:schemeClr val="lt1"/>
                </a:solidFill>
                <a:latin typeface="Montserrat Light"/>
                <a:ea typeface="Montserrat Light"/>
                <a:cs typeface="Montserrat Light"/>
                <a:sym typeface="Montserrat Light"/>
              </a:rPr>
              <a:t>Refers to a good or service being offered by a company.</a:t>
            </a:r>
            <a:endParaRPr/>
          </a:p>
        </p:txBody>
      </p:sp>
      <p:sp>
        <p:nvSpPr>
          <p:cNvPr id="63" name="Google Shape;63;p31"/>
          <p:cNvSpPr/>
          <p:nvPr/>
        </p:nvSpPr>
        <p:spPr>
          <a:xfrm flipH="1">
            <a:off x="7277100" y="3086101"/>
            <a:ext cx="4914900" cy="1472928"/>
          </a:xfrm>
          <a:prstGeom prst="rect">
            <a:avLst/>
          </a:prstGeom>
          <a:solidFill>
            <a:srgbClr val="0944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64" name="Google Shape;64;p31"/>
          <p:cNvSpPr txBox="1">
            <a:spLocks noGrp="1"/>
          </p:cNvSpPr>
          <p:nvPr>
            <p:ph type="body" idx="1"/>
          </p:nvPr>
        </p:nvSpPr>
        <p:spPr>
          <a:xfrm>
            <a:off x="7277100" y="3092586"/>
            <a:ext cx="4667249" cy="146644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31"/>
          <p:cNvSpPr/>
          <p:nvPr/>
        </p:nvSpPr>
        <p:spPr>
          <a:xfrm>
            <a:off x="548344" y="1141653"/>
            <a:ext cx="792000" cy="21410"/>
          </a:xfrm>
          <a:prstGeom prst="rect">
            <a:avLst/>
          </a:prstGeom>
          <a:solidFill>
            <a:srgbClr val="68B6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66" name="Google Shape;66;p31"/>
          <p:cNvSpPr txBox="1">
            <a:spLocks noGrp="1"/>
          </p:cNvSpPr>
          <p:nvPr>
            <p:ph type="body" idx="3"/>
          </p:nvPr>
        </p:nvSpPr>
        <p:spPr>
          <a:xfrm>
            <a:off x="464195" y="444299"/>
            <a:ext cx="5113283"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9446A"/>
              </a:buClr>
              <a:buSzPts val="3600"/>
              <a:buNone/>
              <a:defRPr sz="3600" b="0" i="0">
                <a:solidFill>
                  <a:srgbClr val="09446A"/>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31"/>
          <p:cNvSpPr txBox="1"/>
          <p:nvPr/>
        </p:nvSpPr>
        <p:spPr>
          <a:xfrm>
            <a:off x="476395" y="6491628"/>
            <a:ext cx="11425605"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rgbClr val="09446A"/>
                </a:solidFill>
                <a:latin typeface="Calibri"/>
                <a:ea typeface="Calibri"/>
                <a:cs typeface="Calibri"/>
                <a:sym typeface="Calibri"/>
              </a:rPr>
              <a:t>digital wellbeing for enterprises</a:t>
            </a:r>
            <a:endParaRPr/>
          </a:p>
        </p:txBody>
      </p:sp>
      <p:sp>
        <p:nvSpPr>
          <p:cNvPr id="68" name="Google Shape;68;p31"/>
          <p:cNvSpPr/>
          <p:nvPr/>
        </p:nvSpPr>
        <p:spPr>
          <a:xfrm rot="5400000" flipH="1">
            <a:off x="178365" y="6620199"/>
            <a:ext cx="432000" cy="36000"/>
          </a:xfrm>
          <a:prstGeom prst="rect">
            <a:avLst/>
          </a:prstGeom>
          <a:solidFill>
            <a:srgbClr val="78BE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Tree>
    <p:extLst>
      <p:ext uri="{BB962C8B-B14F-4D97-AF65-F5344CB8AC3E}">
        <p14:creationId xmlns:p14="http://schemas.microsoft.com/office/powerpoint/2010/main" val="4847690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ullet Slide - Light Blue">
  <p:cSld name="1_Bullet Slide - Light Blue">
    <p:spTree>
      <p:nvGrpSpPr>
        <p:cNvPr id="1" name="Shape 69"/>
        <p:cNvGrpSpPr/>
        <p:nvPr/>
      </p:nvGrpSpPr>
      <p:grpSpPr>
        <a:xfrm>
          <a:off x="0" y="0"/>
          <a:ext cx="0" cy="0"/>
          <a:chOff x="0" y="0"/>
          <a:chExt cx="0" cy="0"/>
        </a:xfrm>
      </p:grpSpPr>
      <p:sp>
        <p:nvSpPr>
          <p:cNvPr id="70" name="Google Shape;70;p32"/>
          <p:cNvSpPr txBox="1">
            <a:spLocks noGrp="1"/>
          </p:cNvSpPr>
          <p:nvPr>
            <p:ph type="body" idx="1"/>
          </p:nvPr>
        </p:nvSpPr>
        <p:spPr>
          <a:xfrm>
            <a:off x="6353299" y="2066544"/>
            <a:ext cx="5132263" cy="3722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A1D76"/>
              </a:buClr>
              <a:buSzPts val="2400"/>
              <a:buFont typeface="Arial"/>
              <a:buNone/>
              <a:defRPr sz="2400">
                <a:solidFill>
                  <a:srgbClr val="09446A"/>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2"/>
          <p:cNvSpPr txBox="1">
            <a:spLocks noGrp="1"/>
          </p:cNvSpPr>
          <p:nvPr>
            <p:ph type="body" idx="2"/>
          </p:nvPr>
        </p:nvSpPr>
        <p:spPr>
          <a:xfrm>
            <a:off x="6326940" y="708094"/>
            <a:ext cx="5158622" cy="8571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7A7CE"/>
              </a:buClr>
              <a:buSzPts val="3600"/>
              <a:buNone/>
              <a:defRPr sz="3600" i="0">
                <a:solidFill>
                  <a:srgbClr val="17A7CE"/>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72" name="Google Shape;72;p32"/>
          <p:cNvCxnSpPr/>
          <p:nvPr/>
        </p:nvCxnSpPr>
        <p:spPr>
          <a:xfrm>
            <a:off x="5346936" y="-25722"/>
            <a:ext cx="0" cy="6853558"/>
          </a:xfrm>
          <a:prstGeom prst="straightConnector1">
            <a:avLst/>
          </a:prstGeom>
          <a:noFill/>
          <a:ln w="12700" cap="flat" cmpd="sng">
            <a:solidFill>
              <a:srgbClr val="17A7CE"/>
            </a:solidFill>
            <a:prstDash val="solid"/>
            <a:miter lim="800000"/>
            <a:headEnd type="none" w="sm" len="sm"/>
            <a:tailEnd type="none" w="sm" len="sm"/>
          </a:ln>
        </p:spPr>
      </p:cxnSp>
      <p:sp>
        <p:nvSpPr>
          <p:cNvPr id="73" name="Google Shape;73;p32"/>
          <p:cNvSpPr txBox="1">
            <a:spLocks noGrp="1"/>
          </p:cNvSpPr>
          <p:nvPr>
            <p:ph type="body" idx="3"/>
          </p:nvPr>
        </p:nvSpPr>
        <p:spPr>
          <a:xfrm>
            <a:off x="1103474" y="708094"/>
            <a:ext cx="3452394" cy="34339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9446A"/>
              </a:buClr>
              <a:buSzPts val="3600"/>
              <a:buNone/>
              <a:defRPr sz="3600" i="0">
                <a:solidFill>
                  <a:srgbClr val="09446A"/>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32"/>
          <p:cNvSpPr/>
          <p:nvPr/>
        </p:nvSpPr>
        <p:spPr>
          <a:xfrm>
            <a:off x="4783395" y="415207"/>
            <a:ext cx="1154422" cy="1154422"/>
          </a:xfrm>
          <a:prstGeom prst="ellipse">
            <a:avLst/>
          </a:prstGeom>
          <a:solidFill>
            <a:srgbClr val="17A7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75" name="Google Shape;75;p32"/>
          <p:cNvSpPr txBox="1">
            <a:spLocks noGrp="1"/>
          </p:cNvSpPr>
          <p:nvPr>
            <p:ph type="body" idx="4"/>
          </p:nvPr>
        </p:nvSpPr>
        <p:spPr>
          <a:xfrm>
            <a:off x="4783395" y="712471"/>
            <a:ext cx="1154422" cy="85715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2"/>
          <p:cNvSpPr/>
          <p:nvPr/>
        </p:nvSpPr>
        <p:spPr>
          <a:xfrm rot="10800000" flipH="1">
            <a:off x="10087" y="6555301"/>
            <a:ext cx="792000" cy="36000"/>
          </a:xfrm>
          <a:prstGeom prst="rect">
            <a:avLst/>
          </a:prstGeom>
          <a:solidFill>
            <a:srgbClr val="78BE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77" name="Google Shape;77;p32"/>
          <p:cNvSpPr txBox="1"/>
          <p:nvPr/>
        </p:nvSpPr>
        <p:spPr>
          <a:xfrm rot="-5400000">
            <a:off x="-3040291" y="2832024"/>
            <a:ext cx="689275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09446A"/>
                </a:solidFill>
                <a:latin typeface="Calibri"/>
                <a:ea typeface="Calibri"/>
                <a:cs typeface="Calibri"/>
                <a:sym typeface="Calibri"/>
              </a:rPr>
              <a:t>digital wellbeing for enterprises</a:t>
            </a:r>
            <a:endParaRPr/>
          </a:p>
        </p:txBody>
      </p:sp>
    </p:spTree>
    <p:extLst>
      <p:ext uri="{BB962C8B-B14F-4D97-AF65-F5344CB8AC3E}">
        <p14:creationId xmlns:p14="http://schemas.microsoft.com/office/powerpoint/2010/main" val="3961515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ext box - Solid Navy">
  <p:cSld name="1_Text box - Solid Navy">
    <p:spTree>
      <p:nvGrpSpPr>
        <p:cNvPr id="1" name="Shape 44"/>
        <p:cNvGrpSpPr/>
        <p:nvPr/>
      </p:nvGrpSpPr>
      <p:grpSpPr>
        <a:xfrm>
          <a:off x="0" y="0"/>
          <a:ext cx="0" cy="0"/>
          <a:chOff x="0" y="0"/>
          <a:chExt cx="0" cy="0"/>
        </a:xfrm>
      </p:grpSpPr>
      <p:sp>
        <p:nvSpPr>
          <p:cNvPr id="45" name="Google Shape;45;p29"/>
          <p:cNvSpPr/>
          <p:nvPr/>
        </p:nvSpPr>
        <p:spPr>
          <a:xfrm>
            <a:off x="241300" y="228600"/>
            <a:ext cx="11696700" cy="5695317"/>
          </a:xfrm>
          <a:prstGeom prst="rect">
            <a:avLst/>
          </a:prstGeom>
          <a:solidFill>
            <a:srgbClr val="0944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 name="Google Shape;46;p29"/>
          <p:cNvSpPr txBox="1">
            <a:spLocks noGrp="1"/>
          </p:cNvSpPr>
          <p:nvPr>
            <p:ph type="body" idx="1"/>
          </p:nvPr>
        </p:nvSpPr>
        <p:spPr>
          <a:xfrm>
            <a:off x="734714" y="1757011"/>
            <a:ext cx="10808102"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9"/>
          <p:cNvSpPr/>
          <p:nvPr/>
        </p:nvSpPr>
        <p:spPr>
          <a:xfrm>
            <a:off x="818862" y="1340326"/>
            <a:ext cx="792000" cy="21410"/>
          </a:xfrm>
          <a:prstGeom prst="rect">
            <a:avLst/>
          </a:prstGeom>
          <a:solidFill>
            <a:srgbClr val="68B6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48" name="Google Shape;48;p29"/>
          <p:cNvSpPr txBox="1">
            <a:spLocks noGrp="1"/>
          </p:cNvSpPr>
          <p:nvPr>
            <p:ph type="body" idx="2"/>
          </p:nvPr>
        </p:nvSpPr>
        <p:spPr>
          <a:xfrm>
            <a:off x="734714" y="642972"/>
            <a:ext cx="10808102"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9"/>
          <p:cNvSpPr txBox="1"/>
          <p:nvPr/>
        </p:nvSpPr>
        <p:spPr>
          <a:xfrm>
            <a:off x="476395" y="6491628"/>
            <a:ext cx="11425605"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rgbClr val="09446A"/>
                </a:solidFill>
                <a:latin typeface="Calibri"/>
                <a:ea typeface="Calibri"/>
                <a:cs typeface="Calibri"/>
                <a:sym typeface="Calibri"/>
              </a:rPr>
              <a:t>digital wellbeing for enterprises</a:t>
            </a:r>
            <a:endParaRPr/>
          </a:p>
        </p:txBody>
      </p:sp>
      <p:sp>
        <p:nvSpPr>
          <p:cNvPr id="50" name="Google Shape;50;p29"/>
          <p:cNvSpPr/>
          <p:nvPr/>
        </p:nvSpPr>
        <p:spPr>
          <a:xfrm rot="5400000" flipH="1">
            <a:off x="178365" y="6620199"/>
            <a:ext cx="432000" cy="36000"/>
          </a:xfrm>
          <a:prstGeom prst="rect">
            <a:avLst/>
          </a:prstGeom>
          <a:solidFill>
            <a:srgbClr val="78BE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Tree>
    <p:extLst>
      <p:ext uri="{BB962C8B-B14F-4D97-AF65-F5344CB8AC3E}">
        <p14:creationId xmlns:p14="http://schemas.microsoft.com/office/powerpoint/2010/main" val="1789207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0944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6940248" y="601535"/>
            <a:ext cx="4754535"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6940248" y="1676161"/>
            <a:ext cx="4754535"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6940248" y="2735925"/>
            <a:ext cx="4754535"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6926393" y="3794111"/>
            <a:ext cx="4754535"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7" name="Text Placeholder 25">
            <a:extLst>
              <a:ext uri="{FF2B5EF4-FFF2-40B4-BE49-F238E27FC236}">
                <a16:creationId xmlns:a16="http://schemas.microsoft.com/office/drawing/2014/main" id="{CEA47DC5-0C78-A74E-A7A9-CD3ED853F3AB}"/>
              </a:ext>
            </a:extLst>
          </p:cNvPr>
          <p:cNvSpPr>
            <a:spLocks noGrp="1"/>
          </p:cNvSpPr>
          <p:nvPr>
            <p:ph type="body" sz="quarter" idx="15" hasCustomPrompt="1"/>
          </p:nvPr>
        </p:nvSpPr>
        <p:spPr>
          <a:xfrm>
            <a:off x="6210339" y="658730"/>
            <a:ext cx="511077"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28" name="Text Placeholder 25">
            <a:extLst>
              <a:ext uri="{FF2B5EF4-FFF2-40B4-BE49-F238E27FC236}">
                <a16:creationId xmlns:a16="http://schemas.microsoft.com/office/drawing/2014/main" id="{AA8E11CA-9DA4-0249-B606-2B7FFE2BA82C}"/>
              </a:ext>
            </a:extLst>
          </p:cNvPr>
          <p:cNvSpPr>
            <a:spLocks noGrp="1"/>
          </p:cNvSpPr>
          <p:nvPr>
            <p:ph type="body" sz="quarter" idx="19" hasCustomPrompt="1"/>
          </p:nvPr>
        </p:nvSpPr>
        <p:spPr>
          <a:xfrm>
            <a:off x="6210339" y="1733356"/>
            <a:ext cx="511077"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29" name="Text Placeholder 25">
            <a:extLst>
              <a:ext uri="{FF2B5EF4-FFF2-40B4-BE49-F238E27FC236}">
                <a16:creationId xmlns:a16="http://schemas.microsoft.com/office/drawing/2014/main" id="{AE120B59-D85B-514D-97D0-27A154FE39AC}"/>
              </a:ext>
            </a:extLst>
          </p:cNvPr>
          <p:cNvSpPr>
            <a:spLocks noGrp="1"/>
          </p:cNvSpPr>
          <p:nvPr>
            <p:ph type="body" sz="quarter" idx="21" hasCustomPrompt="1"/>
          </p:nvPr>
        </p:nvSpPr>
        <p:spPr>
          <a:xfrm>
            <a:off x="6210339" y="2793120"/>
            <a:ext cx="511077"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30" name="Text Placeholder 25">
            <a:extLst>
              <a:ext uri="{FF2B5EF4-FFF2-40B4-BE49-F238E27FC236}">
                <a16:creationId xmlns:a16="http://schemas.microsoft.com/office/drawing/2014/main" id="{0D41AA05-EA2C-EF40-9AF1-7D82150DCEDA}"/>
              </a:ext>
            </a:extLst>
          </p:cNvPr>
          <p:cNvSpPr>
            <a:spLocks noGrp="1"/>
          </p:cNvSpPr>
          <p:nvPr>
            <p:ph type="body" sz="quarter" idx="23" hasCustomPrompt="1"/>
          </p:nvPr>
        </p:nvSpPr>
        <p:spPr>
          <a:xfrm>
            <a:off x="6196484" y="3851306"/>
            <a:ext cx="511077"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32" name="Text Placeholder 25">
            <a:extLst>
              <a:ext uri="{FF2B5EF4-FFF2-40B4-BE49-F238E27FC236}">
                <a16:creationId xmlns:a16="http://schemas.microsoft.com/office/drawing/2014/main" id="{EE047BD5-1129-9340-8F15-98064CD2202E}"/>
              </a:ext>
            </a:extLst>
          </p:cNvPr>
          <p:cNvSpPr>
            <a:spLocks noGrp="1"/>
          </p:cNvSpPr>
          <p:nvPr>
            <p:ph type="body" sz="quarter" idx="25" hasCustomPrompt="1"/>
          </p:nvPr>
        </p:nvSpPr>
        <p:spPr>
          <a:xfrm>
            <a:off x="6210339" y="4928608"/>
            <a:ext cx="511077"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49" name="Rectangle 48">
            <a:extLst>
              <a:ext uri="{FF2B5EF4-FFF2-40B4-BE49-F238E27FC236}">
                <a16:creationId xmlns:a16="http://schemas.microsoft.com/office/drawing/2014/main" id="{EFF71558-928C-3D40-B48E-F1D3A220489E}"/>
              </a:ext>
            </a:extLst>
          </p:cNvPr>
          <p:cNvSpPr/>
          <p:nvPr userDrawn="1"/>
        </p:nvSpPr>
        <p:spPr>
          <a:xfrm>
            <a:off x="6940247" y="6106331"/>
            <a:ext cx="4754536" cy="484748"/>
          </a:xfrm>
          <a:prstGeom prst="rect">
            <a:avLst/>
          </a:prstGeom>
        </p:spPr>
        <p:txBody>
          <a:bodyPr wrap="square">
            <a:spAutoFit/>
          </a:bodyPr>
          <a:lstStyle/>
          <a:p>
            <a:pPr algn="just">
              <a:tabLst>
                <a:tab pos="2865755" algn="ctr"/>
                <a:tab pos="5731510" algn="r"/>
              </a:tabLst>
            </a:pPr>
            <a:r>
              <a:rPr lang="en-US" sz="850" dirty="0">
                <a:solidFill>
                  <a:srgbClr val="09446A"/>
                </a:solidFill>
                <a:effectLst/>
                <a:latin typeface="+mn-lt"/>
                <a:ea typeface="Times New Roman" panose="02020603050405020304" pitchFamily="18" charset="0"/>
                <a:cs typeface="Poppins" pitchFamily="2" charset="77"/>
              </a:rPr>
              <a:t>This </a:t>
            </a:r>
            <a:r>
              <a:rPr lang="en-US" sz="850" dirty="0" err="1">
                <a:solidFill>
                  <a:srgbClr val="09446A"/>
                </a:solidFill>
                <a:effectLst/>
                <a:latin typeface="+mn-lt"/>
                <a:ea typeface="Times New Roman" panose="02020603050405020304" pitchFamily="18" charset="0"/>
                <a:cs typeface="Poppins" pitchFamily="2" charset="77"/>
              </a:rPr>
              <a:t>programme</a:t>
            </a:r>
            <a:r>
              <a:rPr lang="en-US" sz="850" dirty="0">
                <a:solidFill>
                  <a:srgbClr val="09446A"/>
                </a:solidFill>
                <a:effectLst/>
                <a:latin typeface="+mn-lt"/>
                <a:ea typeface="Times New Roman" panose="02020603050405020304" pitchFamily="18" charset="0"/>
                <a:cs typeface="Poppins" pitchFamily="2" charset="77"/>
              </a:rPr>
              <a:t> has been funded with support from the European Commission. The author is solely responsible for this publication (communication)</a:t>
            </a:r>
            <a:r>
              <a:rPr lang="en-IE" sz="850" dirty="0">
                <a:solidFill>
                  <a:srgbClr val="09446A"/>
                </a:solidFill>
                <a:effectLst/>
                <a:latin typeface="+mn-lt"/>
                <a:ea typeface="Calibri" panose="020F0502020204030204" pitchFamily="34" charset="0"/>
                <a:cs typeface="Poppins" pitchFamily="2" charset="77"/>
              </a:rPr>
              <a:t>  </a:t>
            </a:r>
            <a:r>
              <a:rPr lang="en-US" sz="850" dirty="0">
                <a:solidFill>
                  <a:srgbClr val="09446A"/>
                </a:solidFill>
                <a:effectLst/>
                <a:latin typeface="+mn-lt"/>
                <a:ea typeface="Times New Roman" panose="02020603050405020304" pitchFamily="18" charset="0"/>
                <a:cs typeface="Poppins" pitchFamily="2" charset="77"/>
              </a:rPr>
              <a:t>and the Commission accepts no responsibility for any use that may be made of the information contained therein </a:t>
            </a:r>
            <a:endParaRPr lang="en-IE" sz="850" dirty="0">
              <a:solidFill>
                <a:srgbClr val="09446A"/>
              </a:solidFill>
              <a:effectLst/>
              <a:latin typeface="+mn-lt"/>
              <a:ea typeface="Calibri" panose="020F0502020204030204" pitchFamily="34" charset="0"/>
              <a:cs typeface="Poppins" pitchFamily="2" charset="77"/>
            </a:endParaRPr>
          </a:p>
        </p:txBody>
      </p:sp>
      <p:pic>
        <p:nvPicPr>
          <p:cNvPr id="50" name="Picture 49" descr="A picture containing text, electronics&#10;&#10;Description automatically generated">
            <a:extLst>
              <a:ext uri="{FF2B5EF4-FFF2-40B4-BE49-F238E27FC236}">
                <a16:creationId xmlns:a16="http://schemas.microsoft.com/office/drawing/2014/main" id="{31BAFCE0-72B4-0A42-9F99-5EE7170989EC}"/>
              </a:ext>
            </a:extLst>
          </p:cNvPr>
          <p:cNvPicPr/>
          <p:nvPr userDrawn="1"/>
        </p:nvPicPr>
        <p:blipFill rotWithShape="1">
          <a:blip r:embed="rId2" cstate="screen">
            <a:extLst>
              <a:ext uri="{28A0092B-C50C-407E-A947-70E740481C1C}">
                <a14:useLocalDpi xmlns:a14="http://schemas.microsoft.com/office/drawing/2010/main"/>
              </a:ext>
            </a:extLst>
          </a:blip>
          <a:srcRect l="50307" t="7951" r="3731" b="57405"/>
          <a:stretch/>
        </p:blipFill>
        <p:spPr>
          <a:xfrm>
            <a:off x="511072" y="4643585"/>
            <a:ext cx="1627694" cy="2214415"/>
          </a:xfrm>
          <a:prstGeom prst="rect">
            <a:avLst/>
          </a:prstGeom>
        </p:spPr>
      </p:pic>
      <p:sp>
        <p:nvSpPr>
          <p:cNvPr id="18" name="Text Placeholder 25">
            <a:extLst>
              <a:ext uri="{FF2B5EF4-FFF2-40B4-BE49-F238E27FC236}">
                <a16:creationId xmlns:a16="http://schemas.microsoft.com/office/drawing/2014/main" id="{D8B472C4-2833-4F1C-823A-1C8B968BBF59}"/>
              </a:ext>
            </a:extLst>
          </p:cNvPr>
          <p:cNvSpPr>
            <a:spLocks noGrp="1"/>
          </p:cNvSpPr>
          <p:nvPr>
            <p:ph type="body" sz="quarter" idx="27" hasCustomPrompt="1"/>
          </p:nvPr>
        </p:nvSpPr>
        <p:spPr>
          <a:xfrm>
            <a:off x="6940248" y="4856073"/>
            <a:ext cx="4754535"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 Nav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DB6C32-197D-C745-BB1A-B4B93C01BC96}"/>
              </a:ext>
            </a:extLst>
          </p:cNvPr>
          <p:cNvSpPr txBox="1"/>
          <p:nvPr userDrawn="1"/>
        </p:nvSpPr>
        <p:spPr>
          <a:xfrm>
            <a:off x="476395" y="6491628"/>
            <a:ext cx="11425605" cy="261610"/>
          </a:xfrm>
          <a:prstGeom prst="rect">
            <a:avLst/>
          </a:prstGeom>
          <a:noFill/>
        </p:spPr>
        <p:txBody>
          <a:bodyPr wrap="square" rtlCol="0">
            <a:spAutoFit/>
          </a:bodyPr>
          <a:lstStyle/>
          <a:p>
            <a:pPr algn="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0" name="Rectangle 9">
            <a:extLst>
              <a:ext uri="{FF2B5EF4-FFF2-40B4-BE49-F238E27FC236}">
                <a16:creationId xmlns:a16="http://schemas.microsoft.com/office/drawing/2014/main" id="{2EAF48B3-E7B5-7641-833B-378C695D566F}"/>
              </a:ext>
            </a:extLst>
          </p:cNvPr>
          <p:cNvSpPr/>
          <p:nvPr userDrawn="1"/>
        </p:nvSpPr>
        <p:spPr>
          <a:xfrm>
            <a:off x="241300" y="367062"/>
            <a:ext cx="11696700" cy="5695316"/>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23">
            <a:extLst>
              <a:ext uri="{FF2B5EF4-FFF2-40B4-BE49-F238E27FC236}">
                <a16:creationId xmlns:a16="http://schemas.microsoft.com/office/drawing/2014/main" id="{F41CDBC0-08A5-F448-AC04-E4772440B4A9}"/>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3" name="Text Placeholder 23">
            <a:extLst>
              <a:ext uri="{FF2B5EF4-FFF2-40B4-BE49-F238E27FC236}">
                <a16:creationId xmlns:a16="http://schemas.microsoft.com/office/drawing/2014/main" id="{3AA3C8DA-9E0D-7B43-AC87-D758512C0F6E}"/>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 name="Picture Placeholder 2">
            <a:extLst>
              <a:ext uri="{FF2B5EF4-FFF2-40B4-BE49-F238E27FC236}">
                <a16:creationId xmlns:a16="http://schemas.microsoft.com/office/drawing/2014/main" id="{EEFE5111-747B-724F-8393-4A43AB5BE01B}"/>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5" name="Rectangle 14">
            <a:extLst>
              <a:ext uri="{FF2B5EF4-FFF2-40B4-BE49-F238E27FC236}">
                <a16:creationId xmlns:a16="http://schemas.microsoft.com/office/drawing/2014/main" id="{C04EFAE7-718A-7C40-BF77-D8EE81FAF6BC}"/>
              </a:ext>
            </a:extLst>
          </p:cNvPr>
          <p:cNvSpPr/>
          <p:nvPr userDrawn="1"/>
        </p:nvSpPr>
        <p:spPr>
          <a:xfrm rot="16200000" flipV="1">
            <a:off x="11704000" y="6622960"/>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 Light Blue">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F555827B-445F-124C-B488-0368396C6165}"/>
              </a:ext>
            </a:extLst>
          </p:cNvPr>
          <p:cNvSpPr txBox="1"/>
          <p:nvPr userDrawn="1"/>
        </p:nvSpPr>
        <p:spPr>
          <a:xfrm>
            <a:off x="476395" y="6491628"/>
            <a:ext cx="11425605" cy="261610"/>
          </a:xfrm>
          <a:prstGeom prst="rect">
            <a:avLst/>
          </a:prstGeom>
          <a:noFill/>
        </p:spPr>
        <p:txBody>
          <a:bodyPr wrap="square" rtlCol="0">
            <a:spAutoFit/>
          </a:bodyPr>
          <a:lstStyle/>
          <a:p>
            <a:pPr algn="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22" name="Rectangle 21">
            <a:extLst>
              <a:ext uri="{FF2B5EF4-FFF2-40B4-BE49-F238E27FC236}">
                <a16:creationId xmlns:a16="http://schemas.microsoft.com/office/drawing/2014/main" id="{82D0DC2C-A428-934B-B2CD-33EA01036C84}"/>
              </a:ext>
            </a:extLst>
          </p:cNvPr>
          <p:cNvSpPr/>
          <p:nvPr userDrawn="1"/>
        </p:nvSpPr>
        <p:spPr>
          <a:xfrm>
            <a:off x="241300" y="367062"/>
            <a:ext cx="11696700" cy="5695316"/>
          </a:xfrm>
          <a:prstGeom prst="rect">
            <a:avLst/>
          </a:prstGeom>
          <a:solidFill>
            <a:srgbClr val="17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23">
            <a:extLst>
              <a:ext uri="{FF2B5EF4-FFF2-40B4-BE49-F238E27FC236}">
                <a16:creationId xmlns:a16="http://schemas.microsoft.com/office/drawing/2014/main" id="{4D734847-73F0-D74C-9196-0C62282DDA90}"/>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1" name="Text Placeholder 23">
            <a:extLst>
              <a:ext uri="{FF2B5EF4-FFF2-40B4-BE49-F238E27FC236}">
                <a16:creationId xmlns:a16="http://schemas.microsoft.com/office/drawing/2014/main" id="{50529F2B-6A15-7F4F-A86A-73B054F9CD2B}"/>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32" name="Text Placeholder 23">
            <a:extLst>
              <a:ext uri="{FF2B5EF4-FFF2-40B4-BE49-F238E27FC236}">
                <a16:creationId xmlns:a16="http://schemas.microsoft.com/office/drawing/2014/main" id="{370A3C62-9C33-6442-AA56-3D5560A5CEBF}"/>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35" name="Rectangle 34">
            <a:extLst>
              <a:ext uri="{FF2B5EF4-FFF2-40B4-BE49-F238E27FC236}">
                <a16:creationId xmlns:a16="http://schemas.microsoft.com/office/drawing/2014/main" id="{03222646-8EC8-EF43-AB87-0FAB8C3CF236}"/>
              </a:ext>
            </a:extLst>
          </p:cNvPr>
          <p:cNvSpPr/>
          <p:nvPr userDrawn="1"/>
        </p:nvSpPr>
        <p:spPr>
          <a:xfrm rot="16200000" flipV="1">
            <a:off x="11704000" y="6622960"/>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49209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Nav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5A2AA6-883F-854A-8546-F99F3B503C78}"/>
              </a:ext>
            </a:extLst>
          </p:cNvPr>
          <p:cNvSpPr/>
          <p:nvPr userDrawn="1"/>
        </p:nvSpPr>
        <p:spPr>
          <a:xfrm>
            <a:off x="0" y="0"/>
            <a:ext cx="12192000" cy="4463512"/>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3864A3C8-D9B2-6D4F-8AF6-446AA2B02124}"/>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85D7608D-36AC-F749-962E-A70668D2E0DE}"/>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1A50FDCB-F35B-6E4C-894D-A4695AE5E749}"/>
              </a:ext>
            </a:extLst>
          </p:cNvPr>
          <p:cNvSpPr/>
          <p:nvPr userDrawn="1"/>
        </p:nvSpPr>
        <p:spPr>
          <a:xfrm rot="5400000" flipV="1">
            <a:off x="1375154" y="1210306"/>
            <a:ext cx="1008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3" name="Picture 12" descr="Chart, pie chart&#10;&#10;Description automatically generated">
            <a:extLst>
              <a:ext uri="{FF2B5EF4-FFF2-40B4-BE49-F238E27FC236}">
                <a16:creationId xmlns:a16="http://schemas.microsoft.com/office/drawing/2014/main" id="{927AD6B4-D256-ED46-AAAD-9A497EF83581}"/>
              </a:ext>
            </a:extLst>
          </p:cNvPr>
          <p:cNvPicPr/>
          <p:nvPr userDrawn="1"/>
        </p:nvPicPr>
        <p:blipFill rotWithShape="1">
          <a:blip r:embed="rId2" cstate="screen">
            <a:extLst>
              <a:ext uri="{28A0092B-C50C-407E-A947-70E740481C1C}">
                <a14:useLocalDpi xmlns:a14="http://schemas.microsoft.com/office/drawing/2010/main"/>
              </a:ext>
            </a:extLst>
          </a:blip>
          <a:srcRect t="2966" r="14476" b="26344"/>
          <a:stretch/>
        </p:blipFill>
        <p:spPr>
          <a:xfrm>
            <a:off x="7793813" y="11249"/>
            <a:ext cx="4398187" cy="6858000"/>
          </a:xfrm>
          <a:prstGeom prst="rect">
            <a:avLst/>
          </a:prstGeom>
        </p:spPr>
      </p:pic>
      <p:pic>
        <p:nvPicPr>
          <p:cNvPr id="14" name="Picture 13" descr="A picture containing text, electronics&#10;&#10;Description automatically generated">
            <a:extLst>
              <a:ext uri="{FF2B5EF4-FFF2-40B4-BE49-F238E27FC236}">
                <a16:creationId xmlns:a16="http://schemas.microsoft.com/office/drawing/2014/main" id="{7463AD93-0D5F-D141-98E1-8F97202D5473}"/>
              </a:ext>
            </a:extLst>
          </p:cNvPr>
          <p:cNvPicPr/>
          <p:nvPr userDrawn="1"/>
        </p:nvPicPr>
        <p:blipFill rotWithShape="1">
          <a:blip r:embed="rId3" cstate="screen">
            <a:extLst>
              <a:ext uri="{28A0092B-C50C-407E-A947-70E740481C1C}">
                <a14:useLocalDpi xmlns:a14="http://schemas.microsoft.com/office/drawing/2010/main"/>
              </a:ext>
            </a:extLst>
          </a:blip>
          <a:srcRect l="-3701" t="20375" r="-367" b="23814"/>
          <a:stretch/>
        </p:blipFill>
        <p:spPr>
          <a:xfrm>
            <a:off x="6096000" y="0"/>
            <a:ext cx="7084975" cy="6858000"/>
          </a:xfrm>
          <a:prstGeom prst="rect">
            <a:avLst/>
          </a:prstGeom>
        </p:spPr>
      </p:pic>
      <p:sp>
        <p:nvSpPr>
          <p:cNvPr id="15" name="TextBox 14">
            <a:extLst>
              <a:ext uri="{FF2B5EF4-FFF2-40B4-BE49-F238E27FC236}">
                <a16:creationId xmlns:a16="http://schemas.microsoft.com/office/drawing/2014/main" id="{7C1805AB-F937-BB42-9DD0-B14AC69A91B6}"/>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6" name="Rectangle 15">
            <a:extLst>
              <a:ext uri="{FF2B5EF4-FFF2-40B4-BE49-F238E27FC236}">
                <a16:creationId xmlns:a16="http://schemas.microsoft.com/office/drawing/2014/main" id="{08DEE851-1F49-6345-8072-72784A7EF3F6}"/>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22041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 Light Blu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5993BF0-E949-9442-8F3F-88EF65AAE9F9}"/>
              </a:ext>
            </a:extLst>
          </p:cNvPr>
          <p:cNvSpPr/>
          <p:nvPr userDrawn="1"/>
        </p:nvSpPr>
        <p:spPr>
          <a:xfrm>
            <a:off x="0" y="0"/>
            <a:ext cx="12192000" cy="4463512"/>
          </a:xfrm>
          <a:prstGeom prst="rect">
            <a:avLst/>
          </a:prstGeom>
          <a:solidFill>
            <a:srgbClr val="17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AB63FBDE-FDE6-0D42-B01E-198833AB0951}"/>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8" name="Text Placeholder 23">
            <a:extLst>
              <a:ext uri="{FF2B5EF4-FFF2-40B4-BE49-F238E27FC236}">
                <a16:creationId xmlns:a16="http://schemas.microsoft.com/office/drawing/2014/main" id="{17AA7F62-4D50-A049-9FA6-8BBD0FCA89DD}"/>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9" name="Rectangle 18">
            <a:extLst>
              <a:ext uri="{FF2B5EF4-FFF2-40B4-BE49-F238E27FC236}">
                <a16:creationId xmlns:a16="http://schemas.microsoft.com/office/drawing/2014/main" id="{00FBC2AA-05B3-B54C-A8E6-A870C7082CCC}"/>
              </a:ext>
            </a:extLst>
          </p:cNvPr>
          <p:cNvSpPr/>
          <p:nvPr userDrawn="1"/>
        </p:nvSpPr>
        <p:spPr>
          <a:xfrm rot="5400000" flipV="1">
            <a:off x="1375154" y="1210306"/>
            <a:ext cx="1008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0" name="Picture 19" descr="Chart, pie chart&#10;&#10;Description automatically generated">
            <a:extLst>
              <a:ext uri="{FF2B5EF4-FFF2-40B4-BE49-F238E27FC236}">
                <a16:creationId xmlns:a16="http://schemas.microsoft.com/office/drawing/2014/main" id="{5896660C-FE80-194D-8EB7-E7F1C1F95755}"/>
              </a:ext>
            </a:extLst>
          </p:cNvPr>
          <p:cNvPicPr/>
          <p:nvPr userDrawn="1"/>
        </p:nvPicPr>
        <p:blipFill rotWithShape="1">
          <a:blip r:embed="rId2" cstate="screen">
            <a:extLst>
              <a:ext uri="{28A0092B-C50C-407E-A947-70E740481C1C}">
                <a14:useLocalDpi xmlns:a14="http://schemas.microsoft.com/office/drawing/2010/main"/>
              </a:ext>
            </a:extLst>
          </a:blip>
          <a:srcRect t="2966" r="14476" b="26344"/>
          <a:stretch/>
        </p:blipFill>
        <p:spPr>
          <a:xfrm>
            <a:off x="7793813" y="11249"/>
            <a:ext cx="4398187" cy="6858000"/>
          </a:xfrm>
          <a:prstGeom prst="rect">
            <a:avLst/>
          </a:prstGeom>
        </p:spPr>
      </p:pic>
      <p:pic>
        <p:nvPicPr>
          <p:cNvPr id="21" name="Picture 20" descr="A picture containing text, electronics&#10;&#10;Description automatically generated">
            <a:extLst>
              <a:ext uri="{FF2B5EF4-FFF2-40B4-BE49-F238E27FC236}">
                <a16:creationId xmlns:a16="http://schemas.microsoft.com/office/drawing/2014/main" id="{A13405E7-092B-6D42-BB64-9FB61ED530FD}"/>
              </a:ext>
            </a:extLst>
          </p:cNvPr>
          <p:cNvPicPr/>
          <p:nvPr userDrawn="1"/>
        </p:nvPicPr>
        <p:blipFill rotWithShape="1">
          <a:blip r:embed="rId3" cstate="screen">
            <a:extLst>
              <a:ext uri="{28A0092B-C50C-407E-A947-70E740481C1C}">
                <a14:useLocalDpi xmlns:a14="http://schemas.microsoft.com/office/drawing/2010/main"/>
              </a:ext>
            </a:extLst>
          </a:blip>
          <a:srcRect l="-3701" t="20375" r="-367" b="23814"/>
          <a:stretch/>
        </p:blipFill>
        <p:spPr>
          <a:xfrm>
            <a:off x="6096000" y="0"/>
            <a:ext cx="7084975" cy="6858000"/>
          </a:xfrm>
          <a:prstGeom prst="rect">
            <a:avLst/>
          </a:prstGeom>
        </p:spPr>
      </p:pic>
      <p:sp>
        <p:nvSpPr>
          <p:cNvPr id="22" name="TextBox 21">
            <a:extLst>
              <a:ext uri="{FF2B5EF4-FFF2-40B4-BE49-F238E27FC236}">
                <a16:creationId xmlns:a16="http://schemas.microsoft.com/office/drawing/2014/main" id="{0D4C7627-0EF7-6342-B71E-15A0C8568313}"/>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23" name="Rectangle 22">
            <a:extLst>
              <a:ext uri="{FF2B5EF4-FFF2-40B4-BE49-F238E27FC236}">
                <a16:creationId xmlns:a16="http://schemas.microsoft.com/office/drawing/2014/main" id="{976E3E90-5CF3-114D-AF1D-52FA1A9ABA0B}"/>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533940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Klicken Sie hier, um den Master-Titelstil zu bearbeiten</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Klicken Sie auf , um Mastertextstile zu bearbeiten</a:t>
            </a:r>
          </a:p>
          <a:p>
            <a:pPr lvl="1"/>
            <a:r>
              <a:rPr lang="en-GB"/>
              <a:t>Zweite Ebene</a:t>
            </a:r>
          </a:p>
          <a:p>
            <a:pPr lvl="2"/>
            <a:r>
              <a:rPr lang="en-GB"/>
              <a:t>Dritte Ebene</a:t>
            </a:r>
          </a:p>
          <a:p>
            <a:pPr lvl="3"/>
            <a:r>
              <a:rPr lang="en-GB"/>
              <a:t>Vierte Ebene</a:t>
            </a:r>
          </a:p>
          <a:p>
            <a:pPr lvl="4"/>
            <a:r>
              <a:rPr lang="en-GB"/>
              <a:t>Fünfte Ebene</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11/14/2022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30" r:id="rId4"/>
    <p:sldLayoutId id="2147483842" r:id="rId5"/>
    <p:sldLayoutId id="2147483840" r:id="rId6"/>
    <p:sldLayoutId id="2147483841" r:id="rId7"/>
    <p:sldLayoutId id="2147483861" r:id="rId8"/>
    <p:sldLayoutId id="2147483862" r:id="rId9"/>
    <p:sldLayoutId id="2147483863" r:id="rId10"/>
    <p:sldLayoutId id="2147483835" r:id="rId11"/>
    <p:sldLayoutId id="2147483836" r:id="rId12"/>
    <p:sldLayoutId id="2147483831" r:id="rId13"/>
    <p:sldLayoutId id="2147483846" r:id="rId14"/>
    <p:sldLayoutId id="2147483873" r:id="rId15"/>
    <p:sldLayoutId id="2147483834" r:id="rId16"/>
    <p:sldLayoutId id="2147483845" r:id="rId17"/>
    <p:sldLayoutId id="2147483869" r:id="rId18"/>
    <p:sldLayoutId id="2147483866" r:id="rId19"/>
    <p:sldLayoutId id="2147483833" r:id="rId20"/>
    <p:sldLayoutId id="2147483847" r:id="rId21"/>
    <p:sldLayoutId id="2147483871" r:id="rId22"/>
    <p:sldLayoutId id="2147483837" r:id="rId23"/>
    <p:sldLayoutId id="2147483838" r:id="rId24"/>
    <p:sldLayoutId id="2147483844" r:id="rId25"/>
    <p:sldLayoutId id="2147483848" r:id="rId26"/>
    <p:sldLayoutId id="2147483849" r:id="rId27"/>
    <p:sldLayoutId id="2147483851" r:id="rId28"/>
    <p:sldLayoutId id="2147483854" r:id="rId29"/>
    <p:sldLayoutId id="2147483855" r:id="rId30"/>
    <p:sldLayoutId id="2147483856" r:id="rId31"/>
    <p:sldLayoutId id="2147483857" r:id="rId32"/>
    <p:sldLayoutId id="2147483864" r:id="rId33"/>
    <p:sldLayoutId id="2147483852" r:id="rId34"/>
    <p:sldLayoutId id="2147483858" r:id="rId35"/>
    <p:sldLayoutId id="2147483859" r:id="rId36"/>
    <p:sldLayoutId id="2147483860" r:id="rId37"/>
    <p:sldLayoutId id="2147483853" r:id="rId38"/>
    <p:sldLayoutId id="2147483874" r:id="rId39"/>
    <p:sldLayoutId id="2147483875" r:id="rId40"/>
    <p:sldLayoutId id="2147483876" r:id="rId41"/>
    <p:sldLayoutId id="2147483877" r:id="rId4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citrix.com/solutions/digital-workspace/what-is-digital-wellness.html" TargetMode="Externa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citrix.com/solutions/digital-workspace/what-is-digital-wellness.html" TargetMode="Externa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citrix.com/solutions/digital-workspace/what-is-digital-wellness.html" TargetMode="Externa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citrix.com/solutions/digital-workspace/what-is-digital-wellness.html" TargetMode="Externa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40.xml"/><Relationship Id="rId4" Type="http://schemas.openxmlformats.org/officeDocument/2006/relationships/hyperlink" Target="https://www.bing.com/images/search?view=detailV2&amp;ccid=xLx2lgIL&amp;id=97E2BCA0385EC538033C1533481DAEE0D2B4D750&amp;thid=OIP.xLx2lgILw285S4nJ4x2vEgHaE8&amp;mediaurl=https%3a%2f%2fth.bing.com%2fth%2fid%2fR.c4bc7696020bc36f394b89c9e31daf12%3frik%3dUNe00uCuHUgzFQ%26riu%3dhttp%253a%252f%252fredcarpetlearning.com%252fwp-content%252fuploads%252fStaff-Meeting-1.jpg%26ehk%3d9k9CELJJF5Cmir73SM%252facWOjaYw1sWRu0LbCn4IILM0%253d%26risl%3d%26pid%3dImgRaw%26r%3d0&amp;exph=3456&amp;expw=5184&amp;q=Staff+Meeting+Sign&amp;simid=608035376339316263&amp;FORM=IRPRST&amp;ck=43CFFEE660C93017496570A5FDECE854&amp;selectedIndex=121&amp;ajaxhist=0&amp;ajaxserp=0"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2" Type="http://schemas.openxmlformats.org/officeDocument/2006/relationships/hyperlink" Target="https://gesundearbeit-mega.de/projekt/balanceguard" TargetMode="Externa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hyperlink" Target="https://gesundearbeit-mega.de/projekt/balanceguard" TargetMode="External"/><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hyperlink" Target="https://www.mindtools.com/pages/article/newTCS_08.htm" TargetMode="Externa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nuvanna.com/handle-digital-stress-distractions/" TargetMode="Externa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www.forbes.com/sites/jackkelly/2022/02/03/belgium-portugal-and-other-european-countries-are-ahead-of-the-us-prohibiting-managers-from-contacting-employees-outside-of-working-hours/?sh=3ceb5efa1d00" TargetMode="Externa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40.xml"/><Relationship Id="rId5" Type="http://schemas.openxmlformats.org/officeDocument/2006/relationships/image" Target="../media/image37.png"/><Relationship Id="rId4" Type="http://schemas.openxmlformats.org/officeDocument/2006/relationships/hyperlink" Target="https://www.bing.com/images/search?view=detailV2&amp;ccid=xLx2lgIL&amp;id=97E2BCA0385EC538033C1533481DAEE0D2B4D750&amp;thid=OIP.xLx2lgILw285S4nJ4x2vEgHaE8&amp;mediaurl=https%3a%2f%2fth.bing.com%2fth%2fid%2fR.c4bc7696020bc36f394b89c9e31daf12%3frik%3dUNe00uCuHUgzFQ%26riu%3dhttp%253a%252f%252fredcarpetlearning.com%252fwp-content%252fuploads%252fStaff-Meeting-1.jpg%26ehk%3d9k9CELJJF5Cmir73SM%252facWOjaYw1sWRu0LbCn4IILM0%253d%26risl%3d%26pid%3dImgRaw%26r%3d0&amp;exph=3456&amp;expw=5184&amp;q=Staff+Meeting+Sign&amp;simid=608035376339316263&amp;FORM=IRPRST&amp;ck=43CFFEE660C93017496570A5FDECE854&amp;selectedIndex=121&amp;ajaxhist=0&amp;ajaxserp=0"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hyperlink" Target="https://www.youtube.com/watch?v=Z0ztO86ImQg" TargetMode="External"/><Relationship Id="rId2" Type="http://schemas.openxmlformats.org/officeDocument/2006/relationships/slideLayout" Target="../slideLayouts/slideLayout20.xml"/><Relationship Id="rId1" Type="http://schemas.openxmlformats.org/officeDocument/2006/relationships/video" Target="https://www.youtube.com/embed/Z0ztO86ImQg?feature=oembed" TargetMode="External"/><Relationship Id="rId4" Type="http://schemas.openxmlformats.org/officeDocument/2006/relationships/image" Target="../media/image38.jpe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hyperlink" Target="https://www.youtube.com/watch?v=mNKN4dHGQKg" TargetMode="External"/><Relationship Id="rId2" Type="http://schemas.openxmlformats.org/officeDocument/2006/relationships/slideLayout" Target="../slideLayouts/slideLayout20.xml"/><Relationship Id="rId1" Type="http://schemas.openxmlformats.org/officeDocument/2006/relationships/video" Target="https://www.youtube.com/embed/mNKN4dHGQKg?feature=oembed" TargetMode="External"/><Relationship Id="rId4" Type="http://schemas.openxmlformats.org/officeDocument/2006/relationships/image" Target="../media/image39.jpeg"/></Relationships>
</file>

<file path=ppt/slides/_rels/slide61.xml.rels><?xml version="1.0" encoding="UTF-8" standalone="yes"?>
<Relationships xmlns="http://schemas.openxmlformats.org/package/2006/relationships"><Relationship Id="rId3" Type="http://schemas.openxmlformats.org/officeDocument/2006/relationships/hyperlink" Target="https://www.youtube.com/watch?v=dkKFwWFV7B0" TargetMode="External"/><Relationship Id="rId2" Type="http://schemas.openxmlformats.org/officeDocument/2006/relationships/slideLayout" Target="../slideLayouts/slideLayout20.xml"/><Relationship Id="rId1" Type="http://schemas.openxmlformats.org/officeDocument/2006/relationships/video" Target="https://www.youtube.com/embed/dkKFwWFV7B0?feature=oembed" TargetMode="External"/><Relationship Id="rId4" Type="http://schemas.openxmlformats.org/officeDocument/2006/relationships/image" Target="../media/image40.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hyperlink" Target="https://www.citrix.com/solutions/digital-workspace/what-is-digital-wellness.html" TargetMode="External"/><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citrix.com/solutions/digital-workspace/what-is-digital-wellness.html"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773806" y="2894520"/>
            <a:ext cx="7475672" cy="697353"/>
          </a:xfrm>
        </p:spPr>
        <p:txBody>
          <a:bodyPr/>
          <a:lstStyle/>
          <a:p>
            <a:r>
              <a:rPr lang="en-US" dirty="0"/>
              <a:t>Modul 1- Einführung in das digitale Wohlbefinden</a:t>
            </a:r>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817349" y="638454"/>
            <a:ext cx="5278651" cy="697353"/>
          </a:xfrm>
        </p:spPr>
        <p:txBody>
          <a:bodyPr/>
          <a:lstStyle/>
          <a:p>
            <a:r>
              <a:rPr lang="en-US" dirty="0"/>
              <a:t>Digital Crossroads OERs</a:t>
            </a:r>
          </a:p>
        </p:txBody>
      </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F88201-94B0-461E-B1A6-C082C0643776}"/>
              </a:ext>
            </a:extLst>
          </p:cNvPr>
          <p:cNvSpPr>
            <a:spLocks noGrp="1"/>
          </p:cNvSpPr>
          <p:nvPr>
            <p:ph type="body" sz="quarter" idx="18"/>
          </p:nvPr>
        </p:nvSpPr>
        <p:spPr>
          <a:xfrm>
            <a:off x="346094" y="1708727"/>
            <a:ext cx="5837536" cy="3787697"/>
          </a:xfrm>
        </p:spPr>
        <p:txBody>
          <a:bodyPr>
            <a:normAutofit fontScale="92500"/>
          </a:bodyPr>
          <a:lstStyle/>
          <a:p>
            <a:pPr marL="0"/>
            <a:r>
              <a:rPr lang="en-US" sz="2800" b="1" dirty="0" err="1"/>
              <a:t>Verbesserte</a:t>
            </a:r>
            <a:r>
              <a:rPr lang="en-US" sz="2800" b="1" dirty="0"/>
              <a:t> </a:t>
            </a:r>
            <a:r>
              <a:rPr lang="en-US" sz="2800" b="1" dirty="0" err="1"/>
              <a:t>Zufriedenheit</a:t>
            </a:r>
            <a:r>
              <a:rPr lang="en-US" sz="2800" b="1" dirty="0"/>
              <a:t> der </a:t>
            </a:r>
            <a:r>
              <a:rPr lang="en-US" sz="2800" b="1" dirty="0" err="1"/>
              <a:t>Mitarbeitenden</a:t>
            </a:r>
            <a:r>
              <a:rPr lang="en-US" sz="2800" b="1" dirty="0"/>
              <a:t>:</a:t>
            </a:r>
          </a:p>
          <a:p>
            <a:pPr marL="0"/>
            <a:r>
              <a:rPr lang="en-US" dirty="0"/>
              <a:t>Mehr als 84 Prozent der Arbeitnehmer halten eine bessere Work-Life-Balance für wesentlich für die Zufriedenheit am Arbeitsplatz, und digitales Wohlbefinden ist ein wichtiges Element dieser Balance. Durch die Einführung von Praktiken des digitalen Wohlbefindens, wie z. B. unplugged Whitespace-Zeit und flexible Arbeitsregelungen, können Unternehmen die Zufriedenheit </a:t>
            </a:r>
            <a:r>
              <a:rPr lang="en-US" dirty="0" err="1"/>
              <a:t>ihrer</a:t>
            </a:r>
            <a:r>
              <a:rPr lang="en-US" dirty="0"/>
              <a:t> </a:t>
            </a:r>
            <a:r>
              <a:rPr lang="en-US" dirty="0" err="1"/>
              <a:t>Mitarbeitenden</a:t>
            </a:r>
            <a:r>
              <a:rPr lang="en-US" dirty="0"/>
              <a:t> verbessern.</a:t>
            </a:r>
          </a:p>
        </p:txBody>
      </p:sp>
      <p:sp>
        <p:nvSpPr>
          <p:cNvPr id="3" name="Text Placeholder 2">
            <a:extLst>
              <a:ext uri="{FF2B5EF4-FFF2-40B4-BE49-F238E27FC236}">
                <a16:creationId xmlns:a16="http://schemas.microsoft.com/office/drawing/2014/main" id="{366885FE-88B2-4183-966F-00491DF3E5AF}"/>
              </a:ext>
            </a:extLst>
          </p:cNvPr>
          <p:cNvSpPr>
            <a:spLocks noGrp="1"/>
          </p:cNvSpPr>
          <p:nvPr>
            <p:ph type="body" sz="quarter" idx="16"/>
          </p:nvPr>
        </p:nvSpPr>
        <p:spPr>
          <a:xfrm>
            <a:off x="734714" y="357564"/>
            <a:ext cx="5361286" cy="875721"/>
          </a:xfrm>
        </p:spPr>
        <p:txBody>
          <a:bodyPr>
            <a:normAutofit fontScale="70000" lnSpcReduction="20000"/>
          </a:bodyPr>
          <a:lstStyle/>
          <a:p>
            <a:r>
              <a:rPr lang="en-US" sz="4800" b="1" dirty="0"/>
              <a:t>Warum ist Digital Wellness so wichtig?</a:t>
            </a:r>
            <a:endParaRPr lang="en-IN" sz="4800" b="1" dirty="0"/>
          </a:p>
          <a:p>
            <a:endParaRPr lang="en-US" b="1" dirty="0"/>
          </a:p>
          <a:p>
            <a:endParaRPr lang="en-IE" dirty="0"/>
          </a:p>
        </p:txBody>
      </p:sp>
      <p:sp>
        <p:nvSpPr>
          <p:cNvPr id="5" name="TextBox 4">
            <a:extLst>
              <a:ext uri="{FF2B5EF4-FFF2-40B4-BE49-F238E27FC236}">
                <a16:creationId xmlns:a16="http://schemas.microsoft.com/office/drawing/2014/main" id="{AA324EEA-5D36-4812-AB07-B8FD35967039}"/>
              </a:ext>
            </a:extLst>
          </p:cNvPr>
          <p:cNvSpPr txBox="1"/>
          <p:nvPr/>
        </p:nvSpPr>
        <p:spPr>
          <a:xfrm>
            <a:off x="5509591" y="5971867"/>
            <a:ext cx="1172817" cy="369332"/>
          </a:xfrm>
          <a:prstGeom prst="rect">
            <a:avLst/>
          </a:prstGeom>
          <a:noFill/>
        </p:spPr>
        <p:txBody>
          <a:bodyPr wrap="square" rtlCol="0">
            <a:spAutoFit/>
          </a:bodyPr>
          <a:lstStyle/>
          <a:p>
            <a:r>
              <a:rPr lang="en-US" dirty="0">
                <a:solidFill>
                  <a:srgbClr val="09446A"/>
                </a:solidFill>
                <a:hlinkClick r:id="rId2">
                  <a:extLst>
                    <a:ext uri="{A12FA001-AC4F-418D-AE19-62706E023703}">
                      <ahyp:hlinkClr xmlns:ahyp="http://schemas.microsoft.com/office/drawing/2018/hyperlinkcolor" val="tx"/>
                    </a:ext>
                  </a:extLst>
                </a:hlinkClick>
              </a:rPr>
              <a:t>Quelle</a:t>
            </a:r>
            <a:endParaRPr lang="en-IE" dirty="0">
              <a:solidFill>
                <a:srgbClr val="09446A"/>
              </a:solidFill>
            </a:endParaRPr>
          </a:p>
        </p:txBody>
      </p:sp>
      <p:pic>
        <p:nvPicPr>
          <p:cNvPr id="8" name="Picture Placeholder 7">
            <a:extLst>
              <a:ext uri="{FF2B5EF4-FFF2-40B4-BE49-F238E27FC236}">
                <a16:creationId xmlns:a16="http://schemas.microsoft.com/office/drawing/2014/main" id="{A31CA76E-DCE9-4A07-A7B1-AD2F9640311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15825" r="15825"/>
          <a:stretch>
            <a:fillRect/>
          </a:stretch>
        </p:blipFill>
        <p:spPr/>
      </p:pic>
    </p:spTree>
    <p:extLst>
      <p:ext uri="{BB962C8B-B14F-4D97-AF65-F5344CB8AC3E}">
        <p14:creationId xmlns:p14="http://schemas.microsoft.com/office/powerpoint/2010/main" val="3289738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F88201-94B0-461E-B1A6-C082C0643776}"/>
              </a:ext>
            </a:extLst>
          </p:cNvPr>
          <p:cNvSpPr>
            <a:spLocks noGrp="1"/>
          </p:cNvSpPr>
          <p:nvPr>
            <p:ph type="body" sz="quarter" idx="18"/>
          </p:nvPr>
        </p:nvSpPr>
        <p:spPr>
          <a:xfrm>
            <a:off x="334664" y="1495148"/>
            <a:ext cx="6057635" cy="3946282"/>
          </a:xfrm>
        </p:spPr>
        <p:txBody>
          <a:bodyPr>
            <a:normAutofit fontScale="92500" lnSpcReduction="10000"/>
          </a:bodyPr>
          <a:lstStyle/>
          <a:p>
            <a:pPr marL="0"/>
            <a:r>
              <a:rPr lang="en-US" sz="3000" b="1" dirty="0"/>
              <a:t>Bessere Gesundheitsergebnisse:</a:t>
            </a:r>
          </a:p>
          <a:p>
            <a:pPr marL="0"/>
            <a:r>
              <a:rPr lang="en-US" dirty="0"/>
              <a:t>Wird dem digitalen Wohlbefinden nicht genügend Aufmerksamkeit geschenkt, kann dies zur Techniksucht führen, die mit einem höheren Stressniveau und Angstzuständen einhergeht. Wenn Arbeitnehmer aufgrund der übermäßigen Nutzung von Technologie mit Burnout konfrontiert sind, nehmen sie mit größerer Wahrscheinlichkeit Krankheitstage in Anspruch und sind bei der Arbeit weniger zuversichtlich. Indem sie sich auf ihr digitales Wohlbefinden konzentrieren, können sie diese Risiken mindern und ihre geistige und körperliche Gesundheit verbessern.</a:t>
            </a:r>
          </a:p>
          <a:p>
            <a:pPr marL="0"/>
            <a:endParaRPr lang="en-US" dirty="0"/>
          </a:p>
        </p:txBody>
      </p:sp>
      <p:sp>
        <p:nvSpPr>
          <p:cNvPr id="3" name="Text Placeholder 2">
            <a:extLst>
              <a:ext uri="{FF2B5EF4-FFF2-40B4-BE49-F238E27FC236}">
                <a16:creationId xmlns:a16="http://schemas.microsoft.com/office/drawing/2014/main" id="{366885FE-88B2-4183-966F-00491DF3E5AF}"/>
              </a:ext>
            </a:extLst>
          </p:cNvPr>
          <p:cNvSpPr>
            <a:spLocks noGrp="1"/>
          </p:cNvSpPr>
          <p:nvPr>
            <p:ph type="body" sz="quarter" idx="16"/>
          </p:nvPr>
        </p:nvSpPr>
        <p:spPr>
          <a:xfrm>
            <a:off x="734714" y="342900"/>
            <a:ext cx="5085159" cy="882293"/>
          </a:xfrm>
        </p:spPr>
        <p:txBody>
          <a:bodyPr>
            <a:normAutofit fontScale="77500" lnSpcReduction="20000"/>
          </a:bodyPr>
          <a:lstStyle/>
          <a:p>
            <a:r>
              <a:rPr lang="en-US" sz="4800" b="1" dirty="0"/>
              <a:t>Warum ist Digital Wellness so wichtig?</a:t>
            </a:r>
            <a:endParaRPr lang="en-IN" sz="4800" b="1" dirty="0"/>
          </a:p>
          <a:p>
            <a:endParaRPr lang="en-US" b="1" dirty="0"/>
          </a:p>
          <a:p>
            <a:endParaRPr lang="en-IE" dirty="0"/>
          </a:p>
        </p:txBody>
      </p:sp>
      <p:sp>
        <p:nvSpPr>
          <p:cNvPr id="5" name="TextBox 4">
            <a:extLst>
              <a:ext uri="{FF2B5EF4-FFF2-40B4-BE49-F238E27FC236}">
                <a16:creationId xmlns:a16="http://schemas.microsoft.com/office/drawing/2014/main" id="{AA324EEA-5D36-4812-AB07-B8FD35967039}"/>
              </a:ext>
            </a:extLst>
          </p:cNvPr>
          <p:cNvSpPr txBox="1"/>
          <p:nvPr/>
        </p:nvSpPr>
        <p:spPr>
          <a:xfrm>
            <a:off x="5509591" y="5971867"/>
            <a:ext cx="1172817" cy="369332"/>
          </a:xfrm>
          <a:prstGeom prst="rect">
            <a:avLst/>
          </a:prstGeom>
          <a:noFill/>
        </p:spPr>
        <p:txBody>
          <a:bodyPr wrap="square" rtlCol="0">
            <a:spAutoFit/>
          </a:bodyPr>
          <a:lstStyle/>
          <a:p>
            <a:r>
              <a:rPr lang="en-US" dirty="0">
                <a:solidFill>
                  <a:srgbClr val="09446A"/>
                </a:solidFill>
                <a:hlinkClick r:id="rId2">
                  <a:extLst>
                    <a:ext uri="{A12FA001-AC4F-418D-AE19-62706E023703}">
                      <ahyp:hlinkClr xmlns:ahyp="http://schemas.microsoft.com/office/drawing/2018/hyperlinkcolor" val="tx"/>
                    </a:ext>
                  </a:extLst>
                </a:hlinkClick>
              </a:rPr>
              <a:t>Quelle</a:t>
            </a:r>
            <a:endParaRPr lang="en-IE" dirty="0">
              <a:solidFill>
                <a:srgbClr val="09446A"/>
              </a:solidFill>
            </a:endParaRPr>
          </a:p>
        </p:txBody>
      </p:sp>
      <p:pic>
        <p:nvPicPr>
          <p:cNvPr id="8" name="Picture Placeholder 7">
            <a:extLst>
              <a:ext uri="{FF2B5EF4-FFF2-40B4-BE49-F238E27FC236}">
                <a16:creationId xmlns:a16="http://schemas.microsoft.com/office/drawing/2014/main" id="{D0635665-B342-4F8A-B598-423592482E2B}"/>
              </a:ext>
            </a:extLst>
          </p:cNvPr>
          <p:cNvPicPr>
            <a:picLocks noGrp="1" noChangeAspect="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1726897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F88201-94B0-461E-B1A6-C082C0643776}"/>
              </a:ext>
            </a:extLst>
          </p:cNvPr>
          <p:cNvSpPr>
            <a:spLocks noGrp="1"/>
          </p:cNvSpPr>
          <p:nvPr>
            <p:ph type="body" sz="quarter" idx="18"/>
          </p:nvPr>
        </p:nvSpPr>
        <p:spPr>
          <a:xfrm>
            <a:off x="406614" y="1520876"/>
            <a:ext cx="5837536" cy="4025485"/>
          </a:xfrm>
        </p:spPr>
        <p:txBody>
          <a:bodyPr>
            <a:normAutofit lnSpcReduction="10000"/>
          </a:bodyPr>
          <a:lstStyle/>
          <a:p>
            <a:pPr marL="0"/>
            <a:r>
              <a:rPr lang="en-US" dirty="0"/>
              <a:t>Technostress ist eine Art von Stress, der durch den raschen technologischen Wandel verursacht wird und sich daraus ergibt, dass man nicht in der Lage ist, die sich verändernden Kompetenzen zu erfüllen.</a:t>
            </a:r>
          </a:p>
          <a:p>
            <a:pPr marL="0"/>
            <a:endParaRPr lang="en-US" dirty="0"/>
          </a:p>
          <a:p>
            <a:pPr marL="0"/>
            <a:r>
              <a:rPr lang="en-GB" sz="2400" dirty="0"/>
              <a:t>Wenn ein Individuum mit den technologiebezogenen Anforderungen in seinem Umfeld nicht zurechtkommt, können diese Anforderungen als Techno-Overload, Techno-Unsicherheit, Techno-Invasion und Techno-Komplexität wahrgenommen werden.</a:t>
            </a:r>
            <a:endParaRPr lang="en-US" dirty="0"/>
          </a:p>
        </p:txBody>
      </p:sp>
      <p:sp>
        <p:nvSpPr>
          <p:cNvPr id="3" name="Text Placeholder 2">
            <a:extLst>
              <a:ext uri="{FF2B5EF4-FFF2-40B4-BE49-F238E27FC236}">
                <a16:creationId xmlns:a16="http://schemas.microsoft.com/office/drawing/2014/main" id="{366885FE-88B2-4183-966F-00491DF3E5AF}"/>
              </a:ext>
            </a:extLst>
          </p:cNvPr>
          <p:cNvSpPr>
            <a:spLocks noGrp="1"/>
          </p:cNvSpPr>
          <p:nvPr>
            <p:ph type="body" sz="quarter" idx="16"/>
          </p:nvPr>
        </p:nvSpPr>
        <p:spPr>
          <a:xfrm>
            <a:off x="734714" y="357564"/>
            <a:ext cx="5361286" cy="875721"/>
          </a:xfrm>
        </p:spPr>
        <p:txBody>
          <a:bodyPr>
            <a:normAutofit/>
          </a:bodyPr>
          <a:lstStyle/>
          <a:p>
            <a:r>
              <a:rPr lang="en-US" b="1" dirty="0"/>
              <a:t>Was ist Technostress?</a:t>
            </a:r>
            <a:endParaRPr lang="en-IN" b="1" dirty="0"/>
          </a:p>
          <a:p>
            <a:endParaRPr lang="en-US" b="1" dirty="0"/>
          </a:p>
          <a:p>
            <a:endParaRPr lang="en-IE" dirty="0"/>
          </a:p>
        </p:txBody>
      </p:sp>
      <p:sp>
        <p:nvSpPr>
          <p:cNvPr id="5" name="TextBox 4">
            <a:extLst>
              <a:ext uri="{FF2B5EF4-FFF2-40B4-BE49-F238E27FC236}">
                <a16:creationId xmlns:a16="http://schemas.microsoft.com/office/drawing/2014/main" id="{AA324EEA-5D36-4812-AB07-B8FD35967039}"/>
              </a:ext>
            </a:extLst>
          </p:cNvPr>
          <p:cNvSpPr txBox="1"/>
          <p:nvPr/>
        </p:nvSpPr>
        <p:spPr>
          <a:xfrm>
            <a:off x="5509591" y="5971867"/>
            <a:ext cx="1172817" cy="369332"/>
          </a:xfrm>
          <a:prstGeom prst="rect">
            <a:avLst/>
          </a:prstGeom>
          <a:noFill/>
        </p:spPr>
        <p:txBody>
          <a:bodyPr wrap="square" rtlCol="0">
            <a:spAutoFit/>
          </a:bodyPr>
          <a:lstStyle/>
          <a:p>
            <a:r>
              <a:rPr lang="en-US" dirty="0">
                <a:solidFill>
                  <a:srgbClr val="09446A"/>
                </a:solidFill>
                <a:hlinkClick r:id="rId2">
                  <a:extLst>
                    <a:ext uri="{A12FA001-AC4F-418D-AE19-62706E023703}">
                      <ahyp:hlinkClr xmlns:ahyp="http://schemas.microsoft.com/office/drawing/2018/hyperlinkcolor" val="tx"/>
                    </a:ext>
                  </a:extLst>
                </a:hlinkClick>
              </a:rPr>
              <a:t>Quelle</a:t>
            </a:r>
            <a:endParaRPr lang="en-IE" dirty="0">
              <a:solidFill>
                <a:srgbClr val="09446A"/>
              </a:solidFill>
            </a:endParaRPr>
          </a:p>
        </p:txBody>
      </p:sp>
      <p:pic>
        <p:nvPicPr>
          <p:cNvPr id="13" name="Picture Placeholder 12">
            <a:extLst>
              <a:ext uri="{FF2B5EF4-FFF2-40B4-BE49-F238E27FC236}">
                <a16:creationId xmlns:a16="http://schemas.microsoft.com/office/drawing/2014/main" id="{AFD850B4-3146-4FF9-BD89-86B15173CE5D}"/>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11702" r="11702"/>
          <a:stretch>
            <a:fillRect/>
          </a:stretch>
        </p:blipFill>
        <p:spPr/>
      </p:pic>
    </p:spTree>
    <p:extLst>
      <p:ext uri="{BB962C8B-B14F-4D97-AF65-F5344CB8AC3E}">
        <p14:creationId xmlns:p14="http://schemas.microsoft.com/office/powerpoint/2010/main" val="1139302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F88201-94B0-461E-B1A6-C082C0643776}"/>
              </a:ext>
            </a:extLst>
          </p:cNvPr>
          <p:cNvSpPr>
            <a:spLocks noGrp="1"/>
          </p:cNvSpPr>
          <p:nvPr>
            <p:ph type="body" sz="quarter" idx="18"/>
          </p:nvPr>
        </p:nvSpPr>
        <p:spPr>
          <a:xfrm>
            <a:off x="334664" y="1495148"/>
            <a:ext cx="6057635" cy="4181023"/>
          </a:xfrm>
        </p:spPr>
        <p:txBody>
          <a:bodyPr>
            <a:normAutofit fontScale="92500" lnSpcReduction="10000"/>
          </a:bodyPr>
          <a:lstStyle/>
          <a:p>
            <a:pPr marL="0"/>
            <a:r>
              <a:rPr lang="en-US" dirty="0"/>
              <a:t>Ein hoher Technologiekonsum ist für den Technostress verantwortlich. Wenn wir anfangen, uns zu sehr auf die Technologie zu verlassen, kommt eine Zeit, in der die Technologie uns mit ihrer Anfälligkeit zurückwirft und uns mit negativen Auswirkungen wie Technostress zurücklässt.</a:t>
            </a:r>
          </a:p>
          <a:p>
            <a:pPr marL="0"/>
            <a:endParaRPr lang="en-US" sz="1800" dirty="0"/>
          </a:p>
          <a:p>
            <a:pPr marL="0"/>
            <a:r>
              <a:rPr lang="en-US" dirty="0"/>
              <a:t>Es gibt zwei Arten von Technostress: Entweder fällt es den Menschen schwer, neue Technologien zu akzeptieren, oder sie machen einen zu großen Hype um neue Technologien und beginnen, sich zu sehr auf sie zu verlassen. In beiden Fällen fallen sie dem Technostress zum Opfer.</a:t>
            </a:r>
          </a:p>
          <a:p>
            <a:pPr marL="0"/>
            <a:endParaRPr lang="en-US" sz="1800" dirty="0"/>
          </a:p>
        </p:txBody>
      </p:sp>
      <p:sp>
        <p:nvSpPr>
          <p:cNvPr id="3" name="Text Placeholder 2">
            <a:extLst>
              <a:ext uri="{FF2B5EF4-FFF2-40B4-BE49-F238E27FC236}">
                <a16:creationId xmlns:a16="http://schemas.microsoft.com/office/drawing/2014/main" id="{366885FE-88B2-4183-966F-00491DF3E5AF}"/>
              </a:ext>
            </a:extLst>
          </p:cNvPr>
          <p:cNvSpPr>
            <a:spLocks noGrp="1"/>
          </p:cNvSpPr>
          <p:nvPr>
            <p:ph type="body" sz="quarter" idx="16"/>
          </p:nvPr>
        </p:nvSpPr>
        <p:spPr>
          <a:xfrm>
            <a:off x="502920" y="342900"/>
            <a:ext cx="5316953" cy="882293"/>
          </a:xfrm>
        </p:spPr>
        <p:txBody>
          <a:bodyPr>
            <a:normAutofit fontScale="77500" lnSpcReduction="20000"/>
          </a:bodyPr>
          <a:lstStyle/>
          <a:p>
            <a:r>
              <a:rPr lang="en-US" sz="4600" b="1" dirty="0"/>
              <a:t>Was verursacht Technostress?</a:t>
            </a:r>
            <a:endParaRPr lang="en-IN" sz="4600" b="1" dirty="0"/>
          </a:p>
          <a:p>
            <a:endParaRPr lang="en-US" b="1" dirty="0"/>
          </a:p>
          <a:p>
            <a:endParaRPr lang="en-IE" dirty="0"/>
          </a:p>
        </p:txBody>
      </p:sp>
      <p:sp>
        <p:nvSpPr>
          <p:cNvPr id="5" name="TextBox 4">
            <a:extLst>
              <a:ext uri="{FF2B5EF4-FFF2-40B4-BE49-F238E27FC236}">
                <a16:creationId xmlns:a16="http://schemas.microsoft.com/office/drawing/2014/main" id="{AA324EEA-5D36-4812-AB07-B8FD35967039}"/>
              </a:ext>
            </a:extLst>
          </p:cNvPr>
          <p:cNvSpPr txBox="1"/>
          <p:nvPr/>
        </p:nvSpPr>
        <p:spPr>
          <a:xfrm>
            <a:off x="5509591" y="5971867"/>
            <a:ext cx="1172817" cy="369332"/>
          </a:xfrm>
          <a:prstGeom prst="rect">
            <a:avLst/>
          </a:prstGeom>
          <a:noFill/>
        </p:spPr>
        <p:txBody>
          <a:bodyPr wrap="square" rtlCol="0">
            <a:spAutoFit/>
          </a:bodyPr>
          <a:lstStyle/>
          <a:p>
            <a:r>
              <a:rPr lang="en-US" dirty="0">
                <a:solidFill>
                  <a:srgbClr val="09446A"/>
                </a:solidFill>
                <a:hlinkClick r:id="rId2">
                  <a:extLst>
                    <a:ext uri="{A12FA001-AC4F-418D-AE19-62706E023703}">
                      <ahyp:hlinkClr xmlns:ahyp="http://schemas.microsoft.com/office/drawing/2018/hyperlinkcolor" val="tx"/>
                    </a:ext>
                  </a:extLst>
                </a:hlinkClick>
              </a:rPr>
              <a:t>Quelle</a:t>
            </a:r>
            <a:endParaRPr lang="en-IE" dirty="0">
              <a:solidFill>
                <a:srgbClr val="09446A"/>
              </a:solidFill>
            </a:endParaRPr>
          </a:p>
        </p:txBody>
      </p:sp>
      <p:pic>
        <p:nvPicPr>
          <p:cNvPr id="12" name="Picture Placeholder 11">
            <a:extLst>
              <a:ext uri="{FF2B5EF4-FFF2-40B4-BE49-F238E27FC236}">
                <a16:creationId xmlns:a16="http://schemas.microsoft.com/office/drawing/2014/main" id="{F5DFA2E1-9D10-4936-956F-35401A212BA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17361" b="17361"/>
          <a:stretch>
            <a:fillRect/>
          </a:stretch>
        </p:blipFill>
        <p:spPr/>
      </p:pic>
    </p:spTree>
    <p:extLst>
      <p:ext uri="{BB962C8B-B14F-4D97-AF65-F5344CB8AC3E}">
        <p14:creationId xmlns:p14="http://schemas.microsoft.com/office/powerpoint/2010/main" val="4011543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D6F21E0-9C8C-41F0-9693-9AFC3476C9C7}"/>
              </a:ext>
            </a:extLst>
          </p:cNvPr>
          <p:cNvSpPr>
            <a:spLocks noGrp="1"/>
          </p:cNvSpPr>
          <p:nvPr>
            <p:ph type="body" sz="quarter" idx="16"/>
          </p:nvPr>
        </p:nvSpPr>
        <p:spPr>
          <a:xfrm>
            <a:off x="704603" y="2539351"/>
            <a:ext cx="5533794" cy="1202829"/>
          </a:xfrm>
        </p:spPr>
        <p:txBody>
          <a:bodyPr>
            <a:noAutofit/>
          </a:bodyPr>
          <a:lstStyle/>
          <a:p>
            <a:r>
              <a:rPr lang="en-US" dirty="0"/>
              <a:t>Die digitale Überlastung verstehen</a:t>
            </a:r>
            <a:endParaRPr lang="en-IE" dirty="0"/>
          </a:p>
        </p:txBody>
      </p:sp>
      <p:sp>
        <p:nvSpPr>
          <p:cNvPr id="9" name="Text Placeholder 8">
            <a:extLst>
              <a:ext uri="{FF2B5EF4-FFF2-40B4-BE49-F238E27FC236}">
                <a16:creationId xmlns:a16="http://schemas.microsoft.com/office/drawing/2014/main" id="{C75AA3D1-E6AF-4F27-8573-BB382AEA97B5}"/>
              </a:ext>
            </a:extLst>
          </p:cNvPr>
          <p:cNvSpPr>
            <a:spLocks noGrp="1"/>
          </p:cNvSpPr>
          <p:nvPr>
            <p:ph type="body" sz="quarter" idx="17"/>
          </p:nvPr>
        </p:nvSpPr>
        <p:spPr/>
        <p:txBody>
          <a:bodyPr>
            <a:normAutofit fontScale="85000" lnSpcReduction="20000"/>
          </a:bodyPr>
          <a:lstStyle/>
          <a:p>
            <a:r>
              <a:rPr lang="en-US" dirty="0"/>
              <a:t>02</a:t>
            </a:r>
            <a:endParaRPr lang="en-IE" dirty="0"/>
          </a:p>
        </p:txBody>
      </p:sp>
    </p:spTree>
    <p:extLst>
      <p:ext uri="{BB962C8B-B14F-4D97-AF65-F5344CB8AC3E}">
        <p14:creationId xmlns:p14="http://schemas.microsoft.com/office/powerpoint/2010/main" val="4208434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E1A5EE47-F5A2-446F-B545-7BCD9FDA4EF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1185" r="21185"/>
          <a:stretch>
            <a:fillRect/>
          </a:stretch>
        </p:blipFill>
        <p:spPr/>
      </p:pic>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463724" y="1859843"/>
            <a:ext cx="5105120" cy="4731458"/>
          </a:xfrm>
        </p:spPr>
        <p:txBody>
          <a:bodyPr>
            <a:normAutofit fontScale="92500"/>
          </a:bodyPr>
          <a:lstStyle/>
          <a:p>
            <a:pPr marL="0"/>
            <a:r>
              <a:rPr lang="en-IN" sz="2400" dirty="0"/>
              <a:t>Digitale Überlastung ist ein überwältigendes Gefühl, das dadurch entsteht, dass man ständig mit digitalen Plattformen und Benachrichtigungen verbunden ist und ständig damit bombardiert wird.</a:t>
            </a:r>
            <a:endParaRPr lang="en-IE" dirty="0"/>
          </a:p>
          <a:p>
            <a:pPr marL="0"/>
            <a:r>
              <a:rPr lang="en-IE" dirty="0"/>
              <a:t>Ihr Gehirn verfügt nur über eine gewisse kognitive Kapazität, um analytisch zu denken, sich Informationen zu merken und sich über längere Zeiträume zu konzentrieren, kann beeinträchtigt sein.</a:t>
            </a:r>
          </a:p>
          <a:p>
            <a:pPr marL="0"/>
            <a:r>
              <a:rPr lang="en-IE" dirty="0"/>
              <a:t>Wenn Sie digital überlastet sind, haben Sie möglicherweise Probleme mit der geistigen Belastbarkeit und sind weniger kreativ.</a:t>
            </a:r>
          </a:p>
          <a:p>
            <a:pPr algn="just"/>
            <a:endParaRPr lang="en-IE"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p:txBody>
          <a:bodyPr>
            <a:normAutofit fontScale="85000" lnSpcReduction="10000"/>
          </a:bodyPr>
          <a:lstStyle/>
          <a:p>
            <a:r>
              <a:rPr lang="en-US" dirty="0"/>
              <a:t>Was ist digitale Überlastung?</a:t>
            </a:r>
            <a:endParaRPr lang="en-IE" dirty="0"/>
          </a:p>
        </p:txBody>
      </p:sp>
    </p:spTree>
    <p:extLst>
      <p:ext uri="{BB962C8B-B14F-4D97-AF65-F5344CB8AC3E}">
        <p14:creationId xmlns:p14="http://schemas.microsoft.com/office/powerpoint/2010/main" val="3468969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379574" y="1639425"/>
            <a:ext cx="5105121" cy="4727085"/>
          </a:xfrm>
        </p:spPr>
        <p:txBody>
          <a:bodyPr>
            <a:normAutofit fontScale="85000" lnSpcReduction="10000"/>
          </a:bodyPr>
          <a:lstStyle/>
          <a:p>
            <a:r>
              <a:rPr lang="en-US" sz="2400" b="1" dirty="0"/>
              <a:t>Verlust der Kontrolle über Ihr tägliches Leben. </a:t>
            </a:r>
            <a:r>
              <a:rPr lang="en-IE" dirty="0"/>
              <a:t>Bei der Nutzung von Technologie wird im Gehirn ein chemischer Botenstoff namens Dopamin freigesetzt. Alle modernen Technologien sind darauf ausgelegt, diese Reaktion hervorzurufen. Dies kann zur Abhängigkeit von digitalen Technologien führen.</a:t>
            </a:r>
          </a:p>
          <a:p>
            <a:endParaRPr lang="en-IE" dirty="0"/>
          </a:p>
          <a:p>
            <a:r>
              <a:rPr lang="en-IE" b="1" dirty="0"/>
              <a:t>Die digitale Überlastung kann sich auch stark auf die psychische Gesundheit auswirken </a:t>
            </a:r>
            <a:r>
              <a:rPr lang="en-IE" dirty="0"/>
              <a:t>und Stress, Ängste und Depressionen verstärken, da sich das digitale Leben ausweitet. Weniger Interaktion von Angesicht zu Angesicht, zunehmende Inaktivität, schlechte persönliche Kommunikationsfähigkeiten und ein allgemeines Misstrauen zwischen Menschen.</a:t>
            </a:r>
          </a:p>
          <a:p>
            <a:endParaRPr lang="en-IE" dirty="0"/>
          </a:p>
          <a:p>
            <a:pPr marL="0"/>
            <a:endParaRPr lang="en-US" sz="2400" b="1" dirty="0"/>
          </a:p>
          <a:p>
            <a:pPr marL="0"/>
            <a:endParaRPr lang="en-IE" dirty="0"/>
          </a:p>
          <a:p>
            <a:pPr algn="just"/>
            <a:endParaRPr lang="en-IE"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a:xfrm>
            <a:off x="1379574" y="491490"/>
            <a:ext cx="5284116" cy="1035733"/>
          </a:xfrm>
        </p:spPr>
        <p:txBody>
          <a:bodyPr>
            <a:normAutofit lnSpcReduction="10000"/>
          </a:bodyPr>
          <a:lstStyle/>
          <a:p>
            <a:r>
              <a:rPr lang="en-US" dirty="0"/>
              <a:t>Auswirkungen der digitalen Überlastung</a:t>
            </a:r>
            <a:endParaRPr lang="en-IE" dirty="0"/>
          </a:p>
        </p:txBody>
      </p:sp>
      <p:pic>
        <p:nvPicPr>
          <p:cNvPr id="4" name="Picture Placeholder 3">
            <a:extLst>
              <a:ext uri="{FF2B5EF4-FFF2-40B4-BE49-F238E27FC236}">
                <a16:creationId xmlns:a16="http://schemas.microsoft.com/office/drawing/2014/main" id="{03845294-0E70-4CA1-AC03-791C7D0F58A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95" r="23295"/>
          <a:stretch>
            <a:fillRect/>
          </a:stretch>
        </p:blipFill>
        <p:spPr/>
      </p:pic>
    </p:spTree>
    <p:extLst>
      <p:ext uri="{BB962C8B-B14F-4D97-AF65-F5344CB8AC3E}">
        <p14:creationId xmlns:p14="http://schemas.microsoft.com/office/powerpoint/2010/main" val="4056584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884420" y="1514007"/>
            <a:ext cx="10658395" cy="4469350"/>
          </a:xfrm>
        </p:spPr>
        <p:txBody>
          <a:bodyPr>
            <a:normAutofit fontScale="92500"/>
          </a:bodyPr>
          <a:lstStyle/>
          <a:p>
            <a:pPr marL="0" indent="0">
              <a:spcBef>
                <a:spcPts val="300"/>
              </a:spcBef>
              <a:buNone/>
            </a:pPr>
            <a:r>
              <a:rPr lang="en-US" dirty="0"/>
              <a:t>Vielleicht erkennen Sie einige der unten aufgeführten digitalen </a:t>
            </a:r>
            <a:r>
              <a:rPr lang="en-US" dirty="0" err="1"/>
              <a:t>Verhaltensweisen</a:t>
            </a:r>
            <a:r>
              <a:rPr lang="en-US" dirty="0"/>
              <a:t>, die Ihr Wohlbefinden beeinträchtigen können: </a:t>
            </a:r>
          </a:p>
          <a:p>
            <a:pPr>
              <a:spcBef>
                <a:spcPts val="300"/>
              </a:spcBef>
            </a:pPr>
            <a:r>
              <a:rPr lang="en-US" sz="2400" b="1" dirty="0">
                <a:solidFill>
                  <a:srgbClr val="002060"/>
                </a:solidFill>
              </a:rPr>
              <a:t>Internetsucht </a:t>
            </a:r>
            <a:r>
              <a:rPr lang="en-US" sz="2400" dirty="0"/>
              <a:t>- online einkaufen, Videospiele spielen, Facebook, Blogs, Videos, soziale Medien abrufen</a:t>
            </a:r>
          </a:p>
          <a:p>
            <a:pPr>
              <a:spcBef>
                <a:spcPts val="300"/>
              </a:spcBef>
            </a:pPr>
            <a:r>
              <a:rPr lang="en-US" sz="2400" b="1" dirty="0">
                <a:solidFill>
                  <a:srgbClr val="002060"/>
                </a:solidFill>
              </a:rPr>
              <a:t>Zeitverschwendung </a:t>
            </a:r>
            <a:r>
              <a:rPr lang="en-US" sz="2400" dirty="0"/>
              <a:t>- zu viel Zeit mit dem Scrollen verbringen, weniger Zeit in der realen Welt verbringen und es genießen, mit Menschen zu interagieren, Sport zu treiben usw.</a:t>
            </a:r>
          </a:p>
          <a:p>
            <a:pPr>
              <a:spcBef>
                <a:spcPts val="300"/>
              </a:spcBef>
            </a:pPr>
            <a:r>
              <a:rPr lang="en-US" sz="2400" b="1" dirty="0">
                <a:solidFill>
                  <a:srgbClr val="002060"/>
                </a:solidFill>
              </a:rPr>
              <a:t>Zwanghaftes Überprüfen </a:t>
            </a:r>
            <a:r>
              <a:rPr lang="en-US" sz="2400" dirty="0"/>
              <a:t>und Nutzen sozialer Medien, wobei Sie süchtig werden und den Großteil Ihrer Zeit online verbringen</a:t>
            </a:r>
          </a:p>
          <a:p>
            <a:pPr>
              <a:spcBef>
                <a:spcPts val="300"/>
              </a:spcBef>
            </a:pPr>
            <a:r>
              <a:rPr lang="en-US" sz="2400" b="1" dirty="0">
                <a:solidFill>
                  <a:srgbClr val="002060"/>
                </a:solidFill>
              </a:rPr>
              <a:t>Wir verhalten uns wie Automaten </a:t>
            </a:r>
            <a:r>
              <a:rPr lang="en-US" sz="2400" dirty="0"/>
              <a:t>- als ob wir sofort reagieren müssten</a:t>
            </a:r>
          </a:p>
          <a:p>
            <a:pPr>
              <a:spcBef>
                <a:spcPts val="300"/>
              </a:spcBef>
            </a:pPr>
            <a:r>
              <a:rPr lang="en-US" sz="2400" b="1" dirty="0">
                <a:solidFill>
                  <a:srgbClr val="002060"/>
                </a:solidFill>
              </a:rPr>
              <a:t>Phantomvibrationen in der Tasche </a:t>
            </a:r>
            <a:r>
              <a:rPr lang="en-US" sz="2400" dirty="0"/>
              <a:t>- Wahrnehmung nicht vorhandener Benachrichtigungen von Smartphones </a:t>
            </a:r>
          </a:p>
          <a:p>
            <a:pPr>
              <a:spcBef>
                <a:spcPts val="300"/>
              </a:spcBef>
            </a:pPr>
            <a:r>
              <a:rPr lang="en-US" sz="2400" b="1" dirty="0">
                <a:solidFill>
                  <a:srgbClr val="002060"/>
                </a:solidFill>
              </a:rPr>
              <a:t>Google-Effekt </a:t>
            </a:r>
            <a:r>
              <a:rPr lang="en-US" sz="2400" dirty="0"/>
              <a:t>- in der ständig vernetzten Welt ist es unwahrscheinlicher, dass Menschen Informationen so leicht abrufen, wenn sie denken, dass sie sie nachschlagen können</a:t>
            </a:r>
          </a:p>
          <a:p>
            <a:endParaRPr lang="en-IE" dirty="0"/>
          </a:p>
          <a:p>
            <a:pPr marL="0"/>
            <a:endParaRPr lang="en-US" sz="2400" b="1" dirty="0"/>
          </a:p>
          <a:p>
            <a:pPr marL="0"/>
            <a:endParaRPr lang="en-IE" dirty="0"/>
          </a:p>
          <a:p>
            <a:pPr algn="just"/>
            <a:endParaRPr lang="en-IE"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a:xfrm>
            <a:off x="734713" y="915191"/>
            <a:ext cx="10658395" cy="582221"/>
          </a:xfrm>
        </p:spPr>
        <p:txBody>
          <a:bodyPr>
            <a:normAutofit fontScale="77500" lnSpcReduction="20000"/>
          </a:bodyPr>
          <a:lstStyle/>
          <a:p>
            <a:r>
              <a:rPr lang="en-US" dirty="0" err="1"/>
              <a:t>Verhaltensweisen</a:t>
            </a:r>
            <a:r>
              <a:rPr lang="en-US" dirty="0"/>
              <a:t>, die zu einer digitalen Überlastung führen können</a:t>
            </a:r>
            <a:endParaRPr lang="en-IE" dirty="0"/>
          </a:p>
        </p:txBody>
      </p:sp>
    </p:spTree>
    <p:extLst>
      <p:ext uri="{BB962C8B-B14F-4D97-AF65-F5344CB8AC3E}">
        <p14:creationId xmlns:p14="http://schemas.microsoft.com/office/powerpoint/2010/main" val="3121068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C0DDA686-98B4-437C-A0C8-5ED22905A131}"/>
              </a:ext>
            </a:extLst>
          </p:cNvPr>
          <p:cNvPicPr>
            <a:picLocks noGrp="1" noChangeAspect="1"/>
          </p:cNvPicPr>
          <p:nvPr>
            <p:ph type="pic" idx="2"/>
          </p:nvPr>
        </p:nvPicPr>
        <p:blipFill>
          <a:blip r:embed="rId3" cstate="screen">
            <a:extLst>
              <a:ext uri="{28A0092B-C50C-407E-A947-70E740481C1C}">
                <a14:useLocalDpi xmlns:a14="http://schemas.microsoft.com/office/drawing/2010/main"/>
              </a:ext>
            </a:extLst>
          </a:blip>
          <a:srcRect t="19870" b="19870"/>
          <a:stretch>
            <a:fillRect/>
          </a:stretch>
        </p:blipFill>
        <p:spPr>
          <a:xfrm>
            <a:off x="137924" y="2205807"/>
            <a:ext cx="7067671" cy="3060000"/>
          </a:xfrm>
          <a:prstGeom prst="chevron">
            <a:avLst/>
          </a:prstGeom>
          <a:solidFill>
            <a:srgbClr val="FFFFFF">
              <a:shade val="85000"/>
            </a:srgbClr>
          </a:solidFill>
          <a:ln w="88900" cap="sq">
            <a:solidFill>
              <a:srgbClr val="00206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58" name="Google Shape;258;p9"/>
          <p:cNvSpPr txBox="1">
            <a:spLocks noGrp="1"/>
          </p:cNvSpPr>
          <p:nvPr>
            <p:ph type="body" idx="1"/>
          </p:nvPr>
        </p:nvSpPr>
        <p:spPr>
          <a:xfrm>
            <a:off x="7277100" y="3092586"/>
            <a:ext cx="4667249" cy="1466443"/>
          </a:xfrm>
          <a:prstGeom prst="rect">
            <a:avLst/>
          </a:prstGeom>
          <a:noFill/>
          <a:ln>
            <a:noFill/>
          </a:ln>
        </p:spPr>
        <p:txBody>
          <a:bodyPr spcFirstLastPara="1" wrap="square" lIns="91425" tIns="45700" rIns="91425" bIns="45700" anchor="ctr" anchorCtr="0">
            <a:normAutofit/>
          </a:bodyPr>
          <a:lstStyle/>
          <a:p>
            <a:pPr marL="228600" lvl="0" algn="just">
              <a:spcBef>
                <a:spcPts val="0"/>
              </a:spcBef>
            </a:pPr>
            <a:r>
              <a:rPr lang="en-US" sz="3200" b="1" dirty="0"/>
              <a:t>        </a:t>
            </a:r>
          </a:p>
          <a:p>
            <a:pPr marL="228600" lvl="0" algn="just">
              <a:spcBef>
                <a:spcPts val="0"/>
              </a:spcBef>
            </a:pPr>
            <a:r>
              <a:rPr lang="en-US" sz="2000" b="1" dirty="0"/>
              <a:t>        Das Projekt Balance Guard</a:t>
            </a:r>
            <a:endParaRPr lang="en-US" sz="2000" b="1" dirty="0">
              <a:solidFill>
                <a:schemeClr val="tx1"/>
              </a:solidFill>
            </a:endParaRPr>
          </a:p>
          <a:p>
            <a:pPr marL="228600" lvl="0" indent="-228600" algn="just" rtl="0">
              <a:lnSpc>
                <a:spcPct val="90000"/>
              </a:lnSpc>
              <a:spcBef>
                <a:spcPts val="0"/>
              </a:spcBef>
              <a:spcAft>
                <a:spcPts val="0"/>
              </a:spcAft>
              <a:buClr>
                <a:schemeClr val="lt1"/>
              </a:buClr>
              <a:buSzPts val="2400"/>
              <a:buNone/>
            </a:pPr>
            <a:endParaRPr lang="en-US" sz="2600" b="1" dirty="0">
              <a:solidFill>
                <a:schemeClr val="tx1"/>
              </a:solidFill>
            </a:endParaRPr>
          </a:p>
          <a:p>
            <a:pPr marL="228600" lvl="0" indent="-228600" algn="just" rtl="0">
              <a:lnSpc>
                <a:spcPct val="90000"/>
              </a:lnSpc>
              <a:spcBef>
                <a:spcPts val="0"/>
              </a:spcBef>
              <a:spcAft>
                <a:spcPts val="0"/>
              </a:spcAft>
              <a:buClr>
                <a:schemeClr val="lt1"/>
              </a:buClr>
              <a:buSzPts val="2400"/>
              <a:buNone/>
            </a:pPr>
            <a:endParaRPr lang="en-US" sz="2600" b="1" dirty="0">
              <a:solidFill>
                <a:schemeClr val="tx1"/>
              </a:solidFill>
            </a:endParaRPr>
          </a:p>
        </p:txBody>
      </p:sp>
      <p:sp>
        <p:nvSpPr>
          <p:cNvPr id="259" name="Google Shape;259;p9"/>
          <p:cNvSpPr txBox="1">
            <a:spLocks noGrp="1"/>
          </p:cNvSpPr>
          <p:nvPr>
            <p:ph type="body" idx="3"/>
          </p:nvPr>
        </p:nvSpPr>
        <p:spPr>
          <a:xfrm>
            <a:off x="464195" y="440741"/>
            <a:ext cx="8127355" cy="7810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9446A"/>
              </a:buClr>
              <a:buSzPts val="3200"/>
              <a:buNone/>
            </a:pPr>
            <a:r>
              <a:rPr lang="en-US" sz="3200" b="1" dirty="0"/>
              <a:t>Fallstudie - 1</a:t>
            </a:r>
          </a:p>
          <a:p>
            <a:pPr marL="0" lvl="0" indent="0" algn="l" rtl="0">
              <a:lnSpc>
                <a:spcPct val="90000"/>
              </a:lnSpc>
              <a:spcBef>
                <a:spcPts val="0"/>
              </a:spcBef>
              <a:spcAft>
                <a:spcPts val="0"/>
              </a:spcAft>
              <a:buClr>
                <a:srgbClr val="09446A"/>
              </a:buClr>
              <a:buSzPts val="3200"/>
              <a:buNone/>
            </a:pPr>
            <a:r>
              <a:rPr lang="en-US" sz="3200" b="1" dirty="0"/>
              <a:t> </a:t>
            </a:r>
            <a:endParaRPr sz="3200" dirty="0"/>
          </a:p>
        </p:txBody>
      </p:sp>
      <p:sp>
        <p:nvSpPr>
          <p:cNvPr id="260" name="Google Shape;260;p9"/>
          <p:cNvSpPr txBox="1"/>
          <p:nvPr/>
        </p:nvSpPr>
        <p:spPr>
          <a:xfrm>
            <a:off x="6096000" y="6585074"/>
            <a:ext cx="6096000" cy="215403"/>
          </a:xfrm>
          <a:prstGeom prst="rect">
            <a:avLst/>
          </a:prstGeom>
          <a:noFill/>
          <a:ln>
            <a:noFill/>
          </a:ln>
        </p:spPr>
        <p:txBody>
          <a:bodyPr spcFirstLastPara="1" wrap="square" lIns="91425" tIns="45700" rIns="91425" bIns="45700" anchor="t" anchorCtr="0">
            <a:spAutoFit/>
          </a:bodyPr>
          <a:lstStyle/>
          <a:p>
            <a:pPr algn="r"/>
            <a:r>
              <a:rPr lang="en-US" sz="800" dirty="0">
                <a:hlinkClick r:id="rId4"/>
              </a:rPr>
              <a:t>Schild für Mitarbeiterversammlung - Bing images</a:t>
            </a:r>
            <a:endParaRPr sz="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0"/>
          <p:cNvSpPr txBox="1">
            <a:spLocks noGrp="1"/>
          </p:cNvSpPr>
          <p:nvPr>
            <p:ph type="body" idx="1"/>
          </p:nvPr>
        </p:nvSpPr>
        <p:spPr>
          <a:xfrm>
            <a:off x="6187510" y="184076"/>
            <a:ext cx="5132263" cy="95697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EA1D76"/>
              </a:buClr>
              <a:buSzPts val="2800"/>
              <a:buFont typeface="Arial"/>
              <a:buNone/>
            </a:pPr>
            <a:r>
              <a:rPr lang="en-US" sz="2800" dirty="0">
                <a:solidFill>
                  <a:schemeClr val="dk1"/>
                </a:solidFill>
              </a:rPr>
              <a:t>DAS PROJEKT BALANCE GUARD</a:t>
            </a:r>
            <a:endParaRPr dirty="0"/>
          </a:p>
          <a:p>
            <a:pPr marL="0" lvl="0" indent="0" algn="l" rtl="0">
              <a:lnSpc>
                <a:spcPct val="90000"/>
              </a:lnSpc>
              <a:spcBef>
                <a:spcPts val="1000"/>
              </a:spcBef>
              <a:spcAft>
                <a:spcPts val="0"/>
              </a:spcAft>
              <a:buClr>
                <a:srgbClr val="EA1D76"/>
              </a:buClr>
              <a:buSzPts val="2400"/>
              <a:buFont typeface="Arial"/>
              <a:buNone/>
            </a:pPr>
            <a:endParaRPr dirty="0"/>
          </a:p>
        </p:txBody>
      </p:sp>
      <p:sp>
        <p:nvSpPr>
          <p:cNvPr id="266" name="Google Shape;266;p10"/>
          <p:cNvSpPr txBox="1">
            <a:spLocks noGrp="1"/>
          </p:cNvSpPr>
          <p:nvPr>
            <p:ph type="body" idx="2"/>
          </p:nvPr>
        </p:nvSpPr>
        <p:spPr>
          <a:xfrm>
            <a:off x="8546265" y="6556444"/>
            <a:ext cx="5158622" cy="230792"/>
          </a:xfrm>
          <a:prstGeom prst="rect">
            <a:avLst/>
          </a:prstGeom>
          <a:noFill/>
          <a:ln>
            <a:noFill/>
          </a:ln>
        </p:spPr>
        <p:txBody>
          <a:bodyPr spcFirstLastPara="1" wrap="square" lIns="91425" tIns="45700" rIns="91425" bIns="45700" anchor="t" anchorCtr="0">
            <a:spAutoFit/>
          </a:bodyPr>
          <a:lstStyle/>
          <a:p>
            <a:pPr marL="0" lvl="0" indent="0">
              <a:spcBef>
                <a:spcPts val="0"/>
              </a:spcBef>
              <a:buClr>
                <a:srgbClr val="09446A"/>
              </a:buClr>
              <a:buSzPts val="1400"/>
            </a:pPr>
            <a:r>
              <a:rPr lang="en-US" sz="1000" dirty="0">
                <a:solidFill>
                  <a:srgbClr val="09446A"/>
                </a:solidFill>
              </a:rPr>
              <a:t>QUELLE: https://gesundearbeit-mega.de/projekt/balanceguard</a:t>
            </a:r>
            <a:endParaRPr sz="1000" dirty="0">
              <a:solidFill>
                <a:srgbClr val="09446A"/>
              </a:solidFill>
            </a:endParaRPr>
          </a:p>
        </p:txBody>
      </p:sp>
      <p:sp>
        <p:nvSpPr>
          <p:cNvPr id="267" name="Google Shape;267;p10"/>
          <p:cNvSpPr txBox="1">
            <a:spLocks noGrp="1"/>
          </p:cNvSpPr>
          <p:nvPr>
            <p:ph type="body" idx="3"/>
          </p:nvPr>
        </p:nvSpPr>
        <p:spPr>
          <a:xfrm>
            <a:off x="1036799" y="1128027"/>
            <a:ext cx="3452394" cy="4460185"/>
          </a:xfrm>
          <a:prstGeom prst="rect">
            <a:avLst/>
          </a:prstGeom>
          <a:noFill/>
          <a:ln>
            <a:noFill/>
          </a:ln>
        </p:spPr>
        <p:txBody>
          <a:bodyPr spcFirstLastPara="1" wrap="square" lIns="91425" tIns="45700" rIns="91425" bIns="45700" anchor="t" anchorCtr="0">
            <a:normAutofit fontScale="85000" lnSpcReduction="20000"/>
          </a:bodyPr>
          <a:lstStyle/>
          <a:p>
            <a:pPr marL="0" indent="0" algn="just">
              <a:spcBef>
                <a:spcPts val="0"/>
              </a:spcBef>
            </a:pPr>
            <a:r>
              <a:rPr lang="en-US" sz="2400" dirty="0"/>
              <a:t>"Technostress" ist zu einem der am häufigsten verwendeten Begriffe in der heutigen digitalen Welt geworden. Aufgrund des drastischen Wandels in der Arbeitswelt fällt es den Arbeitnehmern schwer, sich an die zunehmende digitale Nutzung anzupassen und mit dem durch die Technologie verursachten Stress fertig zu werden.</a:t>
            </a:r>
          </a:p>
          <a:p>
            <a:pPr marL="0" indent="0" algn="just">
              <a:spcBef>
                <a:spcPts val="0"/>
              </a:spcBef>
            </a:pPr>
            <a:r>
              <a:rPr lang="en-US" sz="2400" dirty="0"/>
              <a:t> </a:t>
            </a:r>
          </a:p>
          <a:p>
            <a:pPr marL="0" indent="0" algn="just">
              <a:spcBef>
                <a:spcPts val="0"/>
              </a:spcBef>
            </a:pPr>
            <a:r>
              <a:rPr lang="en-US" sz="2400" dirty="0"/>
              <a:t>Es liegt in der Verantwortung des Unternehmens, sich auf das digitale Wohlbefinden der Mitarbeiter zu konzentrieren und ihnen beizubringen, wie sie den digitalen Stress bewältigen können.</a:t>
            </a:r>
            <a:endParaRPr lang="en-IN" sz="2400" dirty="0"/>
          </a:p>
        </p:txBody>
      </p:sp>
      <p:sp>
        <p:nvSpPr>
          <p:cNvPr id="268" name="Google Shape;268;p10"/>
          <p:cNvSpPr txBox="1">
            <a:spLocks noGrp="1"/>
          </p:cNvSpPr>
          <p:nvPr>
            <p:ph type="body" idx="4"/>
          </p:nvPr>
        </p:nvSpPr>
        <p:spPr>
          <a:xfrm>
            <a:off x="4783395" y="712471"/>
            <a:ext cx="1154422" cy="85715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3600"/>
              <a:buNone/>
            </a:pPr>
            <a:endParaRPr lang="en-US" sz="1400" b="1" dirty="0"/>
          </a:p>
          <a:p>
            <a:pPr marL="0" lvl="0" indent="0" algn="ctr" rtl="0">
              <a:lnSpc>
                <a:spcPct val="90000"/>
              </a:lnSpc>
              <a:spcBef>
                <a:spcPts val="0"/>
              </a:spcBef>
              <a:spcAft>
                <a:spcPts val="0"/>
              </a:spcAft>
              <a:buClr>
                <a:schemeClr val="lt1"/>
              </a:buClr>
              <a:buSzPts val="3600"/>
              <a:buNone/>
            </a:pPr>
            <a:r>
              <a:rPr lang="en-US" sz="1400" b="1" dirty="0"/>
              <a:t>Technostress</a:t>
            </a:r>
            <a:endParaRPr sz="1400" b="1" dirty="0"/>
          </a:p>
        </p:txBody>
      </p:sp>
      <p:sp>
        <p:nvSpPr>
          <p:cNvPr id="269" name="Google Shape;269;p10"/>
          <p:cNvSpPr txBox="1"/>
          <p:nvPr/>
        </p:nvSpPr>
        <p:spPr>
          <a:xfrm>
            <a:off x="5937817" y="1194140"/>
            <a:ext cx="5876925" cy="5262939"/>
          </a:xfrm>
          <a:prstGeom prst="rect">
            <a:avLst/>
          </a:prstGeom>
          <a:noFill/>
          <a:ln>
            <a:noFill/>
          </a:ln>
        </p:spPr>
        <p:txBody>
          <a:bodyPr spcFirstLastPara="1" wrap="square" lIns="91425" tIns="45700" rIns="91425" bIns="45700" anchor="t" anchorCtr="0">
            <a:spAutoFit/>
          </a:bodyPr>
          <a:lstStyle/>
          <a:p>
            <a:pPr lvl="0" algn="just"/>
            <a:r>
              <a:rPr lang="en-US" sz="2400" dirty="0">
                <a:solidFill>
                  <a:schemeClr val="accent1"/>
                </a:solidFill>
              </a:rPr>
              <a:t>Durch den Zwang, sich an die plötzliche Zunahme der digitalen Nutzung anzupassen, sind die </a:t>
            </a:r>
            <a:r>
              <a:rPr lang="en-US" sz="2400" dirty="0" err="1">
                <a:solidFill>
                  <a:schemeClr val="accent1"/>
                </a:solidFill>
              </a:rPr>
              <a:t>Arbeitnehmenden</a:t>
            </a:r>
            <a:r>
              <a:rPr lang="en-US" sz="2400" dirty="0">
                <a:solidFill>
                  <a:schemeClr val="accent1"/>
                </a:solidFill>
              </a:rPr>
              <a:t> zunehmend mit neuen Belastungen am Arbeitsplatz konfrontiert, was zu digitalem Stress bei den Arbeitnehmern geführt hat. Um diesem Problem zu begegnen, beschloss ein Unternehmen, das Stressniveau der Mitarbeiter zu analysieren und zu bewerten, indem es ihnen bei der Aufzeichnung des Stresses half. Außerdem wurden entsprechende Lösungen entwickelt, um den Stress zu bewältigen und ein Gleichgewicht zwischen Arbeit und Leben herzustellen.</a:t>
            </a:r>
            <a:endParaRPr lang="en-IN" sz="2400" dirty="0">
              <a:solidFill>
                <a:schemeClr val="accen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1B1C0F5E-7743-E345-9945-94F2B3CA18F2}"/>
              </a:ext>
            </a:extLst>
          </p:cNvPr>
          <p:cNvSpPr>
            <a:spLocks noGrp="1"/>
          </p:cNvSpPr>
          <p:nvPr>
            <p:ph type="body" sz="quarter" idx="18"/>
          </p:nvPr>
        </p:nvSpPr>
        <p:spPr>
          <a:xfrm>
            <a:off x="956478" y="1733356"/>
            <a:ext cx="4754535" cy="4329677"/>
          </a:xfrm>
        </p:spPr>
        <p:txBody>
          <a:bodyPr>
            <a:normAutofit fontScale="92500"/>
          </a:bodyPr>
          <a:lstStyle/>
          <a:p>
            <a:pPr marL="0"/>
            <a:r>
              <a:rPr lang="en-US" dirty="0"/>
              <a:t>Im Rahmen dieses Moduls erhalten die Lernenden Informationen über das Konzept des digitalen Wohlbefindens und erfahren, warum es so wichtig ist. </a:t>
            </a:r>
          </a:p>
          <a:p>
            <a:pPr marL="0"/>
            <a:r>
              <a:rPr lang="en-US" dirty="0"/>
              <a:t>Beispiele für Technostress, Situationen und Faktoren, die </a:t>
            </a:r>
            <a:r>
              <a:rPr lang="en-US" dirty="0" err="1"/>
              <a:t>zu</a:t>
            </a:r>
            <a:r>
              <a:rPr lang="en-US" dirty="0"/>
              <a:t> </a:t>
            </a:r>
            <a:r>
              <a:rPr lang="en-US" dirty="0" err="1"/>
              <a:t>verschiedenen</a:t>
            </a:r>
            <a:r>
              <a:rPr lang="en-US" dirty="0"/>
              <a:t>, </a:t>
            </a:r>
            <a:r>
              <a:rPr lang="en-US" dirty="0" err="1"/>
              <a:t>psychischen</a:t>
            </a:r>
            <a:r>
              <a:rPr lang="en-US" dirty="0"/>
              <a:t> </a:t>
            </a:r>
            <a:r>
              <a:rPr lang="en-US" dirty="0" err="1"/>
              <a:t>Zuständen</a:t>
            </a:r>
            <a:r>
              <a:rPr lang="en-US" dirty="0"/>
              <a:t> </a:t>
            </a:r>
            <a:r>
              <a:rPr lang="en-US" dirty="0" err="1"/>
              <a:t>beitragen</a:t>
            </a:r>
            <a:r>
              <a:rPr lang="en-US" dirty="0"/>
              <a:t> können. Die Lernenden werden auch die Möglichkeit haben, ihre eigenen Vorlieben und Bedürfnisse in der digitalen Arbeitsumgebung zu erkunden und sich mit dem Recht auf Abschalten </a:t>
            </a:r>
            <a:r>
              <a:rPr lang="en-US" dirty="0" err="1"/>
              <a:t>vertraut zu machen</a:t>
            </a:r>
            <a:r>
              <a:rPr lang="en-US" dirty="0"/>
              <a:t>.</a:t>
            </a:r>
          </a:p>
          <a:p>
            <a:endParaRPr lang="en-US" dirty="0"/>
          </a:p>
        </p:txBody>
      </p:sp>
      <p:sp>
        <p:nvSpPr>
          <p:cNvPr id="16" name="Text Placeholder 15">
            <a:extLst>
              <a:ext uri="{FF2B5EF4-FFF2-40B4-BE49-F238E27FC236}">
                <a16:creationId xmlns:a16="http://schemas.microsoft.com/office/drawing/2014/main" id="{52A7E4F1-943C-2B4E-9BCD-F4872B0E1A2F}"/>
              </a:ext>
            </a:extLst>
          </p:cNvPr>
          <p:cNvSpPr>
            <a:spLocks noGrp="1"/>
          </p:cNvSpPr>
          <p:nvPr>
            <p:ph type="body" sz="quarter" idx="16"/>
          </p:nvPr>
        </p:nvSpPr>
        <p:spPr/>
        <p:txBody>
          <a:bodyPr/>
          <a:lstStyle/>
          <a:p>
            <a:r>
              <a:rPr lang="en-US" dirty="0"/>
              <a:t>Modul 1 Überblick</a:t>
            </a:r>
          </a:p>
        </p:txBody>
      </p:sp>
      <p:sp>
        <p:nvSpPr>
          <p:cNvPr id="3" name="Text Placeholder 2">
            <a:extLst>
              <a:ext uri="{FF2B5EF4-FFF2-40B4-BE49-F238E27FC236}">
                <a16:creationId xmlns:a16="http://schemas.microsoft.com/office/drawing/2014/main" id="{C311A9AD-2D5B-A34E-9FC6-7EABDA526717}"/>
              </a:ext>
            </a:extLst>
          </p:cNvPr>
          <p:cNvSpPr>
            <a:spLocks noGrp="1"/>
          </p:cNvSpPr>
          <p:nvPr>
            <p:ph type="body" sz="quarter" idx="14"/>
          </p:nvPr>
        </p:nvSpPr>
        <p:spPr>
          <a:xfrm>
            <a:off x="6940248" y="601535"/>
            <a:ext cx="5251752" cy="822373"/>
          </a:xfrm>
        </p:spPr>
        <p:txBody>
          <a:bodyPr/>
          <a:lstStyle/>
          <a:p>
            <a:r>
              <a:rPr lang="en-US" dirty="0"/>
              <a:t>Was ist digitales Wohlbefinden und Technostress?</a:t>
            </a:r>
          </a:p>
        </p:txBody>
      </p:sp>
      <p:sp>
        <p:nvSpPr>
          <p:cNvPr id="19" name="Text Placeholder 18">
            <a:extLst>
              <a:ext uri="{FF2B5EF4-FFF2-40B4-BE49-F238E27FC236}">
                <a16:creationId xmlns:a16="http://schemas.microsoft.com/office/drawing/2014/main" id="{15572CB1-27BF-DE4B-A1AF-F6112200952C}"/>
              </a:ext>
            </a:extLst>
          </p:cNvPr>
          <p:cNvSpPr>
            <a:spLocks noGrp="1"/>
          </p:cNvSpPr>
          <p:nvPr>
            <p:ph type="body" sz="quarter" idx="20"/>
          </p:nvPr>
        </p:nvSpPr>
        <p:spPr>
          <a:xfrm>
            <a:off x="6940248" y="1899687"/>
            <a:ext cx="4754535" cy="822373"/>
          </a:xfrm>
        </p:spPr>
        <p:txBody>
          <a:bodyPr/>
          <a:lstStyle/>
          <a:p>
            <a:r>
              <a:rPr lang="en-US" dirty="0"/>
              <a:t>Die digitale Überlastung verstehen</a:t>
            </a:r>
          </a:p>
          <a:p>
            <a:endParaRPr lang="en-US" dirty="0"/>
          </a:p>
        </p:txBody>
      </p:sp>
      <p:sp>
        <p:nvSpPr>
          <p:cNvPr id="21" name="Text Placeholder 20">
            <a:extLst>
              <a:ext uri="{FF2B5EF4-FFF2-40B4-BE49-F238E27FC236}">
                <a16:creationId xmlns:a16="http://schemas.microsoft.com/office/drawing/2014/main" id="{26F080BC-DC74-EB43-8DFA-6A8C1EDBECDD}"/>
              </a:ext>
            </a:extLst>
          </p:cNvPr>
          <p:cNvSpPr>
            <a:spLocks noGrp="1"/>
          </p:cNvSpPr>
          <p:nvPr>
            <p:ph type="body" sz="quarter" idx="22"/>
          </p:nvPr>
        </p:nvSpPr>
        <p:spPr>
          <a:xfrm>
            <a:off x="6940248" y="2971738"/>
            <a:ext cx="4754535" cy="822373"/>
          </a:xfrm>
        </p:spPr>
        <p:txBody>
          <a:bodyPr/>
          <a:lstStyle/>
          <a:p>
            <a:r>
              <a:rPr lang="en-US" dirty="0"/>
              <a:t>Unsere eigenen digitalen Vorlieben und Bedürfnisse erforschen und verstehen</a:t>
            </a:r>
          </a:p>
          <a:p>
            <a:endParaRPr lang="en-US" dirty="0"/>
          </a:p>
        </p:txBody>
      </p:sp>
      <p:sp>
        <p:nvSpPr>
          <p:cNvPr id="23" name="Text Placeholder 22">
            <a:extLst>
              <a:ext uri="{FF2B5EF4-FFF2-40B4-BE49-F238E27FC236}">
                <a16:creationId xmlns:a16="http://schemas.microsoft.com/office/drawing/2014/main" id="{C5EDC5C1-7813-6A47-873A-E493BF1268E6}"/>
              </a:ext>
            </a:extLst>
          </p:cNvPr>
          <p:cNvSpPr>
            <a:spLocks noGrp="1"/>
          </p:cNvSpPr>
          <p:nvPr>
            <p:ph type="body" sz="quarter" idx="24"/>
          </p:nvPr>
        </p:nvSpPr>
        <p:spPr>
          <a:xfrm>
            <a:off x="6926393" y="3921575"/>
            <a:ext cx="4754535" cy="822373"/>
          </a:xfrm>
        </p:spPr>
        <p:txBody>
          <a:bodyPr/>
          <a:lstStyle/>
          <a:p>
            <a:r>
              <a:rPr lang="de-DE" dirty="0"/>
              <a:t>Das Recht eines Arbeitnehmenden, die Verbindung zu trennen</a:t>
            </a:r>
            <a:endParaRPr lang="en-US" dirty="0"/>
          </a:p>
        </p:txBody>
      </p:sp>
      <p:sp>
        <p:nvSpPr>
          <p:cNvPr id="25" name="Text Placeholder 24">
            <a:extLst>
              <a:ext uri="{FF2B5EF4-FFF2-40B4-BE49-F238E27FC236}">
                <a16:creationId xmlns:a16="http://schemas.microsoft.com/office/drawing/2014/main" id="{8A3D212E-DA8E-3243-940F-2428164941DC}"/>
              </a:ext>
            </a:extLst>
          </p:cNvPr>
          <p:cNvSpPr>
            <a:spLocks noGrp="1"/>
          </p:cNvSpPr>
          <p:nvPr>
            <p:ph type="body" sz="quarter" idx="4294967295"/>
          </p:nvPr>
        </p:nvSpPr>
        <p:spPr>
          <a:xfrm>
            <a:off x="6926393" y="5004804"/>
            <a:ext cx="4754535" cy="822373"/>
          </a:xfrm>
        </p:spPr>
        <p:txBody>
          <a:bodyPr/>
          <a:lstStyle/>
          <a:p>
            <a:pPr marL="0" indent="0">
              <a:buNone/>
            </a:pPr>
            <a:r>
              <a:rPr lang="en-US" sz="2200" dirty="0">
                <a:solidFill>
                  <a:srgbClr val="09446A"/>
                </a:solidFill>
              </a:rPr>
              <a:t>Übungen und zusätzliche Ressourcen</a:t>
            </a:r>
          </a:p>
          <a:p>
            <a:pPr marL="0" indent="0">
              <a:buNone/>
            </a:pPr>
            <a:endParaRPr lang="en-US" dirty="0"/>
          </a:p>
        </p:txBody>
      </p:sp>
      <p:sp>
        <p:nvSpPr>
          <p:cNvPr id="4" name="Text Placeholder 3">
            <a:extLst>
              <a:ext uri="{FF2B5EF4-FFF2-40B4-BE49-F238E27FC236}">
                <a16:creationId xmlns:a16="http://schemas.microsoft.com/office/drawing/2014/main" id="{DA8A9400-1417-9049-9C6C-C30C7D60DC1C}"/>
              </a:ext>
            </a:extLst>
          </p:cNvPr>
          <p:cNvSpPr>
            <a:spLocks noGrp="1"/>
          </p:cNvSpPr>
          <p:nvPr>
            <p:ph type="body" sz="quarter" idx="15"/>
          </p:nvPr>
        </p:nvSpPr>
        <p:spPr/>
        <p:txBody>
          <a:bodyPr/>
          <a:lstStyle/>
          <a:p>
            <a:r>
              <a:rPr lang="en-US" dirty="0"/>
              <a:t>1</a:t>
            </a:r>
          </a:p>
        </p:txBody>
      </p:sp>
      <p:sp>
        <p:nvSpPr>
          <p:cNvPr id="18" name="Text Placeholder 17">
            <a:extLst>
              <a:ext uri="{FF2B5EF4-FFF2-40B4-BE49-F238E27FC236}">
                <a16:creationId xmlns:a16="http://schemas.microsoft.com/office/drawing/2014/main" id="{69ADDA10-1D8C-7549-9232-76D13BC69B71}"/>
              </a:ext>
            </a:extLst>
          </p:cNvPr>
          <p:cNvSpPr>
            <a:spLocks noGrp="1"/>
          </p:cNvSpPr>
          <p:nvPr>
            <p:ph type="body" sz="quarter" idx="19"/>
          </p:nvPr>
        </p:nvSpPr>
        <p:spPr/>
        <p:txBody>
          <a:bodyPr/>
          <a:lstStyle/>
          <a:p>
            <a:r>
              <a:rPr lang="en-US" dirty="0"/>
              <a:t>2</a:t>
            </a:r>
          </a:p>
        </p:txBody>
      </p:sp>
      <p:sp>
        <p:nvSpPr>
          <p:cNvPr id="20" name="Text Placeholder 19">
            <a:extLst>
              <a:ext uri="{FF2B5EF4-FFF2-40B4-BE49-F238E27FC236}">
                <a16:creationId xmlns:a16="http://schemas.microsoft.com/office/drawing/2014/main" id="{7A3E6AA6-A95B-3341-A1D4-54F399B994E0}"/>
              </a:ext>
            </a:extLst>
          </p:cNvPr>
          <p:cNvSpPr>
            <a:spLocks noGrp="1"/>
          </p:cNvSpPr>
          <p:nvPr>
            <p:ph type="body" sz="quarter" idx="21"/>
          </p:nvPr>
        </p:nvSpPr>
        <p:spPr/>
        <p:txBody>
          <a:bodyPr/>
          <a:lstStyle/>
          <a:p>
            <a:r>
              <a:rPr lang="en-US" dirty="0"/>
              <a:t>3</a:t>
            </a:r>
          </a:p>
        </p:txBody>
      </p:sp>
      <p:sp>
        <p:nvSpPr>
          <p:cNvPr id="22" name="Text Placeholder 21">
            <a:extLst>
              <a:ext uri="{FF2B5EF4-FFF2-40B4-BE49-F238E27FC236}">
                <a16:creationId xmlns:a16="http://schemas.microsoft.com/office/drawing/2014/main" id="{4FFEEA72-7428-1044-BED7-929E4C3B0FA6}"/>
              </a:ext>
            </a:extLst>
          </p:cNvPr>
          <p:cNvSpPr>
            <a:spLocks noGrp="1"/>
          </p:cNvSpPr>
          <p:nvPr>
            <p:ph type="body" sz="quarter" idx="23"/>
          </p:nvPr>
        </p:nvSpPr>
        <p:spPr/>
        <p:txBody>
          <a:bodyPr/>
          <a:lstStyle/>
          <a:p>
            <a:r>
              <a:rPr lang="en-US" dirty="0"/>
              <a:t>4</a:t>
            </a:r>
          </a:p>
        </p:txBody>
      </p:sp>
      <p:sp>
        <p:nvSpPr>
          <p:cNvPr id="24" name="Text Placeholder 23">
            <a:extLst>
              <a:ext uri="{FF2B5EF4-FFF2-40B4-BE49-F238E27FC236}">
                <a16:creationId xmlns:a16="http://schemas.microsoft.com/office/drawing/2014/main" id="{5D538C9E-2E75-224E-8306-49B4C56F4862}"/>
              </a:ext>
            </a:extLst>
          </p:cNvPr>
          <p:cNvSpPr>
            <a:spLocks noGrp="1"/>
          </p:cNvSpPr>
          <p:nvPr>
            <p:ph type="body" sz="quarter" idx="25"/>
          </p:nvPr>
        </p:nvSpPr>
        <p:spPr/>
        <p:txBody>
          <a:bodyPr/>
          <a:lstStyle/>
          <a:p>
            <a:r>
              <a:rPr lang="en-US" dirty="0"/>
              <a:t>5</a:t>
            </a:r>
          </a:p>
        </p:txBody>
      </p:sp>
    </p:spTree>
    <p:extLst>
      <p:ext uri="{BB962C8B-B14F-4D97-AF65-F5344CB8AC3E}">
        <p14:creationId xmlns:p14="http://schemas.microsoft.com/office/powerpoint/2010/main" val="4080054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1"/>
          <p:cNvSpPr txBox="1">
            <a:spLocks noGrp="1"/>
          </p:cNvSpPr>
          <p:nvPr>
            <p:ph type="body" idx="1"/>
          </p:nvPr>
        </p:nvSpPr>
        <p:spPr>
          <a:xfrm>
            <a:off x="408142" y="1375710"/>
            <a:ext cx="10808102" cy="4106579"/>
          </a:xfrm>
          <a:prstGeom prst="rect">
            <a:avLst/>
          </a:prstGeom>
          <a:noFill/>
          <a:ln>
            <a:noFill/>
          </a:ln>
        </p:spPr>
        <p:txBody>
          <a:bodyPr spcFirstLastPara="1" wrap="square" lIns="91425" tIns="45700" rIns="91425" bIns="45700" anchor="t" anchorCtr="0">
            <a:normAutofit fontScale="92500" lnSpcReduction="20000"/>
          </a:bodyPr>
          <a:lstStyle/>
          <a:p>
            <a:pPr marL="228600" lvl="0" indent="0" algn="just"/>
            <a:r>
              <a:rPr lang="en-US" sz="2600" dirty="0" err="1"/>
              <a:t>Arbeitnehmenden</a:t>
            </a:r>
            <a:r>
              <a:rPr lang="en-US" sz="2600" dirty="0"/>
              <a:t> sind eher geneigt, Technostress zu entwickeln, weil sie neue Technologien mehr als üblich nutzen müssen.</a:t>
            </a:r>
          </a:p>
          <a:p>
            <a:pPr marL="228600" lvl="0" indent="0" algn="just"/>
            <a:r>
              <a:rPr lang="en-US" sz="2600" dirty="0"/>
              <a:t>Das digitale Wohlbefinden der </a:t>
            </a:r>
            <a:r>
              <a:rPr lang="en-US" sz="2600" dirty="0" err="1"/>
              <a:t>Mitarbeitenden</a:t>
            </a:r>
            <a:r>
              <a:rPr lang="en-US" sz="2600" dirty="0"/>
              <a:t> ist wichtig, und durch ein ausgeglichenes Arbeitsleben können die Mitarbeiter ein stressfreies Leben führen. </a:t>
            </a:r>
          </a:p>
          <a:p>
            <a:pPr marL="228600" lvl="0" indent="0" algn="just"/>
            <a:r>
              <a:rPr lang="en-US" sz="2600" dirty="0"/>
              <a:t>Der erste Schritt zur Überwindung von "Technostress" besteht darin, die Probleme zu verstehen, zu analysieren und zu bewerten, mit denen die </a:t>
            </a:r>
            <a:r>
              <a:rPr lang="en-US" sz="2600" dirty="0" err="1"/>
              <a:t>Mitarbeitenden</a:t>
            </a:r>
            <a:r>
              <a:rPr lang="en-US" sz="2600" dirty="0"/>
              <a:t> in den Unternehmen konfrontiert sind.</a:t>
            </a:r>
          </a:p>
          <a:p>
            <a:pPr marL="228600" indent="0" algn="just"/>
            <a:r>
              <a:rPr lang="en-US" sz="2600" dirty="0"/>
              <a:t>Aufgrund der immer individuelleren Arbeitssituationen wird ein erfolgreiches Zusammenspiel von betrieblicher und individueller Prävention immer wichtiger. Während viele Beschäftigte privat Smartwatches und Apps für Gesundheit, Fitness und Lifestyle nutzen, fehlt es bislang an webbasierten Angeboten, die mit dem Arbeitsschutzmanagement verknüpft sind. Hier knüpft </a:t>
            </a:r>
            <a:r>
              <a:rPr lang="en-US" sz="2600" dirty="0">
                <a:solidFill>
                  <a:srgbClr val="B5EBFD"/>
                </a:solidFill>
              </a:rPr>
              <a:t>das Projekt Balance Guard an</a:t>
            </a:r>
            <a:r>
              <a:rPr lang="fr-FR" sz="2600" dirty="0">
                <a:solidFill>
                  <a:srgbClr val="B5EBFD"/>
                </a:solidFill>
              </a:rPr>
              <a:t>. </a:t>
            </a:r>
            <a:endParaRPr lang="fr-FR" dirty="0">
              <a:solidFill>
                <a:srgbClr val="B5EBFD"/>
              </a:solidFill>
            </a:endParaRPr>
          </a:p>
          <a:p>
            <a:pPr marL="228600" lvl="0" indent="0" algn="just"/>
            <a:endParaRPr lang="en-US" dirty="0">
              <a:solidFill>
                <a:schemeClr val="bg1"/>
              </a:solidFill>
            </a:endParaRPr>
          </a:p>
        </p:txBody>
      </p:sp>
      <p:sp>
        <p:nvSpPr>
          <p:cNvPr id="275" name="Google Shape;275;p11"/>
          <p:cNvSpPr txBox="1">
            <a:spLocks noGrp="1"/>
          </p:cNvSpPr>
          <p:nvPr>
            <p:ph type="body" idx="2"/>
          </p:nvPr>
        </p:nvSpPr>
        <p:spPr>
          <a:xfrm>
            <a:off x="734714" y="642972"/>
            <a:ext cx="10808102"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200"/>
              <a:buNone/>
            </a:pPr>
            <a:r>
              <a:rPr lang="en-US" sz="3200" dirty="0"/>
              <a:t>Einführung in das Balance Guard Projekt </a:t>
            </a:r>
            <a:endParaRPr sz="3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66E03D-D83B-4F2A-ABE8-505985A34BE3}"/>
              </a:ext>
            </a:extLst>
          </p:cNvPr>
          <p:cNvSpPr>
            <a:spLocks noGrp="1"/>
          </p:cNvSpPr>
          <p:nvPr>
            <p:ph type="body" idx="1"/>
          </p:nvPr>
        </p:nvSpPr>
        <p:spPr>
          <a:xfrm>
            <a:off x="429914" y="1717877"/>
            <a:ext cx="10808102" cy="3867704"/>
          </a:xfrm>
        </p:spPr>
        <p:txBody>
          <a:bodyPr>
            <a:normAutofit lnSpcReduction="10000"/>
          </a:bodyPr>
          <a:lstStyle/>
          <a:p>
            <a:pPr marL="228600" indent="0" algn="just"/>
            <a:r>
              <a:rPr lang="en-US" dirty="0"/>
              <a:t>Das Ziel</a:t>
            </a:r>
            <a:r>
              <a:rPr lang="en-IN" dirty="0"/>
              <a:t>:</a:t>
            </a:r>
          </a:p>
          <a:p>
            <a:pPr marL="228600" indent="0" algn="just"/>
            <a:r>
              <a:rPr lang="en-IN" dirty="0"/>
              <a:t>Das Hauptziel dieses Projekts ist es, die Probleme der </a:t>
            </a:r>
            <a:r>
              <a:rPr lang="en-IN" dirty="0" err="1"/>
              <a:t>Arbeitnehmenden</a:t>
            </a:r>
            <a:r>
              <a:rPr lang="en-IN" dirty="0"/>
              <a:t> zu verstehen und eine Lösung für die Ursache zu finden.</a:t>
            </a:r>
          </a:p>
          <a:p>
            <a:pPr marL="228600" indent="0" algn="just"/>
            <a:r>
              <a:rPr lang="en-IN" dirty="0"/>
              <a:t>Um das Ziel zu erreichen, wurde ein </a:t>
            </a:r>
            <a:r>
              <a:rPr lang="en-IN" dirty="0" err="1"/>
              <a:t>webbasiertes</a:t>
            </a:r>
            <a:r>
              <a:rPr lang="en-IN" dirty="0"/>
              <a:t> </a:t>
            </a:r>
            <a:r>
              <a:rPr lang="en-IN" dirty="0" err="1"/>
              <a:t>Hilfssystem</a:t>
            </a:r>
            <a:r>
              <a:rPr lang="en-IN" dirty="0"/>
              <a:t> zur ganzheitlichen Stressüberwachung und gesunden Arbeit entwickelt und getestet.</a:t>
            </a:r>
          </a:p>
          <a:p>
            <a:pPr marL="228600" indent="0" algn="just"/>
            <a:r>
              <a:rPr lang="en-IN" dirty="0"/>
              <a:t>Mit Hilfe dieses </a:t>
            </a:r>
            <a:r>
              <a:rPr lang="en-IN" dirty="0" err="1"/>
              <a:t>Hilfssystems</a:t>
            </a:r>
            <a:r>
              <a:rPr lang="en-IN" dirty="0"/>
              <a:t> konnten die Beschäftigten ihre Arbeitsbelastungen und -anforderungen kontinuierlich erfassen. </a:t>
            </a:r>
            <a:r>
              <a:rPr lang="en-US" dirty="0"/>
              <a:t>Es visualisiert Prozesse und Zusammenhänge von gesundheitsrelevanten Merkmalen der Arbeitssituation und gibt den Nutzern individuelle Empfehlungen zur gesunden Gestaltung ihrer Arbeit sowie zur Erholung und zum Ausbau ihrer Ressourcen. </a:t>
            </a:r>
          </a:p>
          <a:p>
            <a:pPr marL="228600" indent="0" algn="r"/>
            <a:r>
              <a:rPr lang="fr-FR" sz="1600" dirty="0">
                <a:solidFill>
                  <a:schemeClr val="bg1"/>
                </a:solidFill>
                <a:hlinkClick r:id="rId2">
                  <a:extLst>
                    <a:ext uri="{A12FA001-AC4F-418D-AE19-62706E023703}">
                      <ahyp:hlinkClr xmlns:ahyp="http://schemas.microsoft.com/office/drawing/2018/hyperlinkcolor" val="tx"/>
                    </a:ext>
                  </a:extLst>
                </a:hlinkClick>
              </a:rPr>
              <a:t>SOURCE</a:t>
            </a:r>
            <a:endParaRPr lang="en-IN" sz="900" dirty="0">
              <a:solidFill>
                <a:schemeClr val="bg1"/>
              </a:solidFill>
            </a:endParaRPr>
          </a:p>
        </p:txBody>
      </p:sp>
      <p:sp>
        <p:nvSpPr>
          <p:cNvPr id="3" name="Text Placeholder 2">
            <a:extLst>
              <a:ext uri="{FF2B5EF4-FFF2-40B4-BE49-F238E27FC236}">
                <a16:creationId xmlns:a16="http://schemas.microsoft.com/office/drawing/2014/main" id="{84309273-A9C2-45A6-A8E2-AC8C881F4163}"/>
              </a:ext>
            </a:extLst>
          </p:cNvPr>
          <p:cNvSpPr>
            <a:spLocks noGrp="1"/>
          </p:cNvSpPr>
          <p:nvPr>
            <p:ph type="body" idx="2"/>
          </p:nvPr>
        </p:nvSpPr>
        <p:spPr/>
        <p:txBody>
          <a:bodyPr>
            <a:noAutofit/>
          </a:bodyPr>
          <a:lstStyle/>
          <a:p>
            <a:pPr indent="-457200"/>
            <a:r>
              <a:rPr lang="en-US" sz="3200" dirty="0"/>
              <a:t>Ziele des Balance Guard-Projekts</a:t>
            </a:r>
            <a:endParaRPr lang="en-IN" sz="3200" dirty="0"/>
          </a:p>
        </p:txBody>
      </p:sp>
    </p:spTree>
    <p:extLst>
      <p:ext uri="{BB962C8B-B14F-4D97-AF65-F5344CB8AC3E}">
        <p14:creationId xmlns:p14="http://schemas.microsoft.com/office/powerpoint/2010/main" val="1092772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B10C15-1A48-4DF5-ACEC-A05A00E383DD}"/>
              </a:ext>
            </a:extLst>
          </p:cNvPr>
          <p:cNvSpPr>
            <a:spLocks noGrp="1"/>
          </p:cNvSpPr>
          <p:nvPr>
            <p:ph type="body" idx="1"/>
          </p:nvPr>
        </p:nvSpPr>
        <p:spPr>
          <a:xfrm>
            <a:off x="538771" y="1757011"/>
            <a:ext cx="10808102" cy="3867704"/>
          </a:xfrm>
        </p:spPr>
        <p:txBody>
          <a:bodyPr>
            <a:normAutofit/>
          </a:bodyPr>
          <a:lstStyle/>
          <a:p>
            <a:pPr algn="just"/>
            <a:r>
              <a:rPr lang="en-US" dirty="0"/>
              <a:t>Ergebnis:</a:t>
            </a:r>
          </a:p>
          <a:p>
            <a:pPr marL="228600" indent="0" algn="just"/>
            <a:r>
              <a:rPr lang="en-US" dirty="0"/>
              <a:t>Das gemeinsam mit den interdisziplinären Netzwerkpartnern entwickelte Assistenzsystem ist von Anfang an in ein Interventionssetting eingebettet: Leitfäden, Beratungs- und Qualifizierungsangebote regeln und begleiten den betrieblichen Einsatz, initiieren kollektive Lernprozesse und unterstützen die Organisations- und Personalentwicklung in den anwendenden Unternehmen. Durch den Einsatz neuer Technologien gelingt es Balance Guard, individuelle und betriebliche Präventionsstrategien zu verknüpfen - und damit das betriebliche Sicherheits- und Gesundheitsmanagement zu stärken. Für das digitale Wohlbefinden der </a:t>
            </a:r>
            <a:r>
              <a:rPr lang="en-US" dirty="0" err="1"/>
              <a:t>Mitarbeitenden</a:t>
            </a:r>
            <a:r>
              <a:rPr lang="en-US" dirty="0"/>
              <a:t> wird gesorgt, was wiederum zu einer höheren Produktivität führt</a:t>
            </a:r>
            <a:r>
              <a:rPr lang="fr-FR" dirty="0"/>
              <a:t>. </a:t>
            </a:r>
          </a:p>
          <a:p>
            <a:pPr marL="228600" indent="0" algn="r"/>
            <a:endParaRPr lang="fr-FR" sz="800" dirty="0"/>
          </a:p>
          <a:p>
            <a:pPr marL="228600" indent="0" algn="r"/>
            <a:endParaRPr lang="en-US" sz="800" dirty="0"/>
          </a:p>
        </p:txBody>
      </p:sp>
      <p:sp>
        <p:nvSpPr>
          <p:cNvPr id="3" name="Text Placeholder 2">
            <a:extLst>
              <a:ext uri="{FF2B5EF4-FFF2-40B4-BE49-F238E27FC236}">
                <a16:creationId xmlns:a16="http://schemas.microsoft.com/office/drawing/2014/main" id="{48451055-BA7C-4E61-AD5C-D5358939A4C0}"/>
              </a:ext>
            </a:extLst>
          </p:cNvPr>
          <p:cNvSpPr>
            <a:spLocks noGrp="1"/>
          </p:cNvSpPr>
          <p:nvPr>
            <p:ph type="body" idx="2"/>
          </p:nvPr>
        </p:nvSpPr>
        <p:spPr/>
        <p:txBody>
          <a:bodyPr>
            <a:normAutofit fontScale="92500" lnSpcReduction="20000"/>
          </a:bodyPr>
          <a:lstStyle/>
          <a:p>
            <a:pPr indent="-457200"/>
            <a:r>
              <a:rPr lang="en-US" sz="3500" dirty="0"/>
              <a:t>Ergebnisse des Balance Guard-Projekts</a:t>
            </a:r>
            <a:endParaRPr lang="en-IN" sz="3500" dirty="0"/>
          </a:p>
        </p:txBody>
      </p:sp>
      <p:sp>
        <p:nvSpPr>
          <p:cNvPr id="5" name="TextBox 4">
            <a:extLst>
              <a:ext uri="{FF2B5EF4-FFF2-40B4-BE49-F238E27FC236}">
                <a16:creationId xmlns:a16="http://schemas.microsoft.com/office/drawing/2014/main" id="{121A1211-ED12-4BCA-BE0C-4FC56FAA2C7E}"/>
              </a:ext>
            </a:extLst>
          </p:cNvPr>
          <p:cNvSpPr txBox="1"/>
          <p:nvPr/>
        </p:nvSpPr>
        <p:spPr>
          <a:xfrm>
            <a:off x="5145985" y="5351429"/>
            <a:ext cx="6097656" cy="369332"/>
          </a:xfrm>
          <a:prstGeom prst="rect">
            <a:avLst/>
          </a:prstGeom>
          <a:noFill/>
        </p:spPr>
        <p:txBody>
          <a:bodyPr wrap="square">
            <a:spAutoFit/>
          </a:bodyPr>
          <a:lstStyle/>
          <a:p>
            <a:pPr marL="228600" indent="0" algn="r"/>
            <a:r>
              <a:rPr lang="fr-FR" sz="1800" dirty="0">
                <a:solidFill>
                  <a:schemeClr val="bg1"/>
                </a:solidFill>
                <a:hlinkClick r:id="rId2">
                  <a:extLst>
                    <a:ext uri="{A12FA001-AC4F-418D-AE19-62706E023703}">
                      <ahyp:hlinkClr xmlns:ahyp="http://schemas.microsoft.com/office/drawing/2018/hyperlinkcolor" val="tx"/>
                    </a:ext>
                  </a:extLst>
                </a:hlinkClick>
              </a:rPr>
              <a:t>QUELLE</a:t>
            </a:r>
            <a:endParaRPr lang="en-IN" sz="1000" dirty="0">
              <a:solidFill>
                <a:schemeClr val="bg1"/>
              </a:solidFill>
            </a:endParaRPr>
          </a:p>
        </p:txBody>
      </p:sp>
    </p:spTree>
    <p:extLst>
      <p:ext uri="{BB962C8B-B14F-4D97-AF65-F5344CB8AC3E}">
        <p14:creationId xmlns:p14="http://schemas.microsoft.com/office/powerpoint/2010/main" val="1476895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A4B919-F643-42B3-A7B0-1C030C3A87FD}"/>
              </a:ext>
            </a:extLst>
          </p:cNvPr>
          <p:cNvSpPr>
            <a:spLocks noGrp="1"/>
          </p:cNvSpPr>
          <p:nvPr>
            <p:ph type="body" idx="1"/>
          </p:nvPr>
        </p:nvSpPr>
        <p:spPr/>
        <p:txBody>
          <a:bodyPr>
            <a:normAutofit fontScale="92500" lnSpcReduction="10000"/>
          </a:bodyPr>
          <a:lstStyle/>
          <a:p>
            <a:pPr marL="228600" indent="0" algn="just"/>
            <a:r>
              <a:rPr lang="en-US" dirty="0"/>
              <a:t>Da sich Digital Crossroads auf die Erhaltung der Gesundheit der </a:t>
            </a:r>
            <a:r>
              <a:rPr lang="en-US" dirty="0" err="1"/>
              <a:t>Mitarbeitenden</a:t>
            </a:r>
            <a:r>
              <a:rPr lang="en-US" dirty="0"/>
              <a:t> konzentriert, hat uns das Projekt Balance Guard ein Verständnis für die Bedeutung des digitalen Wohlbefindens der </a:t>
            </a:r>
            <a:r>
              <a:rPr lang="en-US" dirty="0" err="1"/>
              <a:t>Mitarbeitenden</a:t>
            </a:r>
            <a:r>
              <a:rPr lang="en-US" dirty="0"/>
              <a:t> und die Schlüsselbereiche vermittelt, auf die man sich konzentrieren sollte, um ein gesundes Umfeld für die </a:t>
            </a:r>
            <a:r>
              <a:rPr lang="en-US" dirty="0" err="1"/>
              <a:t>Mitarbeitenden</a:t>
            </a:r>
            <a:r>
              <a:rPr lang="en-US" dirty="0"/>
              <a:t> zu erhalten.</a:t>
            </a:r>
          </a:p>
          <a:p>
            <a:pPr marL="228600" indent="0" algn="just"/>
            <a:r>
              <a:rPr lang="en-US" dirty="0"/>
              <a:t>Dieses Projekt hat uns einen Einblick in die Ergebnisse der Produktivität gegeben, wenn sich die Unternehmen um die psychische Gesundheit </a:t>
            </a:r>
            <a:r>
              <a:rPr lang="en-US" dirty="0" err="1"/>
              <a:t>ihrer</a:t>
            </a:r>
            <a:r>
              <a:rPr lang="en-US" dirty="0"/>
              <a:t> </a:t>
            </a:r>
            <a:r>
              <a:rPr lang="en-US" dirty="0" err="1"/>
              <a:t>Mitarbeitenden</a:t>
            </a:r>
            <a:r>
              <a:rPr lang="en-US" dirty="0"/>
              <a:t> kümmern.</a:t>
            </a:r>
          </a:p>
          <a:p>
            <a:pPr marL="228600" indent="0" algn="just"/>
            <a:endParaRPr lang="en-US" dirty="0"/>
          </a:p>
          <a:p>
            <a:pPr marL="228600" indent="0" algn="just"/>
            <a:endParaRPr lang="en-US" dirty="0"/>
          </a:p>
          <a:p>
            <a:pPr marL="228600" indent="0" algn="just"/>
            <a:endParaRPr lang="en-US" dirty="0"/>
          </a:p>
          <a:p>
            <a:pPr marL="228600" indent="0" algn="r"/>
            <a:endParaRPr lang="fr-FR" sz="800" dirty="0"/>
          </a:p>
          <a:p>
            <a:pPr marL="228600" indent="0" algn="r"/>
            <a:r>
              <a:rPr lang="fr-FR" sz="800" dirty="0"/>
              <a:t>QUELLE: https://gesundearbeit-mega.de/projekt/balanceguard</a:t>
            </a:r>
            <a:endParaRPr lang="en-US" sz="800" dirty="0"/>
          </a:p>
        </p:txBody>
      </p:sp>
      <p:sp>
        <p:nvSpPr>
          <p:cNvPr id="3" name="Text Placeholder 2">
            <a:extLst>
              <a:ext uri="{FF2B5EF4-FFF2-40B4-BE49-F238E27FC236}">
                <a16:creationId xmlns:a16="http://schemas.microsoft.com/office/drawing/2014/main" id="{208882EE-10F3-4F85-96C5-9F422757FB19}"/>
              </a:ext>
            </a:extLst>
          </p:cNvPr>
          <p:cNvSpPr>
            <a:spLocks noGrp="1"/>
          </p:cNvSpPr>
          <p:nvPr>
            <p:ph type="body" idx="2"/>
          </p:nvPr>
        </p:nvSpPr>
        <p:spPr/>
        <p:txBody>
          <a:bodyPr>
            <a:noAutofit/>
          </a:bodyPr>
          <a:lstStyle/>
          <a:p>
            <a:pPr indent="-457200"/>
            <a:r>
              <a:rPr lang="en-US" sz="3200" dirty="0"/>
              <a:t>Das Projekt Balance Guard</a:t>
            </a:r>
            <a:endParaRPr lang="en-IN" sz="3200" dirty="0"/>
          </a:p>
        </p:txBody>
      </p:sp>
    </p:spTree>
    <p:extLst>
      <p:ext uri="{BB962C8B-B14F-4D97-AF65-F5344CB8AC3E}">
        <p14:creationId xmlns:p14="http://schemas.microsoft.com/office/powerpoint/2010/main" val="3366098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66934C27-11A6-6A8D-83A2-3BD4559CC09A}"/>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13588" r="32795"/>
          <a:stretch/>
        </p:blipFill>
        <p:spPr>
          <a:xfrm>
            <a:off x="6852062" y="228600"/>
            <a:ext cx="5105121" cy="6362700"/>
          </a:xfrm>
        </p:spPr>
      </p:pic>
      <p:sp>
        <p:nvSpPr>
          <p:cNvPr id="2" name="Text Placeholder 1">
            <a:extLst>
              <a:ext uri="{FF2B5EF4-FFF2-40B4-BE49-F238E27FC236}">
                <a16:creationId xmlns:a16="http://schemas.microsoft.com/office/drawing/2014/main" id="{3E519D95-A565-7B8D-7AA5-CF91A4465DB2}"/>
              </a:ext>
            </a:extLst>
          </p:cNvPr>
          <p:cNvSpPr>
            <a:spLocks noGrp="1"/>
          </p:cNvSpPr>
          <p:nvPr>
            <p:ph type="body" sz="quarter" idx="18"/>
          </p:nvPr>
        </p:nvSpPr>
        <p:spPr/>
        <p:txBody>
          <a:bodyPr/>
          <a:lstStyle/>
          <a:p>
            <a:pPr marL="0"/>
            <a:r>
              <a:rPr lang="en-IE" dirty="0"/>
              <a:t>Technostress am Arbeitsplatz kann zu vielen Dingen führen. Hier sind einige Symptome, die auftreten können, wenn ein Arbeitnehmer über längere Zeit Technostress ausgesetzt ist:</a:t>
            </a:r>
          </a:p>
          <a:p>
            <a:pPr marL="0"/>
            <a:endParaRPr lang="en-IE" dirty="0"/>
          </a:p>
          <a:p>
            <a:pPr marL="114300" indent="-342900">
              <a:buFont typeface="Arial" panose="020B0604020202020204" pitchFamily="34" charset="0"/>
              <a:buChar char="•"/>
            </a:pPr>
            <a:r>
              <a:rPr lang="en-IE" dirty="0"/>
              <a:t>Geringere Produktivität</a:t>
            </a:r>
          </a:p>
          <a:p>
            <a:pPr marL="114300" indent="-342900">
              <a:buFont typeface="Arial" panose="020B0604020202020204" pitchFamily="34" charset="0"/>
              <a:buChar char="•"/>
            </a:pPr>
            <a:r>
              <a:rPr lang="en-IE" dirty="0"/>
              <a:t>Geringere Arbeitszufriedenheit</a:t>
            </a:r>
          </a:p>
          <a:p>
            <a:pPr marL="114300" indent="-342900">
              <a:buFont typeface="Arial" panose="020B0604020202020204" pitchFamily="34" charset="0"/>
              <a:buChar char="•"/>
            </a:pPr>
            <a:r>
              <a:rPr lang="en-IE" dirty="0"/>
              <a:t>Vermindertes Engagement für die Organisation</a:t>
            </a:r>
          </a:p>
          <a:p>
            <a:pPr marL="0"/>
            <a:endParaRPr lang="en-IE" dirty="0"/>
          </a:p>
          <a:p>
            <a:endParaRPr lang="en-IE" dirty="0"/>
          </a:p>
        </p:txBody>
      </p:sp>
      <p:sp>
        <p:nvSpPr>
          <p:cNvPr id="3" name="Text Placeholder 2">
            <a:extLst>
              <a:ext uri="{FF2B5EF4-FFF2-40B4-BE49-F238E27FC236}">
                <a16:creationId xmlns:a16="http://schemas.microsoft.com/office/drawing/2014/main" id="{5B3934E9-98CE-3346-9CB5-959DDD390433}"/>
              </a:ext>
            </a:extLst>
          </p:cNvPr>
          <p:cNvSpPr>
            <a:spLocks noGrp="1"/>
          </p:cNvSpPr>
          <p:nvPr>
            <p:ph type="body" sz="quarter" idx="16"/>
          </p:nvPr>
        </p:nvSpPr>
        <p:spPr>
          <a:xfrm>
            <a:off x="1414277" y="472203"/>
            <a:ext cx="4931330" cy="582221"/>
          </a:xfrm>
        </p:spPr>
        <p:txBody>
          <a:bodyPr>
            <a:noAutofit/>
          </a:bodyPr>
          <a:lstStyle/>
          <a:p>
            <a:r>
              <a:rPr lang="en-IE" sz="3200" dirty="0"/>
              <a:t>Was kann Technostress am Arbeitsplatz bewirken?</a:t>
            </a:r>
          </a:p>
        </p:txBody>
      </p:sp>
    </p:spTree>
    <p:extLst>
      <p:ext uri="{BB962C8B-B14F-4D97-AF65-F5344CB8AC3E}">
        <p14:creationId xmlns:p14="http://schemas.microsoft.com/office/powerpoint/2010/main" val="1547049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3FDA9707-0194-3744-5A9F-709A80F2CC10}"/>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23253" r="23253"/>
          <a:stretch/>
        </p:blipFill>
        <p:spPr/>
      </p:pic>
      <p:sp>
        <p:nvSpPr>
          <p:cNvPr id="7" name="Text Placeholder 6">
            <a:extLst>
              <a:ext uri="{FF2B5EF4-FFF2-40B4-BE49-F238E27FC236}">
                <a16:creationId xmlns:a16="http://schemas.microsoft.com/office/drawing/2014/main" id="{E6B513C1-3DBD-E799-3051-1BA8F929A8F4}"/>
              </a:ext>
            </a:extLst>
          </p:cNvPr>
          <p:cNvSpPr>
            <a:spLocks noGrp="1"/>
          </p:cNvSpPr>
          <p:nvPr>
            <p:ph type="body" sz="quarter" idx="18"/>
          </p:nvPr>
        </p:nvSpPr>
        <p:spPr/>
        <p:txBody>
          <a:bodyPr>
            <a:normAutofit fontScale="92500" lnSpcReduction="10000"/>
          </a:bodyPr>
          <a:lstStyle/>
          <a:p>
            <a:r>
              <a:rPr lang="en-IE" dirty="0"/>
              <a:t>Zu den Symptomen, die mit einer zwanghaften Nutzung digitaler Geräte einhergehen können, gehören:</a:t>
            </a:r>
          </a:p>
          <a:p>
            <a:endParaRPr lang="en-IE" dirty="0"/>
          </a:p>
          <a:p>
            <a:pPr marL="114300" indent="-342900">
              <a:buFont typeface="Arial" panose="020B0604020202020204" pitchFamily="34" charset="0"/>
              <a:buChar char="•"/>
            </a:pPr>
            <a:r>
              <a:rPr lang="en-IE" dirty="0"/>
              <a:t>Schlafstörungen</a:t>
            </a:r>
          </a:p>
          <a:p>
            <a:pPr marL="114300" indent="-342900">
              <a:buFont typeface="Arial" panose="020B0604020202020204" pitchFamily="34" charset="0"/>
              <a:buChar char="•"/>
            </a:pPr>
            <a:r>
              <a:rPr lang="en-IE" dirty="0"/>
              <a:t>Depression</a:t>
            </a:r>
          </a:p>
          <a:p>
            <a:pPr marL="114300" indent="-342900">
              <a:buFont typeface="Arial" panose="020B0604020202020204" pitchFamily="34" charset="0"/>
              <a:buChar char="•"/>
            </a:pPr>
            <a:r>
              <a:rPr lang="en-IE" dirty="0"/>
              <a:t>Beziehungsstress</a:t>
            </a:r>
          </a:p>
          <a:p>
            <a:pPr marL="114300" indent="-342900">
              <a:buFont typeface="Arial" panose="020B0604020202020204" pitchFamily="34" charset="0"/>
              <a:buChar char="•"/>
            </a:pPr>
            <a:r>
              <a:rPr lang="en-IE" dirty="0"/>
              <a:t>Erhöhte Cortisolwerte</a:t>
            </a:r>
          </a:p>
          <a:p>
            <a:pPr marL="114300" indent="-342900">
              <a:buFont typeface="Arial" panose="020B0604020202020204" pitchFamily="34" charset="0"/>
              <a:buChar char="•"/>
            </a:pPr>
            <a:r>
              <a:rPr lang="en-IE" dirty="0"/>
              <a:t>Externer Ort der Kontrolle</a:t>
            </a:r>
          </a:p>
          <a:p>
            <a:pPr marL="114300" indent="-342900">
              <a:buFont typeface="Arial" panose="020B0604020202020204" pitchFamily="34" charset="0"/>
              <a:buChar char="•"/>
            </a:pPr>
            <a:r>
              <a:rPr lang="en-IE" dirty="0"/>
              <a:t>Materialismus</a:t>
            </a:r>
          </a:p>
          <a:p>
            <a:pPr marL="114300" indent="-342900">
              <a:buFont typeface="Arial" panose="020B0604020202020204" pitchFamily="34" charset="0"/>
              <a:buChar char="•"/>
            </a:pPr>
            <a:r>
              <a:rPr lang="en-IE" dirty="0"/>
              <a:t>Angst vor sozialer Interaktion</a:t>
            </a:r>
          </a:p>
          <a:p>
            <a:pPr marL="114300" indent="-342900">
              <a:buFont typeface="Arial" panose="020B0604020202020204" pitchFamily="34" charset="0"/>
              <a:buChar char="•"/>
            </a:pPr>
            <a:r>
              <a:rPr lang="en-IE" dirty="0"/>
              <a:t>Ein Bedürfnis nach Berührung</a:t>
            </a:r>
          </a:p>
        </p:txBody>
      </p:sp>
      <p:sp>
        <p:nvSpPr>
          <p:cNvPr id="6" name="Text Placeholder 5">
            <a:extLst>
              <a:ext uri="{FF2B5EF4-FFF2-40B4-BE49-F238E27FC236}">
                <a16:creationId xmlns:a16="http://schemas.microsoft.com/office/drawing/2014/main" id="{E7CC3786-69A3-B84A-44EA-ADF7299BAB74}"/>
              </a:ext>
            </a:extLst>
          </p:cNvPr>
          <p:cNvSpPr>
            <a:spLocks noGrp="1"/>
          </p:cNvSpPr>
          <p:nvPr>
            <p:ph type="body" sz="quarter" idx="16"/>
          </p:nvPr>
        </p:nvSpPr>
        <p:spPr>
          <a:xfrm>
            <a:off x="1379574" y="493976"/>
            <a:ext cx="5105121" cy="687390"/>
          </a:xfrm>
        </p:spPr>
        <p:txBody>
          <a:bodyPr>
            <a:noAutofit/>
          </a:bodyPr>
          <a:lstStyle/>
          <a:p>
            <a:r>
              <a:rPr lang="en-IE" sz="3200" dirty="0"/>
              <a:t>Symptome des zwanghaften Konsums</a:t>
            </a:r>
          </a:p>
        </p:txBody>
      </p:sp>
    </p:spTree>
    <p:extLst>
      <p:ext uri="{BB962C8B-B14F-4D97-AF65-F5344CB8AC3E}">
        <p14:creationId xmlns:p14="http://schemas.microsoft.com/office/powerpoint/2010/main" val="3719802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F88201-94B0-461E-B1A6-C082C0643776}"/>
              </a:ext>
            </a:extLst>
          </p:cNvPr>
          <p:cNvSpPr>
            <a:spLocks noGrp="1"/>
          </p:cNvSpPr>
          <p:nvPr>
            <p:ph type="body" sz="quarter" idx="18"/>
          </p:nvPr>
        </p:nvSpPr>
        <p:spPr>
          <a:xfrm>
            <a:off x="400050" y="1428750"/>
            <a:ext cx="11430000" cy="4195965"/>
          </a:xfrm>
        </p:spPr>
        <p:txBody>
          <a:bodyPr>
            <a:normAutofit fontScale="92500" lnSpcReduction="20000"/>
          </a:bodyPr>
          <a:lstStyle/>
          <a:p>
            <a:pPr marL="0"/>
            <a:r>
              <a:rPr lang="en-US" sz="2600" dirty="0"/>
              <a:t>Es gibt mehrere Fragen, die Sie sich stellen können, um herauszufinden, wie digital überlastet Ihr Arbeitsplatz sein könnte. Fragen Sie sich selbst:</a:t>
            </a:r>
          </a:p>
          <a:p>
            <a:pPr marL="0"/>
            <a:endParaRPr lang="en-US" sz="2600" dirty="0"/>
          </a:p>
          <a:p>
            <a:pPr indent="-457200">
              <a:buFont typeface="Arial" panose="020B0604020202020204" pitchFamily="34" charset="0"/>
              <a:buChar char="•"/>
            </a:pPr>
            <a:r>
              <a:rPr lang="en-US" sz="2600" dirty="0"/>
              <a:t>Haben Sie das Gefühl, dass Sie ehrlich über Themen sprechen können, die Sie am Arbeitsplatz betreffen?</a:t>
            </a:r>
          </a:p>
          <a:p>
            <a:pPr indent="-457200">
              <a:buFont typeface="Arial" panose="020B0604020202020204" pitchFamily="34" charset="0"/>
              <a:buChar char="•"/>
            </a:pPr>
            <a:r>
              <a:rPr lang="en-US" sz="2600" dirty="0"/>
              <a:t>Wie zufrieden sind Sie mit dem Ausmaß an Kontrolle und Engagement, das Sie bei Ihrer Arbeit haben?</a:t>
            </a:r>
          </a:p>
          <a:p>
            <a:pPr indent="-457200">
              <a:buFont typeface="Arial" panose="020B0604020202020204" pitchFamily="34" charset="0"/>
              <a:buChar char="•"/>
            </a:pPr>
            <a:r>
              <a:rPr lang="en-US" sz="2600" dirty="0"/>
              <a:t>Beeinträchtigt die Anzahl der Sitzungen, an denen Sie teilnehmen müssen, meine Arbeitsfähigkeit?</a:t>
            </a:r>
          </a:p>
          <a:p>
            <a:pPr indent="-457200">
              <a:buFont typeface="Arial" panose="020B0604020202020204" pitchFamily="34" charset="0"/>
              <a:buChar char="•"/>
            </a:pPr>
            <a:r>
              <a:rPr lang="en-US" sz="2600" dirty="0"/>
              <a:t>Fühlen Sie sich durch Ihre Arbeit ausgebrannt?</a:t>
            </a:r>
          </a:p>
          <a:p>
            <a:pPr indent="-457200">
              <a:buFont typeface="Arial" panose="020B0604020202020204" pitchFamily="34" charset="0"/>
              <a:buChar char="•"/>
            </a:pPr>
            <a:r>
              <a:rPr lang="en-US" sz="2600" dirty="0"/>
              <a:t>Ist Ihre Arbeit für Sie frustrierend?</a:t>
            </a:r>
          </a:p>
          <a:p>
            <a:pPr indent="-457200">
              <a:buFont typeface="Arial" panose="020B0604020202020204" pitchFamily="34" charset="0"/>
              <a:buChar char="•"/>
            </a:pPr>
            <a:r>
              <a:rPr lang="en-US" sz="2600" dirty="0"/>
              <a:t>Haben Sie das Gefühl, dass jede Arbeitsstunde für Sie anstrengend ist?</a:t>
            </a:r>
          </a:p>
          <a:p>
            <a:pPr marL="0"/>
            <a:endParaRPr lang="en-US" sz="1800" dirty="0"/>
          </a:p>
        </p:txBody>
      </p:sp>
      <p:sp>
        <p:nvSpPr>
          <p:cNvPr id="3" name="Text Placeholder 2">
            <a:extLst>
              <a:ext uri="{FF2B5EF4-FFF2-40B4-BE49-F238E27FC236}">
                <a16:creationId xmlns:a16="http://schemas.microsoft.com/office/drawing/2014/main" id="{366885FE-88B2-4183-966F-00491DF3E5AF}"/>
              </a:ext>
            </a:extLst>
          </p:cNvPr>
          <p:cNvSpPr>
            <a:spLocks noGrp="1"/>
          </p:cNvSpPr>
          <p:nvPr>
            <p:ph type="body" sz="quarter" idx="16"/>
          </p:nvPr>
        </p:nvSpPr>
        <p:spPr/>
        <p:txBody>
          <a:bodyPr>
            <a:normAutofit fontScale="62500" lnSpcReduction="20000"/>
          </a:bodyPr>
          <a:lstStyle/>
          <a:p>
            <a:r>
              <a:rPr lang="en-US" sz="4600" dirty="0"/>
              <a:t>Sie fragen sich, wie Sie bei der digitalen Überlastung punkten können?</a:t>
            </a:r>
            <a:endParaRPr lang="en-IN" sz="4600" dirty="0"/>
          </a:p>
          <a:p>
            <a:endParaRPr lang="en-US" b="1" dirty="0"/>
          </a:p>
          <a:p>
            <a:endParaRPr lang="en-IE" dirty="0"/>
          </a:p>
        </p:txBody>
      </p:sp>
    </p:spTree>
    <p:extLst>
      <p:ext uri="{BB962C8B-B14F-4D97-AF65-F5344CB8AC3E}">
        <p14:creationId xmlns:p14="http://schemas.microsoft.com/office/powerpoint/2010/main" val="4032837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D9153A1-0D97-44B3-AD9B-764AA7FFCDC8}"/>
              </a:ext>
            </a:extLst>
          </p:cNvPr>
          <p:cNvSpPr>
            <a:spLocks noGrp="1"/>
          </p:cNvSpPr>
          <p:nvPr>
            <p:ph type="body" sz="quarter" idx="18"/>
          </p:nvPr>
        </p:nvSpPr>
        <p:spPr/>
        <p:txBody>
          <a:bodyPr/>
          <a:lstStyle/>
          <a:p>
            <a:pPr marL="0"/>
            <a:r>
              <a:rPr lang="en-IE" dirty="0"/>
              <a:t>Wenn Sie mehrere der Fragen auf der vorherigen Seite mit "Ja" beantwortet haben, besteht die Gefahr, dass Sie unter digitaler Überlastung oder Technostress leiden! Machen Sie diese kurze Umfrage, um Ihr Stressniveau zu analysieren:</a:t>
            </a:r>
          </a:p>
          <a:p>
            <a:pPr marL="0"/>
            <a:endParaRPr lang="en-IE" dirty="0"/>
          </a:p>
          <a:p>
            <a:pPr marL="0"/>
            <a:r>
              <a:rPr lang="en-IE" dirty="0">
                <a:hlinkClick r:id="rId2">
                  <a:extLst>
                    <a:ext uri="{A12FA001-AC4F-418D-AE19-62706E023703}">
                      <ahyp:hlinkClr xmlns:ahyp="http://schemas.microsoft.com/office/drawing/2018/hyperlinkcolor" val="tx"/>
                    </a:ext>
                  </a:extLst>
                </a:hlinkClick>
              </a:rPr>
              <a:t>https://www.mindtools.com/pages/article/newTCS_08.htm</a:t>
            </a:r>
            <a:endParaRPr lang="en-IE" dirty="0"/>
          </a:p>
          <a:p>
            <a:pPr marL="0"/>
            <a:endParaRPr lang="en-IE" dirty="0"/>
          </a:p>
        </p:txBody>
      </p:sp>
      <p:sp>
        <p:nvSpPr>
          <p:cNvPr id="7" name="Text Placeholder 6">
            <a:extLst>
              <a:ext uri="{FF2B5EF4-FFF2-40B4-BE49-F238E27FC236}">
                <a16:creationId xmlns:a16="http://schemas.microsoft.com/office/drawing/2014/main" id="{D54A98E4-0A46-4155-864B-E7DF13D87658}"/>
              </a:ext>
            </a:extLst>
          </p:cNvPr>
          <p:cNvSpPr>
            <a:spLocks noGrp="1"/>
          </p:cNvSpPr>
          <p:nvPr>
            <p:ph type="body" sz="quarter" idx="16"/>
          </p:nvPr>
        </p:nvSpPr>
        <p:spPr/>
        <p:txBody>
          <a:bodyPr>
            <a:normAutofit lnSpcReduction="10000"/>
          </a:bodyPr>
          <a:lstStyle/>
          <a:p>
            <a:r>
              <a:rPr lang="en-US" dirty="0"/>
              <a:t>Versuchen Sie einen digitalen Stresstest!</a:t>
            </a:r>
            <a:endParaRPr lang="en-IE" dirty="0"/>
          </a:p>
        </p:txBody>
      </p:sp>
    </p:spTree>
    <p:extLst>
      <p:ext uri="{BB962C8B-B14F-4D97-AF65-F5344CB8AC3E}">
        <p14:creationId xmlns:p14="http://schemas.microsoft.com/office/powerpoint/2010/main" val="1105442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6397DCE-66BE-4F7F-B9B5-C4E6720F1BA5}"/>
              </a:ext>
            </a:extLst>
          </p:cNvPr>
          <p:cNvSpPr>
            <a:spLocks noGrp="1"/>
          </p:cNvSpPr>
          <p:nvPr>
            <p:ph type="body" sz="quarter" idx="16"/>
          </p:nvPr>
        </p:nvSpPr>
        <p:spPr>
          <a:xfrm>
            <a:off x="704603" y="2305878"/>
            <a:ext cx="6965028" cy="1719470"/>
          </a:xfrm>
        </p:spPr>
        <p:txBody>
          <a:bodyPr>
            <a:normAutofit fontScale="77500" lnSpcReduction="20000"/>
          </a:bodyPr>
          <a:lstStyle/>
          <a:p>
            <a:r>
              <a:rPr lang="en-US" sz="5700" dirty="0"/>
              <a:t>Erforschung und Verständnis unserer digitalen Vorlieben und Bedürfnisse</a:t>
            </a:r>
          </a:p>
          <a:p>
            <a:endParaRPr lang="en-IE" dirty="0"/>
          </a:p>
        </p:txBody>
      </p:sp>
      <p:sp>
        <p:nvSpPr>
          <p:cNvPr id="5" name="Text Placeholder 4">
            <a:extLst>
              <a:ext uri="{FF2B5EF4-FFF2-40B4-BE49-F238E27FC236}">
                <a16:creationId xmlns:a16="http://schemas.microsoft.com/office/drawing/2014/main" id="{F4163F22-C7EA-4F2A-AFAF-B0D165B85997}"/>
              </a:ext>
            </a:extLst>
          </p:cNvPr>
          <p:cNvSpPr>
            <a:spLocks noGrp="1"/>
          </p:cNvSpPr>
          <p:nvPr>
            <p:ph type="body" sz="quarter" idx="17"/>
          </p:nvPr>
        </p:nvSpPr>
        <p:spPr/>
        <p:txBody>
          <a:bodyPr>
            <a:normAutofit fontScale="85000" lnSpcReduction="20000"/>
          </a:bodyPr>
          <a:lstStyle/>
          <a:p>
            <a:r>
              <a:rPr lang="en-US" dirty="0"/>
              <a:t>03</a:t>
            </a:r>
            <a:endParaRPr lang="en-IE" dirty="0"/>
          </a:p>
        </p:txBody>
      </p:sp>
    </p:spTree>
    <p:extLst>
      <p:ext uri="{BB962C8B-B14F-4D97-AF65-F5344CB8AC3E}">
        <p14:creationId xmlns:p14="http://schemas.microsoft.com/office/powerpoint/2010/main" val="2948133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09D8246E-7326-40F1-B249-75A90A6289C1}"/>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23253" r="23253"/>
          <a:stretch/>
        </p:blipFill>
        <p:spPr/>
      </p:pic>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276541" y="1635177"/>
            <a:ext cx="5575521" cy="5189220"/>
          </a:xfrm>
        </p:spPr>
        <p:txBody>
          <a:bodyPr>
            <a:normAutofit lnSpcReduction="10000"/>
          </a:bodyPr>
          <a:lstStyle/>
          <a:p>
            <a:pPr marL="0"/>
            <a:r>
              <a:rPr lang="en-US" sz="2400" dirty="0"/>
              <a:t>Im Laufe dieses Moduls werden wir herausfinden, wie wir einige der negativen Auswirkungen digitaler Technologien vermeiden können, insbesondere in Bezug auf die Aufmerksamkeitsspanne und wie leicht wir </a:t>
            </a:r>
            <a:r>
              <a:rPr lang="en-US" dirty="0"/>
              <a:t>uns durch die Nutzung verschiedener Formen digitaler Technologien ablenken lassen können.</a:t>
            </a:r>
          </a:p>
          <a:p>
            <a:pPr marL="0"/>
            <a:r>
              <a:rPr lang="en-US" dirty="0"/>
              <a:t>Im zweiten Teil dieses Themas geht es um Informationen, die dazu beitragen, diese negativen Auswirkungen zu verringern, sowie um Ratschläge, wie Sie Ihre Konzentration und Aufmerksamkeitsspanne verbessern und einen Konzentrationsverlust verringern können.</a:t>
            </a:r>
          </a:p>
          <a:p>
            <a:pPr marL="0"/>
            <a:endParaRPr lang="en-IE"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p:txBody>
          <a:bodyPr>
            <a:normAutofit fontScale="70000" lnSpcReduction="20000"/>
          </a:bodyPr>
          <a:lstStyle/>
          <a:p>
            <a:r>
              <a:rPr lang="en-US" dirty="0"/>
              <a:t>Was erwartet Sie in diesem Modul?</a:t>
            </a:r>
            <a:endParaRPr lang="en-IE" dirty="0"/>
          </a:p>
        </p:txBody>
      </p:sp>
    </p:spTree>
    <p:extLst>
      <p:ext uri="{BB962C8B-B14F-4D97-AF65-F5344CB8AC3E}">
        <p14:creationId xmlns:p14="http://schemas.microsoft.com/office/powerpoint/2010/main" val="3906543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F742C6-3C64-2549-A79E-AFF35FCF1C37}"/>
              </a:ext>
            </a:extLst>
          </p:cNvPr>
          <p:cNvSpPr>
            <a:spLocks noGrp="1"/>
          </p:cNvSpPr>
          <p:nvPr>
            <p:ph type="body" sz="quarter" idx="16"/>
          </p:nvPr>
        </p:nvSpPr>
        <p:spPr>
          <a:xfrm>
            <a:off x="854766" y="2375455"/>
            <a:ext cx="6569764" cy="1669774"/>
          </a:xfrm>
        </p:spPr>
        <p:txBody>
          <a:bodyPr>
            <a:normAutofit fontScale="92500" lnSpcReduction="20000"/>
          </a:bodyPr>
          <a:lstStyle/>
          <a:p>
            <a:r>
              <a:rPr lang="en-US" dirty="0"/>
              <a:t>Was ist digitales Wohlbefinden und Technostress?</a:t>
            </a:r>
          </a:p>
          <a:p>
            <a:endParaRPr lang="en-US" dirty="0"/>
          </a:p>
        </p:txBody>
      </p:sp>
      <p:sp>
        <p:nvSpPr>
          <p:cNvPr id="3" name="Text Placeholder 2">
            <a:extLst>
              <a:ext uri="{FF2B5EF4-FFF2-40B4-BE49-F238E27FC236}">
                <a16:creationId xmlns:a16="http://schemas.microsoft.com/office/drawing/2014/main" id="{A5885B9B-C63A-A241-B446-DB4F0254D251}"/>
              </a:ext>
            </a:extLst>
          </p:cNvPr>
          <p:cNvSpPr>
            <a:spLocks noGrp="1"/>
          </p:cNvSpPr>
          <p:nvPr>
            <p:ph type="body" sz="quarter" idx="17"/>
          </p:nvPr>
        </p:nvSpPr>
        <p:spPr/>
        <p:txBody>
          <a:bodyPr>
            <a:normAutofit fontScale="85000" lnSpcReduction="20000"/>
          </a:bodyPr>
          <a:lstStyle/>
          <a:p>
            <a:r>
              <a:rPr lang="en-US" dirty="0"/>
              <a:t>01</a:t>
            </a:r>
          </a:p>
        </p:txBody>
      </p:sp>
    </p:spTree>
    <p:extLst>
      <p:ext uri="{BB962C8B-B14F-4D97-AF65-F5344CB8AC3E}">
        <p14:creationId xmlns:p14="http://schemas.microsoft.com/office/powerpoint/2010/main" val="259500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000614" y="1759983"/>
            <a:ext cx="5674506" cy="4831317"/>
          </a:xfrm>
        </p:spPr>
        <p:txBody>
          <a:bodyPr>
            <a:normAutofit fontScale="92500" lnSpcReduction="10000"/>
          </a:bodyPr>
          <a:lstStyle/>
          <a:p>
            <a:pPr marL="228600" indent="0"/>
            <a:r>
              <a:rPr lang="en-US" dirty="0"/>
              <a:t>Obwohl es sehr einfach ist, sich auf die negativen Aspekte der digitalen Technologien zu konzentrieren, sind sie ein wesentlicher Bestandteil des modernen Lebens. Die meisten von uns nutzen mehrere digitale Technologien bei ihren täglichen Aufgaben.</a:t>
            </a:r>
          </a:p>
          <a:p>
            <a:pPr marL="228600" indent="0"/>
            <a:r>
              <a:rPr lang="en-US" dirty="0"/>
              <a:t>Es ist wichtig, dass wir das richtige Verständnis für die Gefahren der digitalen Technologie entwickeln, aber es ist auch wichtig, dass wir über Techniken und Methoden verfügen, die sicherstellen, dass wir digitale Technologien weiterhin auf sichere Weise nutzen können.</a:t>
            </a:r>
          </a:p>
          <a:p>
            <a:pPr marL="228600" indent="0"/>
            <a:r>
              <a:rPr lang="en-US" dirty="0"/>
              <a:t>Werfen wir einen genaueren Blick auf einige der negativen Auswirkungen der Nutzung digitaler Technologien und wie man sie vermeiden kann.</a:t>
            </a:r>
          </a:p>
          <a:p>
            <a:pPr marL="228600" indent="0"/>
            <a:endParaRPr lang="en-US" b="1" dirty="0"/>
          </a:p>
          <a:p>
            <a:pPr marL="228600" indent="0"/>
            <a:endParaRPr lang="en-US" dirty="0">
              <a:solidFill>
                <a:srgbClr val="B5EBFD"/>
              </a:solidFill>
            </a:endParaRPr>
          </a:p>
          <a:p>
            <a:pPr marL="0"/>
            <a:endParaRPr lang="en-IE"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a:xfrm>
            <a:off x="1190094" y="228600"/>
            <a:ext cx="5105121" cy="625839"/>
          </a:xfrm>
        </p:spPr>
        <p:txBody>
          <a:bodyPr>
            <a:noAutofit/>
          </a:bodyPr>
          <a:lstStyle/>
          <a:p>
            <a:r>
              <a:rPr lang="en-US" sz="3200" dirty="0"/>
              <a:t>Wie wir uns gegen die negativen Auswirkungen der Technologie wappnen.</a:t>
            </a:r>
            <a:endParaRPr lang="en-IE" sz="3200" dirty="0"/>
          </a:p>
        </p:txBody>
      </p:sp>
      <p:pic>
        <p:nvPicPr>
          <p:cNvPr id="4" name="Picture Placeholder 3">
            <a:extLst>
              <a:ext uri="{FF2B5EF4-FFF2-40B4-BE49-F238E27FC236}">
                <a16:creationId xmlns:a16="http://schemas.microsoft.com/office/drawing/2014/main" id="{9637D89D-F5EB-4161-8409-F43BB7C36E5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37409613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09D8246E-7326-40F1-B249-75A90A6289C1}"/>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23253" r="23253"/>
          <a:stretch/>
        </p:blipFill>
        <p:spPr/>
      </p:pic>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276541" y="1501265"/>
            <a:ext cx="5575521" cy="5189220"/>
          </a:xfrm>
        </p:spPr>
        <p:txBody>
          <a:bodyPr>
            <a:normAutofit fontScale="92500" lnSpcReduction="10000"/>
          </a:bodyPr>
          <a:lstStyle/>
          <a:p>
            <a:pPr marL="0"/>
            <a:r>
              <a:rPr lang="en-US" sz="2400" dirty="0"/>
              <a:t>Digitale Ablenkung liegt vor, wenn Sie ein digitales Gerät (Smartphone, </a:t>
            </a:r>
            <a:r>
              <a:rPr lang="en-US" dirty="0"/>
              <a:t>Laptop, Tablet) </a:t>
            </a:r>
            <a:r>
              <a:rPr lang="en-US" sz="2400" dirty="0"/>
              <a:t>benutzen</a:t>
            </a:r>
            <a:r>
              <a:rPr lang="en-US" dirty="0"/>
              <a:t>, während Sie einer anderen Tätigkeit nachgehen.</a:t>
            </a:r>
          </a:p>
          <a:p>
            <a:pPr marL="0"/>
            <a:endParaRPr lang="en-US" dirty="0"/>
          </a:p>
          <a:p>
            <a:pPr marL="0"/>
            <a:r>
              <a:rPr lang="en-US" dirty="0"/>
              <a:t>Sie tritt auf, wenn digitale Geräte für Aktivitäten genutzt werden, die nichts mit dem Unterricht oder der Arbeit zu tun haben. Dazu gehören häufig Textnachrichten, E-Mails, Surfen im Internet, die Nutzung sozialer Medien und das Spielen von Spielen.</a:t>
            </a:r>
          </a:p>
          <a:p>
            <a:pPr marL="0"/>
            <a:endParaRPr lang="en-US" dirty="0"/>
          </a:p>
          <a:p>
            <a:pPr marL="0"/>
            <a:r>
              <a:rPr lang="en-US" dirty="0"/>
              <a:t>Aufgrund der Digitalisierung, die die Pandemie mit sich gebracht hat, kann man sich leicht angewöhnen, während der Arbeit oder im Unterricht auf sein Handy zu schauen.</a:t>
            </a:r>
            <a:endParaRPr lang="en-IE"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p:txBody>
          <a:bodyPr>
            <a:normAutofit/>
          </a:bodyPr>
          <a:lstStyle/>
          <a:p>
            <a:r>
              <a:rPr lang="en-US" sz="3200" dirty="0"/>
              <a:t>Digitale Ablenkung</a:t>
            </a:r>
            <a:endParaRPr lang="en-IE" sz="3200" dirty="0"/>
          </a:p>
        </p:txBody>
      </p:sp>
    </p:spTree>
    <p:extLst>
      <p:ext uri="{BB962C8B-B14F-4D97-AF65-F5344CB8AC3E}">
        <p14:creationId xmlns:p14="http://schemas.microsoft.com/office/powerpoint/2010/main" val="19237530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257300" y="1664970"/>
            <a:ext cx="5594762" cy="4769557"/>
          </a:xfrm>
        </p:spPr>
        <p:txBody>
          <a:bodyPr>
            <a:normAutofit lnSpcReduction="10000"/>
          </a:bodyPr>
          <a:lstStyle/>
          <a:p>
            <a:pPr marL="0"/>
            <a:r>
              <a:rPr lang="en-US" sz="2400" dirty="0"/>
              <a:t>Eine der besten Methoden zur Bewältigung der </a:t>
            </a:r>
            <a:r>
              <a:rPr lang="en-US" dirty="0"/>
              <a:t>digitalen Ablenkung besteht darin, sich vorübergehend von der Technologie zu trennen, was zu weniger digitalen Ablenkungen führt.</a:t>
            </a:r>
          </a:p>
          <a:p>
            <a:pPr marL="0"/>
            <a:r>
              <a:rPr lang="en-US" dirty="0"/>
              <a:t>Die Fähigkeit zum Multitasking wird zwar von vielen als positive Eigenschaft angesehen, sie ist aber auch eine wichtige Quelle für digital bedingten Stress, der kontrolliert werden kann, wenn wir uns angewöhnt haben, Pausen zu machen.</a:t>
            </a:r>
          </a:p>
          <a:p>
            <a:r>
              <a:rPr lang="en-US" dirty="0"/>
              <a:t>Werfen wir einen Blick auf einige in den USA durchgeführte Untersuchungen zum Umgang mit digitaler Ablenkung.</a:t>
            </a:r>
            <a:endParaRPr lang="en-US" sz="1200" dirty="0">
              <a:solidFill>
                <a:schemeClr val="bg1"/>
              </a:solidFill>
              <a:hlinkClick r:id="rId2">
                <a:extLst>
                  <a:ext uri="{A12FA001-AC4F-418D-AE19-62706E023703}">
                    <ahyp:hlinkClr xmlns:ahyp="http://schemas.microsoft.com/office/drawing/2018/hyperlinkcolor" val="tx"/>
                  </a:ext>
                </a:extLst>
              </a:hlinkClick>
            </a:endParaRPr>
          </a:p>
          <a:p>
            <a:pPr marL="0"/>
            <a:endParaRPr lang="en-US" sz="2400"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p:txBody>
          <a:bodyPr>
            <a:normAutofit fontScale="92500"/>
          </a:bodyPr>
          <a:lstStyle/>
          <a:p>
            <a:r>
              <a:rPr lang="en-US" sz="3200" dirty="0"/>
              <a:t>Digitale Ablenkung bewältigen</a:t>
            </a:r>
            <a:endParaRPr lang="en-IE" sz="3200" dirty="0"/>
          </a:p>
        </p:txBody>
      </p:sp>
      <p:pic>
        <p:nvPicPr>
          <p:cNvPr id="4" name="Picture Placeholder 3">
            <a:extLst>
              <a:ext uri="{FF2B5EF4-FFF2-40B4-BE49-F238E27FC236}">
                <a16:creationId xmlns:a16="http://schemas.microsoft.com/office/drawing/2014/main" id="{BCE26218-CF0F-A0FB-C2F8-0A81ED7640F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15383946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p:txBody>
          <a:bodyPr>
            <a:normAutofit fontScale="92500"/>
          </a:bodyPr>
          <a:lstStyle/>
          <a:p>
            <a:pPr marL="0"/>
            <a:r>
              <a:rPr lang="en-US" sz="2400" dirty="0"/>
              <a:t>Hier sind einige überraschende Ergebnisse von Untersuchungen, die durchgeführt wurden, um Arbeitnehmern mit digitaler Ablenkung zu helfen:</a:t>
            </a:r>
          </a:p>
          <a:p>
            <a:pPr marL="114300" indent="-342900">
              <a:buFont typeface="Arial" panose="020B0604020202020204" pitchFamily="34" charset="0"/>
              <a:buChar char="•"/>
            </a:pPr>
            <a:r>
              <a:rPr lang="en-US" dirty="0">
                <a:solidFill>
                  <a:schemeClr val="bg1"/>
                </a:solidFill>
              </a:rPr>
              <a:t>20 % der Arbeitnehmer möchten, </a:t>
            </a:r>
            <a:r>
              <a:rPr lang="en-US" dirty="0" err="1">
                <a:solidFill>
                  <a:schemeClr val="bg1"/>
                </a:solidFill>
              </a:rPr>
              <a:t>dass</a:t>
            </a:r>
            <a:r>
              <a:rPr lang="en-US" dirty="0">
                <a:solidFill>
                  <a:schemeClr val="bg1"/>
                </a:solidFill>
              </a:rPr>
              <a:t> </a:t>
            </a:r>
            <a:r>
              <a:rPr lang="en-US" dirty="0" err="1">
                <a:solidFill>
                  <a:schemeClr val="bg1"/>
                </a:solidFill>
              </a:rPr>
              <a:t>ihr:e</a:t>
            </a:r>
            <a:r>
              <a:rPr lang="en-US" dirty="0">
                <a:solidFill>
                  <a:schemeClr val="bg1"/>
                </a:solidFill>
              </a:rPr>
              <a:t> </a:t>
            </a:r>
            <a:r>
              <a:rPr lang="en-US" dirty="0" err="1">
                <a:solidFill>
                  <a:schemeClr val="bg1"/>
                </a:solidFill>
              </a:rPr>
              <a:t>Arbeitgeber:in</a:t>
            </a:r>
            <a:r>
              <a:rPr lang="en-US" dirty="0">
                <a:solidFill>
                  <a:schemeClr val="bg1"/>
                </a:solidFill>
              </a:rPr>
              <a:t> ihnen hilft, </a:t>
            </a:r>
            <a:r>
              <a:rPr lang="en-US" dirty="0" err="1">
                <a:solidFill>
                  <a:schemeClr val="bg1"/>
                </a:solidFill>
              </a:rPr>
              <a:t>digitale</a:t>
            </a:r>
            <a:r>
              <a:rPr lang="en-US" dirty="0">
                <a:solidFill>
                  <a:schemeClr val="bg1"/>
                </a:solidFill>
              </a:rPr>
              <a:t> Ablenkung während der Arbeit zu kontrollieren. </a:t>
            </a:r>
          </a:p>
          <a:p>
            <a:pPr marL="114300" indent="-342900">
              <a:buFont typeface="Arial" panose="020B0604020202020204" pitchFamily="34" charset="0"/>
              <a:buChar char="•"/>
            </a:pPr>
            <a:r>
              <a:rPr lang="en-US" dirty="0"/>
              <a:t>25 % </a:t>
            </a:r>
            <a:r>
              <a:rPr lang="en-US" dirty="0">
                <a:solidFill>
                  <a:schemeClr val="bg1"/>
                </a:solidFill>
              </a:rPr>
              <a:t>der Industriearbeiter wollen, dass ihr Arbeitgeber sie dabei unterstützt.</a:t>
            </a:r>
          </a:p>
          <a:p>
            <a:pPr marL="114300" indent="-342900">
              <a:buFont typeface="Arial" panose="020B0604020202020204" pitchFamily="34" charset="0"/>
              <a:buChar char="•"/>
            </a:pPr>
            <a:r>
              <a:rPr lang="en-US" sz="2400" dirty="0"/>
              <a:t>Mehr als 50 % </a:t>
            </a:r>
            <a:r>
              <a:rPr lang="en-US" dirty="0"/>
              <a:t>der </a:t>
            </a:r>
            <a:r>
              <a:rPr lang="en-US" dirty="0" err="1"/>
              <a:t>Arbeitnehmenden</a:t>
            </a:r>
            <a:r>
              <a:rPr lang="en-US" dirty="0"/>
              <a:t>, die aufgrund von COVID von zu Hause aus arbeiten, geben an, dass sie sogar mehr Zeit als früher während der Arbeitszeit damit verbringen, sich über soziale Medien, SMS, E-Mails und Anrufe mit Familie und Freunden auszutauschen.</a:t>
            </a:r>
          </a:p>
          <a:p>
            <a:pPr marL="114300" indent="-342900">
              <a:buFont typeface="Arial" panose="020B0604020202020204" pitchFamily="34" charset="0"/>
              <a:buChar char="•"/>
            </a:pPr>
            <a:r>
              <a:rPr lang="en-US" sz="2400" dirty="0"/>
              <a:t>Die durchschnittliche Person verbringt an ihrem Arbeitsplatz 2,6 Stunden pro Arbeitstag mit dem Zugriff auf digitale Inhalte, die nichts mit ihrer Arbeit zu tun haben</a:t>
            </a:r>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p:txBody>
          <a:bodyPr>
            <a:normAutofit/>
          </a:bodyPr>
          <a:lstStyle/>
          <a:p>
            <a:r>
              <a:rPr lang="en-US" sz="3200" dirty="0"/>
              <a:t>Digitale Ablenkung bewältigen</a:t>
            </a:r>
            <a:endParaRPr lang="en-IE" sz="3200" dirty="0"/>
          </a:p>
        </p:txBody>
      </p:sp>
    </p:spTree>
    <p:extLst>
      <p:ext uri="{BB962C8B-B14F-4D97-AF65-F5344CB8AC3E}">
        <p14:creationId xmlns:p14="http://schemas.microsoft.com/office/powerpoint/2010/main" val="24159560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p:txBody>
          <a:bodyPr>
            <a:normAutofit lnSpcReduction="10000"/>
          </a:bodyPr>
          <a:lstStyle/>
          <a:p>
            <a:pPr marL="0"/>
            <a:r>
              <a:rPr lang="en-US" sz="2400" dirty="0"/>
              <a:t>Hier sind einige überraschende Ergebnisse von Untersuchungen, die durchgeführt wurden, um </a:t>
            </a:r>
            <a:r>
              <a:rPr lang="en-US" sz="2400" dirty="0" err="1"/>
              <a:t>Arbeitnehmenden</a:t>
            </a:r>
            <a:r>
              <a:rPr lang="en-US" sz="2400" dirty="0"/>
              <a:t> mit digitaler Ablenkung zu helfen:</a:t>
            </a:r>
          </a:p>
          <a:p>
            <a:pPr marL="114300" indent="-342900">
              <a:buFont typeface="Arial" panose="020B0604020202020204" pitchFamily="34" charset="0"/>
              <a:buChar char="•"/>
            </a:pPr>
            <a:r>
              <a:rPr lang="en-US" dirty="0">
                <a:solidFill>
                  <a:schemeClr val="bg1"/>
                </a:solidFill>
              </a:rPr>
              <a:t>26 % geben an, dass es an ihrem Arbeitsplatz zu Unfällen gekommen ist, die durch Ablenkung durch Smartphones verursacht wurden.</a:t>
            </a:r>
          </a:p>
          <a:p>
            <a:pPr marL="114300" indent="-342900">
              <a:buFont typeface="Arial" panose="020B0604020202020204" pitchFamily="34" charset="0"/>
              <a:buChar char="•"/>
            </a:pPr>
            <a:r>
              <a:rPr lang="en-US" sz="2400" dirty="0"/>
              <a:t>58 % gaben an, </a:t>
            </a:r>
            <a:r>
              <a:rPr lang="en-US" sz="2400" dirty="0" err="1"/>
              <a:t>dass</a:t>
            </a:r>
            <a:r>
              <a:rPr lang="en-US" sz="2400" dirty="0"/>
              <a:t> </a:t>
            </a:r>
            <a:r>
              <a:rPr lang="en-US" sz="2400" dirty="0" err="1"/>
              <a:t>ihr:e</a:t>
            </a:r>
            <a:r>
              <a:rPr lang="en-US" sz="2400" dirty="0"/>
              <a:t> </a:t>
            </a:r>
            <a:r>
              <a:rPr lang="en-US" sz="2400" dirty="0" err="1"/>
              <a:t>Arbeitgeber</a:t>
            </a:r>
            <a:r>
              <a:rPr lang="en-US" dirty="0" err="1"/>
              <a:t>:in</a:t>
            </a:r>
            <a:r>
              <a:rPr lang="en-US" sz="2400" dirty="0"/>
              <a:t> eine Richtlinie hat, die die private Smartphone-Nutzung während der Arbeitszeit einschränkt </a:t>
            </a:r>
          </a:p>
          <a:p>
            <a:pPr marL="114300" indent="-342900">
              <a:buFont typeface="Arial" panose="020B0604020202020204" pitchFamily="34" charset="0"/>
              <a:buChar char="•"/>
            </a:pPr>
            <a:r>
              <a:rPr lang="en-US" sz="2400" dirty="0"/>
              <a:t>27 % wünschen sich, </a:t>
            </a:r>
            <a:r>
              <a:rPr lang="en-US" sz="2400" dirty="0" err="1"/>
              <a:t>dass</a:t>
            </a:r>
            <a:r>
              <a:rPr lang="en-US" sz="2400" dirty="0"/>
              <a:t> </a:t>
            </a:r>
            <a:r>
              <a:rPr lang="en-US" sz="2400" dirty="0" err="1"/>
              <a:t>ihr:e</a:t>
            </a:r>
            <a:r>
              <a:rPr lang="en-US" sz="2400" dirty="0"/>
              <a:t> </a:t>
            </a:r>
            <a:r>
              <a:rPr lang="en-US" sz="2400" dirty="0" err="1"/>
              <a:t>Arbeitgeber:in</a:t>
            </a:r>
            <a:r>
              <a:rPr lang="en-US" sz="2400" dirty="0"/>
              <a:t> sie dabei unterstützt, ihre Smartphone-Nutzung während der Arbeitszeit zu reduzieren</a:t>
            </a:r>
          </a:p>
          <a:p>
            <a:pPr marL="114300" indent="-342900">
              <a:buFont typeface="Arial" panose="020B0604020202020204" pitchFamily="34" charset="0"/>
              <a:buChar char="•"/>
            </a:pPr>
            <a:r>
              <a:rPr lang="en-US" sz="2400" dirty="0"/>
              <a:t>10 % geben an, dass Unfälle an ihrem Arbeitsplatz durch Ablenkung durch Smartphones verursacht wurden. </a:t>
            </a:r>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p:txBody>
          <a:bodyPr>
            <a:normAutofit/>
          </a:bodyPr>
          <a:lstStyle/>
          <a:p>
            <a:r>
              <a:rPr lang="en-US" sz="3200" dirty="0"/>
              <a:t>Digitale Ablenkung bewältigen</a:t>
            </a:r>
            <a:endParaRPr lang="en-IE" sz="3200" dirty="0"/>
          </a:p>
        </p:txBody>
      </p:sp>
    </p:spTree>
    <p:extLst>
      <p:ext uri="{BB962C8B-B14F-4D97-AF65-F5344CB8AC3E}">
        <p14:creationId xmlns:p14="http://schemas.microsoft.com/office/powerpoint/2010/main" val="2205085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192695" y="1741170"/>
            <a:ext cx="5526155" cy="5116830"/>
          </a:xfrm>
        </p:spPr>
        <p:txBody>
          <a:bodyPr>
            <a:normAutofit fontScale="92500" lnSpcReduction="10000"/>
          </a:bodyPr>
          <a:lstStyle/>
          <a:p>
            <a:pPr marL="228600" indent="0" algn="just"/>
            <a:r>
              <a:rPr lang="en-US" sz="2400" b="1" dirty="0"/>
              <a:t>Die Aufmerksamkeitsspanne </a:t>
            </a:r>
            <a:r>
              <a:rPr lang="en-US" sz="2400" dirty="0"/>
              <a:t>ist die Zeit, die eine Person sich auf eine Aufgabe konzentrieren kann, bevor sie </a:t>
            </a:r>
            <a:r>
              <a:rPr lang="en-US" dirty="0"/>
              <a:t>das </a:t>
            </a:r>
            <a:r>
              <a:rPr lang="en-US" sz="2400" dirty="0"/>
              <a:t>Bedürfnis nach einer Pause verspürt oder abgelenkt wird.</a:t>
            </a:r>
          </a:p>
          <a:p>
            <a:pPr marL="228600" indent="0" algn="just"/>
            <a:r>
              <a:rPr lang="en-US" sz="2400" dirty="0"/>
              <a:t>Diese Zeitspanne kann von Person zu Person variieren. </a:t>
            </a:r>
            <a:r>
              <a:rPr lang="en-US" dirty="0"/>
              <a:t>Es ist schwierig, eine genaue Zeitspanne für die Aufmerksamkeitsspanne jeder Person festzulegen, da sie von der Komplexität der Aufgabe und den natürlichen kognitiven Fähigkeiten jeder Person abhängen kann.</a:t>
            </a:r>
          </a:p>
          <a:p>
            <a:pPr marL="228600" indent="0" algn="just"/>
            <a:r>
              <a:rPr lang="en-US" sz="2400" dirty="0"/>
              <a:t>Wenn Sie dafür sorgen, dass </a:t>
            </a:r>
            <a:r>
              <a:rPr lang="en-US" sz="2400" dirty="0" err="1"/>
              <a:t>Ihre</a:t>
            </a:r>
            <a:r>
              <a:rPr lang="en-US" sz="2400" dirty="0"/>
              <a:t> </a:t>
            </a:r>
            <a:r>
              <a:rPr lang="en-US" sz="2400" dirty="0" err="1"/>
              <a:t>Mitarbeitenden</a:t>
            </a:r>
            <a:r>
              <a:rPr lang="en-US" sz="2400" dirty="0"/>
              <a:t> ihre tägliche Arbeit ohne Ablenkung erledigen können, können Sie die Produktivität steigern und Burnout- und Stresssymptome lindern.</a:t>
            </a:r>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a:xfrm>
            <a:off x="1192696" y="460773"/>
            <a:ext cx="5526155" cy="1035734"/>
          </a:xfrm>
        </p:spPr>
        <p:txBody>
          <a:bodyPr>
            <a:normAutofit lnSpcReduction="10000"/>
          </a:bodyPr>
          <a:lstStyle/>
          <a:p>
            <a:r>
              <a:rPr lang="en-US" dirty="0"/>
              <a:t>Was ist eine Aufmerksamkeitsspanne?</a:t>
            </a:r>
            <a:endParaRPr lang="en-IE" dirty="0"/>
          </a:p>
        </p:txBody>
      </p:sp>
      <p:pic>
        <p:nvPicPr>
          <p:cNvPr id="7" name="Picture Placeholder 6">
            <a:extLst>
              <a:ext uri="{FF2B5EF4-FFF2-40B4-BE49-F238E27FC236}">
                <a16:creationId xmlns:a16="http://schemas.microsoft.com/office/drawing/2014/main" id="{85731EA7-468C-4808-80B8-7060F0645FF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8458" b="8458"/>
          <a:stretch>
            <a:fillRect/>
          </a:stretch>
        </p:blipFill>
        <p:spPr/>
      </p:pic>
    </p:spTree>
    <p:extLst>
      <p:ext uri="{BB962C8B-B14F-4D97-AF65-F5344CB8AC3E}">
        <p14:creationId xmlns:p14="http://schemas.microsoft.com/office/powerpoint/2010/main" val="34704596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000614" y="1660923"/>
            <a:ext cx="5674506" cy="4831317"/>
          </a:xfrm>
        </p:spPr>
        <p:txBody>
          <a:bodyPr>
            <a:normAutofit fontScale="92500" lnSpcReduction="20000"/>
          </a:bodyPr>
          <a:lstStyle/>
          <a:p>
            <a:pPr marL="228600" indent="0"/>
            <a:r>
              <a:rPr lang="en-US" dirty="0"/>
              <a:t>Die digitale Technologie beeinflusst die Aufmerksamkeitsspanne auf verschiedene Weise.</a:t>
            </a:r>
          </a:p>
          <a:p>
            <a:pPr marL="228600" indent="0"/>
            <a:r>
              <a:rPr lang="en-US" dirty="0">
                <a:solidFill>
                  <a:srgbClr val="B5EBFD"/>
                </a:solidFill>
              </a:rPr>
              <a:t>Informationserinnerung - die </a:t>
            </a:r>
            <a:r>
              <a:rPr lang="en-US" dirty="0"/>
              <a:t>Nutzung von Internet-Suchmaschinen kann dazu führen, dass wir uns schlechter an Informationen erinnern. Die </a:t>
            </a:r>
            <a:r>
              <a:rPr lang="en-US" dirty="0" err="1"/>
              <a:t>meisten</a:t>
            </a:r>
            <a:r>
              <a:rPr lang="en-US" dirty="0"/>
              <a:t> </a:t>
            </a:r>
            <a:r>
              <a:rPr lang="en-US" dirty="0" err="1"/>
              <a:t>Forscher:innen</a:t>
            </a:r>
            <a:r>
              <a:rPr lang="en-US" dirty="0"/>
              <a:t> sind sich einig, dass das Gedächtnis in solchen Situationen nicht weniger leistungsfähig ist, sondern dass wir es nur anders nutzen.</a:t>
            </a:r>
          </a:p>
          <a:p>
            <a:pPr marL="228600" indent="0"/>
            <a:r>
              <a:rPr lang="en-US" dirty="0"/>
              <a:t>Zu den möglichen weiteren schädlichen Auswirkungen einer intensiven Nutzung von Bildschirmen und Technologien gehören </a:t>
            </a:r>
            <a:r>
              <a:rPr lang="en-US" dirty="0">
                <a:solidFill>
                  <a:srgbClr val="B5EBFD"/>
                </a:solidFill>
              </a:rPr>
              <a:t>verstärkte Aufmerksamkeitsdefizitsymptome</a:t>
            </a:r>
            <a:r>
              <a:rPr lang="en-US" dirty="0"/>
              <a:t>, </a:t>
            </a:r>
            <a:r>
              <a:rPr lang="en-US" dirty="0">
                <a:solidFill>
                  <a:srgbClr val="B5EBFD"/>
                </a:solidFill>
              </a:rPr>
              <a:t>Beeinträchtigung der emotionalen und sozialen Intelligenz</a:t>
            </a:r>
            <a:r>
              <a:rPr lang="en-US" dirty="0"/>
              <a:t>, </a:t>
            </a:r>
            <a:r>
              <a:rPr lang="en-US" dirty="0">
                <a:solidFill>
                  <a:srgbClr val="B5EBFD"/>
                </a:solidFill>
              </a:rPr>
              <a:t>Technologiesucht</a:t>
            </a:r>
            <a:r>
              <a:rPr lang="en-US" dirty="0"/>
              <a:t>, </a:t>
            </a:r>
            <a:r>
              <a:rPr lang="en-US" dirty="0">
                <a:solidFill>
                  <a:srgbClr val="B5EBFD"/>
                </a:solidFill>
              </a:rPr>
              <a:t>soziale Isolation</a:t>
            </a:r>
            <a:r>
              <a:rPr lang="en-US" dirty="0"/>
              <a:t>, </a:t>
            </a:r>
            <a:r>
              <a:rPr lang="en-US" dirty="0">
                <a:solidFill>
                  <a:srgbClr val="B5EBFD"/>
                </a:solidFill>
              </a:rPr>
              <a:t>Beeinträchtigung der Gehirnentwicklung </a:t>
            </a:r>
            <a:r>
              <a:rPr lang="en-US" dirty="0"/>
              <a:t>und </a:t>
            </a:r>
            <a:r>
              <a:rPr lang="en-US" dirty="0">
                <a:solidFill>
                  <a:srgbClr val="B5EBFD"/>
                </a:solidFill>
              </a:rPr>
              <a:t>Schlafstörungen</a:t>
            </a:r>
            <a:r>
              <a:rPr lang="en-US" dirty="0"/>
              <a:t>.</a:t>
            </a:r>
          </a:p>
          <a:p>
            <a:pPr marL="228600" indent="0"/>
            <a:endParaRPr lang="en-US" b="1" dirty="0"/>
          </a:p>
          <a:p>
            <a:pPr marL="228600" indent="0"/>
            <a:endParaRPr lang="en-US" dirty="0">
              <a:solidFill>
                <a:srgbClr val="B5EBFD"/>
              </a:solidFill>
            </a:endParaRPr>
          </a:p>
          <a:p>
            <a:pPr marL="0"/>
            <a:endParaRPr lang="en-IE"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a:xfrm>
            <a:off x="1379574" y="365760"/>
            <a:ext cx="5295546" cy="898573"/>
          </a:xfrm>
        </p:spPr>
        <p:txBody>
          <a:bodyPr>
            <a:normAutofit fontScale="92500" lnSpcReduction="20000"/>
          </a:bodyPr>
          <a:lstStyle/>
          <a:p>
            <a:r>
              <a:rPr lang="en-US" dirty="0"/>
              <a:t>Digitale Technologie und Aufmerksamkeitsspanne</a:t>
            </a:r>
            <a:endParaRPr lang="en-IE" dirty="0"/>
          </a:p>
        </p:txBody>
      </p:sp>
      <p:pic>
        <p:nvPicPr>
          <p:cNvPr id="10" name="Picture Placeholder 9">
            <a:extLst>
              <a:ext uri="{FF2B5EF4-FFF2-40B4-BE49-F238E27FC236}">
                <a16:creationId xmlns:a16="http://schemas.microsoft.com/office/drawing/2014/main" id="{5C607F91-8550-47A1-BFAD-AFDA59F871C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21870565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192695" y="1573592"/>
            <a:ext cx="5526155" cy="5269230"/>
          </a:xfrm>
        </p:spPr>
        <p:txBody>
          <a:bodyPr>
            <a:normAutofit fontScale="92500" lnSpcReduction="20000"/>
          </a:bodyPr>
          <a:lstStyle/>
          <a:p>
            <a:pPr marL="228600" indent="0"/>
            <a:r>
              <a:rPr lang="en-US" sz="2400" dirty="0"/>
              <a:t>Dies sind einige Vorschläge, wie Sie die Aufmerksamkeitsspanne Ihrer Arbeitnehmer verbessern können:</a:t>
            </a:r>
          </a:p>
          <a:p>
            <a:pPr marL="228600" indent="0"/>
            <a:r>
              <a:rPr lang="en-US" sz="2400" dirty="0">
                <a:solidFill>
                  <a:srgbClr val="09446A"/>
                </a:solidFill>
              </a:rPr>
              <a:t>Üben Sie aufmerksames Zuhören</a:t>
            </a:r>
            <a:r>
              <a:rPr lang="en-US" sz="2400" dirty="0"/>
              <a:t>. Eine Möglichkeit, unsere Aufmerksamkeitsspanne zu erweitern und zu schärfen, besteht darin, aktives, aufmerksames Zuhören zu üben. Dies hilft, die Fähigkeit des Geistes, Informationen aufzunehmen und zu verarbeiten, zu konzentrieren.</a:t>
            </a:r>
          </a:p>
          <a:p>
            <a:pPr marL="228600" indent="0"/>
            <a:r>
              <a:rPr lang="en-US" sz="2400" dirty="0">
                <a:solidFill>
                  <a:srgbClr val="09446A"/>
                </a:solidFill>
              </a:rPr>
              <a:t>Nehmen Sie sich mehr Zeit zum Lesen. </a:t>
            </a:r>
            <a:r>
              <a:rPr lang="en-US" sz="2400" dirty="0"/>
              <a:t>Eine weitere Möglichkeit, die Konzentrationsfähigkeit zu verbessern, ist aufmerksames Lesen.</a:t>
            </a:r>
          </a:p>
          <a:p>
            <a:pPr marL="228600" indent="0"/>
            <a:r>
              <a:rPr lang="en-US" dirty="0">
                <a:solidFill>
                  <a:srgbClr val="09446A"/>
                </a:solidFill>
              </a:rPr>
              <a:t>Körperliche Aktivität</a:t>
            </a:r>
            <a:r>
              <a:rPr lang="en-US" sz="2400" dirty="0">
                <a:solidFill>
                  <a:srgbClr val="09446A"/>
                </a:solidFill>
              </a:rPr>
              <a:t>. </a:t>
            </a:r>
            <a:r>
              <a:rPr lang="en-US" sz="2400" dirty="0"/>
              <a:t>Eine weitere Möglichkeit, unsere Aufmerksamkeitsspanne zu erhöhen, ist ein moderates Maß an Bewegung.</a:t>
            </a:r>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a:xfrm>
            <a:off x="1192696" y="228600"/>
            <a:ext cx="5526155" cy="1035734"/>
          </a:xfrm>
        </p:spPr>
        <p:txBody>
          <a:bodyPr>
            <a:normAutofit fontScale="77500" lnSpcReduction="20000"/>
          </a:bodyPr>
          <a:lstStyle/>
          <a:p>
            <a:r>
              <a:rPr lang="en-US" dirty="0"/>
              <a:t>Verbesserung der Aufmerksamkeitsspanne von </a:t>
            </a:r>
            <a:r>
              <a:rPr lang="en-US" dirty="0" err="1"/>
              <a:t>Arbeitnehmenden</a:t>
            </a:r>
            <a:endParaRPr lang="en-IE" dirty="0"/>
          </a:p>
        </p:txBody>
      </p:sp>
      <p:pic>
        <p:nvPicPr>
          <p:cNvPr id="7" name="Picture Placeholder 6">
            <a:extLst>
              <a:ext uri="{FF2B5EF4-FFF2-40B4-BE49-F238E27FC236}">
                <a16:creationId xmlns:a16="http://schemas.microsoft.com/office/drawing/2014/main" id="{9E2360ED-2AC1-4412-B5C9-7637074396AC}"/>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8458" b="8458"/>
          <a:stretch>
            <a:fillRect/>
          </a:stretch>
        </p:blipFill>
        <p:spPr/>
      </p:pic>
    </p:spTree>
    <p:extLst>
      <p:ext uri="{BB962C8B-B14F-4D97-AF65-F5344CB8AC3E}">
        <p14:creationId xmlns:p14="http://schemas.microsoft.com/office/powerpoint/2010/main" val="755422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000614" y="1639387"/>
            <a:ext cx="5674506" cy="4831317"/>
          </a:xfrm>
        </p:spPr>
        <p:txBody>
          <a:bodyPr>
            <a:normAutofit fontScale="92500" lnSpcReduction="10000"/>
          </a:bodyPr>
          <a:lstStyle/>
          <a:p>
            <a:pPr marL="228600" indent="0"/>
            <a:r>
              <a:rPr lang="en-US" dirty="0"/>
              <a:t>Stellen Sie sich folgende Situation vor. </a:t>
            </a:r>
          </a:p>
          <a:p>
            <a:pPr marL="228600" indent="0"/>
            <a:r>
              <a:rPr lang="en-US" dirty="0"/>
              <a:t>In der nächsten halben Stunde findet eine Kundenbesprechung statt, und die Daten sind noch nicht fertig. Wir wissen, wie viele Berichte erstellt werden müssen, aber Ihr Mitarbeiter hat vielleicht Schwierigkeiten, die Aufgabe zu erledigen. Vielleicht stellen Sie sogar fest, dass einige Mitarbeiter nie in der Lage sind, die Aufgaben des Tages zu erledigen, bevor es Zeit für die Nachbereitung ist.</a:t>
            </a:r>
          </a:p>
          <a:p>
            <a:pPr marL="228600" indent="0"/>
            <a:endParaRPr lang="en-US" dirty="0"/>
          </a:p>
          <a:p>
            <a:pPr marL="228600" indent="0"/>
            <a:r>
              <a:rPr lang="en-US" dirty="0"/>
              <a:t>Wenn dies regelmäßig der Fall ist, haben Ihre Arbeitnehmer möglicherweise Probleme, sich bei der Arbeit zu konzentrieren.</a:t>
            </a:r>
          </a:p>
          <a:p>
            <a:pPr marL="228600" indent="0"/>
            <a:endParaRPr lang="en-US" b="1" dirty="0"/>
          </a:p>
          <a:p>
            <a:pPr marL="228600" indent="0"/>
            <a:endParaRPr lang="en-US" dirty="0">
              <a:solidFill>
                <a:srgbClr val="B5EBFD"/>
              </a:solidFill>
            </a:endParaRPr>
          </a:p>
          <a:p>
            <a:pPr marL="0"/>
            <a:endParaRPr lang="en-IE"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a:xfrm>
            <a:off x="1379574" y="365760"/>
            <a:ext cx="5295546" cy="898573"/>
          </a:xfrm>
        </p:spPr>
        <p:txBody>
          <a:bodyPr>
            <a:normAutofit/>
          </a:bodyPr>
          <a:lstStyle/>
          <a:p>
            <a:r>
              <a:rPr lang="en-US" dirty="0" err="1"/>
              <a:t>Verlust</a:t>
            </a:r>
            <a:r>
              <a:rPr lang="en-US" dirty="0"/>
              <a:t> des </a:t>
            </a:r>
            <a:r>
              <a:rPr lang="en-US" dirty="0" err="1"/>
              <a:t>Fokus</a:t>
            </a:r>
            <a:endParaRPr lang="en-IE" dirty="0"/>
          </a:p>
        </p:txBody>
      </p:sp>
      <p:pic>
        <p:nvPicPr>
          <p:cNvPr id="10" name="Picture Placeholder 9">
            <a:extLst>
              <a:ext uri="{FF2B5EF4-FFF2-40B4-BE49-F238E27FC236}">
                <a16:creationId xmlns:a16="http://schemas.microsoft.com/office/drawing/2014/main" id="{5C607F91-8550-47A1-BFAD-AFDA59F871C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10153461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192695" y="1588770"/>
            <a:ext cx="5526155" cy="4808457"/>
          </a:xfrm>
        </p:spPr>
        <p:txBody>
          <a:bodyPr>
            <a:normAutofit lnSpcReduction="10000"/>
          </a:bodyPr>
          <a:lstStyle/>
          <a:p>
            <a:pPr marL="228600" indent="0"/>
            <a:r>
              <a:rPr lang="en-US" sz="2400" dirty="0"/>
              <a:t>Mangelnde Konzentration führt dazu, dass Termine nicht eingehalten werden können, der Arbeitsdruck steigt und damit auch der Stress und die Gesundheit. Es kann viele Gründe geben, </a:t>
            </a:r>
            <a:r>
              <a:rPr lang="en-US" sz="2400" dirty="0" err="1"/>
              <a:t>warum</a:t>
            </a:r>
            <a:r>
              <a:rPr lang="en-US" sz="2400" dirty="0"/>
              <a:t> </a:t>
            </a:r>
            <a:r>
              <a:rPr lang="en-US" sz="2400" dirty="0" err="1"/>
              <a:t>Arbeitnehmende</a:t>
            </a:r>
            <a:r>
              <a:rPr lang="en-US" sz="2400" dirty="0"/>
              <a:t> </a:t>
            </a:r>
            <a:r>
              <a:rPr lang="en-US" sz="2400" dirty="0" err="1"/>
              <a:t>unkonzentriert</a:t>
            </a:r>
            <a:r>
              <a:rPr lang="en-US" sz="2400" dirty="0"/>
              <a:t> sind. Eine Bewertung dieser Ursachen kann uns helfen, uns zu konzentrieren und unsere Produktivität bei der Arbeit zu steigern.</a:t>
            </a:r>
          </a:p>
          <a:p>
            <a:pPr marL="228600" indent="0" algn="just"/>
            <a:r>
              <a:rPr lang="en-US" dirty="0"/>
              <a:t>Sehr oft kann Stress der Grund für ihre Konzentrationsschwäche sein. Es können viele Dinge im Kopf sein, die uns daran hindern, uns richtig zu konzentrieren.</a:t>
            </a:r>
          </a:p>
          <a:p>
            <a:pPr marL="228600" indent="0"/>
            <a:endParaRPr lang="en-US" sz="2400"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a:xfrm>
            <a:off x="1192696" y="460773"/>
            <a:ext cx="5526155" cy="1035734"/>
          </a:xfrm>
        </p:spPr>
        <p:txBody>
          <a:bodyPr>
            <a:normAutofit lnSpcReduction="10000"/>
          </a:bodyPr>
          <a:lstStyle/>
          <a:p>
            <a:r>
              <a:rPr lang="en-US" dirty="0"/>
              <a:t>Stress und Verlust der Konzentration</a:t>
            </a:r>
            <a:endParaRPr lang="en-IE" dirty="0"/>
          </a:p>
        </p:txBody>
      </p:sp>
      <p:pic>
        <p:nvPicPr>
          <p:cNvPr id="4" name="Picture Placeholder 3">
            <a:extLst>
              <a:ext uri="{FF2B5EF4-FFF2-40B4-BE49-F238E27FC236}">
                <a16:creationId xmlns:a16="http://schemas.microsoft.com/office/drawing/2014/main" id="{9F4370BB-1458-42D7-96CB-8828A6CC237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10501" b="10501"/>
          <a:stretch>
            <a:fillRect/>
          </a:stretch>
        </p:blipFill>
        <p:spPr/>
      </p:pic>
    </p:spTree>
    <p:extLst>
      <p:ext uri="{BB962C8B-B14F-4D97-AF65-F5344CB8AC3E}">
        <p14:creationId xmlns:p14="http://schemas.microsoft.com/office/powerpoint/2010/main" val="4059077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BBB124-6558-CC26-11F6-F523DC2C3421}"/>
              </a:ext>
            </a:extLst>
          </p:cNvPr>
          <p:cNvSpPr>
            <a:spLocks noGrp="1"/>
          </p:cNvSpPr>
          <p:nvPr>
            <p:ph type="body" sz="quarter" idx="18"/>
          </p:nvPr>
        </p:nvSpPr>
        <p:spPr/>
        <p:txBody>
          <a:bodyPr/>
          <a:lstStyle/>
          <a:p>
            <a:pPr marL="0"/>
            <a:r>
              <a:rPr lang="en-IE" dirty="0"/>
              <a:t>Dieses erste Thema wird aufzeigen, was digitales Wohlbefinden ist und wie es sich auf Sie als Arbeitnehmer, aber auch auf ein Unternehmen auswirken kann. Im zweiten Teil dieses ersten Themas werden wir dann das Konzept des Technostresses behandeln, d. h. die positiven und negativen Auswirkungen, die Technologie auf unseren Arbeitsalltag haben kann.</a:t>
            </a:r>
          </a:p>
        </p:txBody>
      </p:sp>
      <p:sp>
        <p:nvSpPr>
          <p:cNvPr id="3" name="Text Placeholder 2">
            <a:extLst>
              <a:ext uri="{FF2B5EF4-FFF2-40B4-BE49-F238E27FC236}">
                <a16:creationId xmlns:a16="http://schemas.microsoft.com/office/drawing/2014/main" id="{CBB73F02-E4AC-5653-ECCA-75E83893A214}"/>
              </a:ext>
            </a:extLst>
          </p:cNvPr>
          <p:cNvSpPr>
            <a:spLocks noGrp="1"/>
          </p:cNvSpPr>
          <p:nvPr>
            <p:ph type="body" sz="quarter" idx="16"/>
          </p:nvPr>
        </p:nvSpPr>
        <p:spPr/>
        <p:txBody>
          <a:bodyPr>
            <a:normAutofit fontScale="62500" lnSpcReduction="20000"/>
          </a:bodyPr>
          <a:lstStyle/>
          <a:p>
            <a:r>
              <a:rPr lang="en-IE" dirty="0"/>
              <a:t>Was ist bei diesem Thema zu erwarten?</a:t>
            </a:r>
          </a:p>
        </p:txBody>
      </p:sp>
      <p:pic>
        <p:nvPicPr>
          <p:cNvPr id="5" name="Picture Placeholder 4">
            <a:extLst>
              <a:ext uri="{FF2B5EF4-FFF2-40B4-BE49-F238E27FC236}">
                <a16:creationId xmlns:a16="http://schemas.microsoft.com/office/drawing/2014/main" id="{CFBF042C-8A77-C434-0809-97CC58B40ED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5958" r="15958"/>
          <a:stretch>
            <a:fillRect/>
          </a:stretch>
        </p:blipFill>
        <p:spPr>
          <a:xfrm>
            <a:off x="6392300" y="180975"/>
            <a:ext cx="5564883" cy="5447571"/>
          </a:xfrm>
        </p:spPr>
      </p:pic>
    </p:spTree>
    <p:extLst>
      <p:ext uri="{BB962C8B-B14F-4D97-AF65-F5344CB8AC3E}">
        <p14:creationId xmlns:p14="http://schemas.microsoft.com/office/powerpoint/2010/main" val="39324036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000614" y="1527059"/>
            <a:ext cx="5674506" cy="5087676"/>
          </a:xfrm>
        </p:spPr>
        <p:txBody>
          <a:bodyPr>
            <a:normAutofit fontScale="92500" lnSpcReduction="20000"/>
          </a:bodyPr>
          <a:lstStyle/>
          <a:p>
            <a:pPr marL="228600" indent="0"/>
            <a:r>
              <a:rPr lang="en-US" dirty="0"/>
              <a:t>Erstens: Organisation ist der Schlüssel. Legen Sie eine Prioritätenliste für die Arbeit an, planen Sie Zeitpläne im Voraus und erledigen Sie jede Aufgabe einzeln.</a:t>
            </a:r>
          </a:p>
          <a:p>
            <a:pPr marL="228600" indent="0"/>
            <a:r>
              <a:rPr lang="en-US" dirty="0"/>
              <a:t>Versuchen Sie, in solchen Zeiten kein Multitasking zu betreiben. Bringen Sie stattdessen die Mitarbeiter dazu, sich auf die wichtigste Aufgabe zu konzentrieren, diese zu erledigen und dann zur nächsten Aufgabe überzugehen. Auf diese Weise wird keine Aufgabe auf die letzte Minute verschoben.</a:t>
            </a:r>
          </a:p>
          <a:p>
            <a:pPr marL="228600" indent="0"/>
            <a:r>
              <a:rPr lang="en-US" dirty="0"/>
              <a:t>Wenn die </a:t>
            </a:r>
            <a:r>
              <a:rPr lang="en-US" dirty="0" err="1"/>
              <a:t>Mitarbeitenden</a:t>
            </a:r>
            <a:r>
              <a:rPr lang="en-US" dirty="0"/>
              <a:t> immer noch Schwierigkeiten haben, sich zu konzentrieren, oder sich ablenken lassen, kann es von Vorteil sein, die </a:t>
            </a:r>
            <a:r>
              <a:rPr lang="en-US" dirty="0" err="1"/>
              <a:t>Mitarbeitenden</a:t>
            </a:r>
            <a:r>
              <a:rPr lang="en-US" dirty="0"/>
              <a:t> für eine kurze Zeit zu betreuen, um sicherzustellen, dass sie verstehen, wie sie ihr Arbeitspensum bewältigen können, ohne die Konzentration zu verlieren.</a:t>
            </a:r>
          </a:p>
          <a:p>
            <a:pPr marL="228600" indent="0"/>
            <a:endParaRPr lang="en-US" b="1" dirty="0"/>
          </a:p>
          <a:p>
            <a:pPr marL="228600" indent="0"/>
            <a:endParaRPr lang="en-US" dirty="0">
              <a:solidFill>
                <a:srgbClr val="B5EBFD"/>
              </a:solidFill>
            </a:endParaRPr>
          </a:p>
          <a:p>
            <a:pPr marL="0"/>
            <a:endParaRPr lang="en-IE"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a:xfrm>
            <a:off x="1379574" y="365760"/>
            <a:ext cx="5295546" cy="898573"/>
          </a:xfrm>
        </p:spPr>
        <p:txBody>
          <a:bodyPr>
            <a:normAutofit fontScale="77500" lnSpcReduction="20000"/>
          </a:bodyPr>
          <a:lstStyle/>
          <a:p>
            <a:r>
              <a:rPr lang="en-US" dirty="0"/>
              <a:t>Wie man mit Konzentrationsschwäche umgeht</a:t>
            </a:r>
            <a:endParaRPr lang="en-IE" dirty="0"/>
          </a:p>
        </p:txBody>
      </p:sp>
      <p:pic>
        <p:nvPicPr>
          <p:cNvPr id="10" name="Picture Placeholder 9">
            <a:extLst>
              <a:ext uri="{FF2B5EF4-FFF2-40B4-BE49-F238E27FC236}">
                <a16:creationId xmlns:a16="http://schemas.microsoft.com/office/drawing/2014/main" id="{5C607F91-8550-47A1-BFAD-AFDA59F871C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11973643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946717" y="1496507"/>
            <a:ext cx="5838740" cy="5002530"/>
          </a:xfrm>
        </p:spPr>
        <p:txBody>
          <a:bodyPr>
            <a:normAutofit fontScale="92500" lnSpcReduction="20000"/>
          </a:bodyPr>
          <a:lstStyle/>
          <a:p>
            <a:pPr marL="228600" indent="0"/>
            <a:r>
              <a:rPr lang="en-US" sz="2400" dirty="0"/>
              <a:t>Multitasking scheint eine großartige Möglichkeit zu sein, viel auf einmal zu erledigen, aber die Forschung hat gezeigt, dass unser Gehirn nicht annähernd so gut darin ist, mehrere Aufgaben auf einmal zu bewältigen, wie wir gerne glauben.</a:t>
            </a:r>
          </a:p>
          <a:p>
            <a:pPr marL="228600" indent="0"/>
            <a:r>
              <a:rPr lang="en-US" sz="2400" dirty="0"/>
              <a:t>Es gibt sogar Untersuchungen, die darauf hindeuten, dass Multitasking unsere Produktivität beeinträchtigen kann, indem es unsere Auffassungsgabe, Aufmerksamkeit und Gesamtleistung verringert.</a:t>
            </a:r>
          </a:p>
          <a:p>
            <a:pPr marL="228600" indent="0"/>
            <a:endParaRPr lang="en-US" dirty="0"/>
          </a:p>
          <a:p>
            <a:pPr marL="228600" indent="0"/>
            <a:r>
              <a:rPr lang="en-US" dirty="0"/>
              <a:t>Menschen, die Multitasking betreiben, sind leichter ablenkbar und haben möglicherweise Probleme, sich zu konzentrieren, auch wenn sie nicht an mehreren Aufgaben gleichzeitig arbeiten. </a:t>
            </a:r>
          </a:p>
          <a:p>
            <a:pPr marL="228600" indent="0"/>
            <a:endParaRPr lang="en-US" sz="2400" dirty="0"/>
          </a:p>
          <a:p>
            <a:pPr marL="228600" indent="0"/>
            <a:endParaRPr lang="en-US" sz="2400"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a:xfrm>
            <a:off x="1192696" y="460773"/>
            <a:ext cx="5526155" cy="1035734"/>
          </a:xfrm>
        </p:spPr>
        <p:txBody>
          <a:bodyPr>
            <a:normAutofit/>
          </a:bodyPr>
          <a:lstStyle/>
          <a:p>
            <a:r>
              <a:rPr lang="en-US" dirty="0"/>
              <a:t>Multitasking</a:t>
            </a:r>
            <a:endParaRPr lang="en-IE" dirty="0"/>
          </a:p>
        </p:txBody>
      </p:sp>
      <p:pic>
        <p:nvPicPr>
          <p:cNvPr id="7" name="Picture Placeholder 6">
            <a:extLst>
              <a:ext uri="{FF2B5EF4-FFF2-40B4-BE49-F238E27FC236}">
                <a16:creationId xmlns:a16="http://schemas.microsoft.com/office/drawing/2014/main" id="{EACF070B-8AF5-4FE5-B74A-11F8FFDF328A}"/>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9697586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000614" y="1660923"/>
            <a:ext cx="5674506" cy="4831317"/>
          </a:xfrm>
        </p:spPr>
        <p:txBody>
          <a:bodyPr>
            <a:normAutofit fontScale="92500"/>
          </a:bodyPr>
          <a:lstStyle/>
          <a:p>
            <a:pPr marL="228600" indent="0"/>
            <a:r>
              <a:rPr lang="en-US" dirty="0"/>
              <a:t>Befolgen Sie diese einfachen Schritte, um den Arbeitstag weniger stressig zu gestalten:</a:t>
            </a:r>
          </a:p>
          <a:p>
            <a:pPr marL="228600" indent="0"/>
            <a:endParaRPr lang="en-US" dirty="0"/>
          </a:p>
          <a:p>
            <a:pPr marL="571500" indent="-342900">
              <a:buFont typeface="Arial" panose="020B0604020202020204" pitchFamily="34" charset="0"/>
              <a:buChar char="•"/>
            </a:pPr>
            <a:r>
              <a:rPr lang="en-US" dirty="0"/>
              <a:t>Eine Aufgabe nach der anderen erledigen</a:t>
            </a:r>
          </a:p>
          <a:p>
            <a:pPr marL="571500" indent="-342900">
              <a:buFont typeface="Arial" panose="020B0604020202020204" pitchFamily="34" charset="0"/>
              <a:buChar char="•"/>
            </a:pPr>
            <a:r>
              <a:rPr lang="en-US" dirty="0"/>
              <a:t>Beginnen Sie nicht mit einer zweiten Aufgabe, bevor die erste abgeschlossen ist.</a:t>
            </a:r>
          </a:p>
          <a:p>
            <a:pPr marL="571500" indent="-342900">
              <a:buFont typeface="Arial" panose="020B0604020202020204" pitchFamily="34" charset="0"/>
              <a:buChar char="•"/>
            </a:pPr>
            <a:r>
              <a:rPr lang="en-US" dirty="0"/>
              <a:t>Beginnen Sie zuerst mit den einfachen und kurzen Dingen</a:t>
            </a:r>
          </a:p>
          <a:p>
            <a:pPr marL="571500" indent="-342900">
              <a:buFont typeface="Arial" panose="020B0604020202020204" pitchFamily="34" charset="0"/>
              <a:buChar char="•"/>
            </a:pPr>
            <a:r>
              <a:rPr lang="en-US" dirty="0"/>
              <a:t>Halten Sie sich während der Arbeit </a:t>
            </a:r>
            <a:r>
              <a:rPr lang="en-US" dirty="0" err="1"/>
              <a:t>vom</a:t>
            </a:r>
            <a:r>
              <a:rPr lang="en-US" dirty="0"/>
              <a:t> Handy fern oder stellen Sie es auf lautlos</a:t>
            </a:r>
          </a:p>
          <a:p>
            <a:pPr marL="571500" indent="-342900">
              <a:buFont typeface="Arial" panose="020B0604020202020204" pitchFamily="34" charset="0"/>
              <a:buChar char="•"/>
            </a:pPr>
            <a:r>
              <a:rPr lang="en-US" dirty="0"/>
              <a:t>Überwachen Sie </a:t>
            </a:r>
            <a:r>
              <a:rPr lang="en-US" dirty="0" err="1"/>
              <a:t>ihr</a:t>
            </a:r>
            <a:r>
              <a:rPr lang="en-US" dirty="0"/>
              <a:t> </a:t>
            </a:r>
            <a:r>
              <a:rPr lang="en-US" dirty="0" err="1"/>
              <a:t>Stressnlevel</a:t>
            </a:r>
            <a:r>
              <a:rPr lang="en-US" dirty="0"/>
              <a:t> und machen Sie bei Bedarf eine Pause</a:t>
            </a:r>
          </a:p>
          <a:p>
            <a:pPr marL="228600" indent="0"/>
            <a:endParaRPr lang="en-US" b="1" dirty="0"/>
          </a:p>
          <a:p>
            <a:pPr marL="228600" indent="0"/>
            <a:endParaRPr lang="en-US" dirty="0">
              <a:solidFill>
                <a:srgbClr val="B5EBFD"/>
              </a:solidFill>
            </a:endParaRPr>
          </a:p>
          <a:p>
            <a:pPr marL="0"/>
            <a:endParaRPr lang="en-IE"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a:xfrm>
            <a:off x="1379574" y="365760"/>
            <a:ext cx="5295546" cy="898573"/>
          </a:xfrm>
        </p:spPr>
        <p:txBody>
          <a:bodyPr>
            <a:normAutofit fontScale="92500" lnSpcReduction="20000"/>
          </a:bodyPr>
          <a:lstStyle/>
          <a:p>
            <a:r>
              <a:rPr lang="en-US" dirty="0"/>
              <a:t>Tipps für besseres Multitasking</a:t>
            </a:r>
            <a:endParaRPr lang="en-IE" dirty="0"/>
          </a:p>
        </p:txBody>
      </p:sp>
      <p:pic>
        <p:nvPicPr>
          <p:cNvPr id="4" name="Picture Placeholder 3">
            <a:extLst>
              <a:ext uri="{FF2B5EF4-FFF2-40B4-BE49-F238E27FC236}">
                <a16:creationId xmlns:a16="http://schemas.microsoft.com/office/drawing/2014/main" id="{638748FD-2262-4DE8-A389-5B2C04774ED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7179" b="7179"/>
          <a:stretch>
            <a:fillRect/>
          </a:stretch>
        </p:blipFill>
        <p:spPr/>
      </p:pic>
    </p:spTree>
    <p:extLst>
      <p:ext uri="{BB962C8B-B14F-4D97-AF65-F5344CB8AC3E}">
        <p14:creationId xmlns:p14="http://schemas.microsoft.com/office/powerpoint/2010/main" val="1161733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F8BD32-2D98-4EA9-87E4-130E6E5A2A05}"/>
              </a:ext>
            </a:extLst>
          </p:cNvPr>
          <p:cNvSpPr>
            <a:spLocks noGrp="1"/>
          </p:cNvSpPr>
          <p:nvPr>
            <p:ph type="body" sz="quarter" idx="16"/>
          </p:nvPr>
        </p:nvSpPr>
        <p:spPr>
          <a:xfrm>
            <a:off x="704603" y="2479911"/>
            <a:ext cx="6569765" cy="1073620"/>
          </a:xfrm>
        </p:spPr>
        <p:txBody>
          <a:bodyPr>
            <a:normAutofit fontScale="55000" lnSpcReduction="20000"/>
          </a:bodyPr>
          <a:lstStyle/>
          <a:p>
            <a:r>
              <a:rPr lang="de-DE" sz="6200" dirty="0"/>
              <a:t>Das Recht eines Arbeitnehmenden, die Verbindung zu trennen</a:t>
            </a:r>
          </a:p>
          <a:p>
            <a:endParaRPr lang="en-IE" dirty="0"/>
          </a:p>
        </p:txBody>
      </p:sp>
      <p:sp>
        <p:nvSpPr>
          <p:cNvPr id="3" name="Text Placeholder 2">
            <a:extLst>
              <a:ext uri="{FF2B5EF4-FFF2-40B4-BE49-F238E27FC236}">
                <a16:creationId xmlns:a16="http://schemas.microsoft.com/office/drawing/2014/main" id="{2ECF19BB-042B-4BD3-8B3C-D1263328E69E}"/>
              </a:ext>
            </a:extLst>
          </p:cNvPr>
          <p:cNvSpPr>
            <a:spLocks noGrp="1"/>
          </p:cNvSpPr>
          <p:nvPr>
            <p:ph type="body" sz="quarter" idx="17"/>
          </p:nvPr>
        </p:nvSpPr>
        <p:spPr/>
        <p:txBody>
          <a:bodyPr>
            <a:normAutofit fontScale="85000" lnSpcReduction="20000"/>
          </a:bodyPr>
          <a:lstStyle/>
          <a:p>
            <a:r>
              <a:rPr lang="en-US" dirty="0"/>
              <a:t>04</a:t>
            </a:r>
            <a:endParaRPr lang="en-IE" dirty="0"/>
          </a:p>
        </p:txBody>
      </p:sp>
    </p:spTree>
    <p:extLst>
      <p:ext uri="{BB962C8B-B14F-4D97-AF65-F5344CB8AC3E}">
        <p14:creationId xmlns:p14="http://schemas.microsoft.com/office/powerpoint/2010/main" val="10867253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946717" y="1496507"/>
            <a:ext cx="5838740" cy="5002530"/>
          </a:xfrm>
        </p:spPr>
        <p:txBody>
          <a:bodyPr>
            <a:normAutofit lnSpcReduction="10000"/>
          </a:bodyPr>
          <a:lstStyle/>
          <a:p>
            <a:pPr marL="228600" indent="0"/>
            <a:r>
              <a:rPr lang="en-US" sz="2400" dirty="0"/>
              <a:t>Die digitalen Technologien haben es vielen Arbeitnehmern ermöglicht, ihre Arbeit jederzeit und überall zu verrichten, was Vor- und Nachteile mit sich bringt.</a:t>
            </a:r>
          </a:p>
          <a:p>
            <a:pPr marL="228600" indent="0"/>
            <a:endParaRPr lang="en-US" dirty="0"/>
          </a:p>
          <a:p>
            <a:pPr marL="228600" indent="0"/>
            <a:endParaRPr lang="en-US" sz="2400" dirty="0"/>
          </a:p>
          <a:p>
            <a:pPr marL="228600" indent="0"/>
            <a:r>
              <a:rPr lang="en-US" sz="2400" dirty="0"/>
              <a:t>Das </a:t>
            </a:r>
            <a:r>
              <a:rPr lang="en-US" sz="2400" dirty="0">
                <a:solidFill>
                  <a:srgbClr val="09446A"/>
                </a:solidFill>
              </a:rPr>
              <a:t>Recht auf Trennung von der Arbeit </a:t>
            </a:r>
            <a:r>
              <a:rPr lang="en-US" sz="2400" dirty="0"/>
              <a:t>ist ein vorgeschlagenes Menschenrecht, das sich auf die Fähigkeit der Menschen bezieht, sich von der Arbeit zu trennen und sich in erster Linie nicht an arbeitsbezogener elektronischer Kommunikation wie E-Mails oder Nachrichten während der arbeitsfreien Zeit zu beteiligen.</a:t>
            </a:r>
          </a:p>
          <a:p>
            <a:pPr marL="228600" indent="0"/>
            <a:endParaRPr lang="en-US" dirty="0"/>
          </a:p>
          <a:p>
            <a:pPr marL="228600" indent="0"/>
            <a:endParaRPr lang="en-US" sz="2400"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a:xfrm>
            <a:off x="1103009" y="27471"/>
            <a:ext cx="5526155" cy="1035734"/>
          </a:xfrm>
        </p:spPr>
        <p:txBody>
          <a:bodyPr>
            <a:normAutofit lnSpcReduction="10000"/>
          </a:bodyPr>
          <a:lstStyle/>
          <a:p>
            <a:r>
              <a:rPr lang="en-US" dirty="0"/>
              <a:t>Was ist das </a:t>
            </a:r>
            <a:r>
              <a:rPr lang="en-US" dirty="0" err="1"/>
              <a:t>Recht</a:t>
            </a:r>
            <a:r>
              <a:rPr lang="en-US" dirty="0"/>
              <a:t> </a:t>
            </a:r>
            <a:r>
              <a:rPr lang="en-US" dirty="0" err="1"/>
              <a:t>darauf</a:t>
            </a:r>
            <a:r>
              <a:rPr lang="en-US" dirty="0"/>
              <a:t> die </a:t>
            </a:r>
            <a:r>
              <a:rPr lang="en-US" dirty="0" err="1"/>
              <a:t>Verbindung</a:t>
            </a:r>
            <a:r>
              <a:rPr lang="en-US" dirty="0"/>
              <a:t> </a:t>
            </a:r>
            <a:r>
              <a:rPr lang="en-US" dirty="0" err="1"/>
              <a:t>zu</a:t>
            </a:r>
            <a:r>
              <a:rPr lang="en-US" dirty="0"/>
              <a:t> </a:t>
            </a:r>
            <a:r>
              <a:rPr lang="en-US" dirty="0" err="1"/>
              <a:t>trennen</a:t>
            </a:r>
            <a:r>
              <a:rPr lang="en-US" dirty="0"/>
              <a:t>?</a:t>
            </a:r>
            <a:endParaRPr lang="en-IE" dirty="0"/>
          </a:p>
        </p:txBody>
      </p:sp>
      <p:pic>
        <p:nvPicPr>
          <p:cNvPr id="10" name="Picture Placeholder 9">
            <a:extLst>
              <a:ext uri="{FF2B5EF4-FFF2-40B4-BE49-F238E27FC236}">
                <a16:creationId xmlns:a16="http://schemas.microsoft.com/office/drawing/2014/main" id="{68938DFA-3758-E7C4-9EA3-B17B49E91CD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0495" r="20495"/>
          <a:stretch>
            <a:fillRect/>
          </a:stretch>
        </p:blipFill>
        <p:spPr/>
      </p:pic>
    </p:spTree>
    <p:extLst>
      <p:ext uri="{BB962C8B-B14F-4D97-AF65-F5344CB8AC3E}">
        <p14:creationId xmlns:p14="http://schemas.microsoft.com/office/powerpoint/2010/main" val="18271476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000614" y="1672353"/>
            <a:ext cx="5674506" cy="5096195"/>
          </a:xfrm>
        </p:spPr>
        <p:txBody>
          <a:bodyPr>
            <a:normAutofit lnSpcReduction="10000"/>
          </a:bodyPr>
          <a:lstStyle/>
          <a:p>
            <a:pPr marL="228600" indent="0"/>
            <a:r>
              <a:rPr lang="en-US" sz="2400" dirty="0"/>
              <a:t>Das moderne Arbeitsumfeld hat sich durch die neuen Kommunikations- und Informationstechnologien drastisch verändert. </a:t>
            </a:r>
          </a:p>
          <a:p>
            <a:pPr marL="228600" indent="0"/>
            <a:r>
              <a:rPr lang="en-US" dirty="0"/>
              <a:t>Die Grenze zwischen Arbeits- und Privatleben ist mit der Einführung digitaler Werkzeuge in die Arbeitswelt verschwunden.</a:t>
            </a:r>
          </a:p>
          <a:p>
            <a:pPr marL="228600" indent="0"/>
            <a:r>
              <a:rPr lang="en-US" dirty="0"/>
              <a:t>Jedes Land verfolgt das Recht auf Trennung, wobei es in einigen Ländern kein spezifisches Gesetz zu diesem Thema gibt.</a:t>
            </a:r>
          </a:p>
          <a:p>
            <a:pPr marL="228600" indent="0"/>
            <a:r>
              <a:rPr lang="en-US" sz="2400" dirty="0">
                <a:hlinkClick r:id="rId2">
                  <a:extLst>
                    <a:ext uri="{A12FA001-AC4F-418D-AE19-62706E023703}">
                      <ahyp:hlinkClr xmlns:ahyp="http://schemas.microsoft.com/office/drawing/2018/hyperlinkcolor" val="tx"/>
                    </a:ext>
                  </a:extLst>
                </a:hlinkClick>
              </a:rPr>
              <a:t>Klicken Sie hier, um zu sehen, wie </a:t>
            </a:r>
            <a:r>
              <a:rPr lang="en-US" dirty="0">
                <a:hlinkClick r:id="rId2">
                  <a:extLst>
                    <a:ext uri="{A12FA001-AC4F-418D-AE19-62706E023703}">
                      <ahyp:hlinkClr xmlns:ahyp="http://schemas.microsoft.com/office/drawing/2018/hyperlinkcolor" val="tx"/>
                    </a:ext>
                  </a:extLst>
                </a:hlinkClick>
              </a:rPr>
              <a:t>die</a:t>
            </a:r>
            <a:r>
              <a:rPr lang="en-US" sz="2400" dirty="0">
                <a:hlinkClick r:id="rId2">
                  <a:extLst>
                    <a:ext uri="{A12FA001-AC4F-418D-AE19-62706E023703}">
                      <ahyp:hlinkClr xmlns:ahyp="http://schemas.microsoft.com/office/drawing/2018/hyperlinkcolor" val="tx"/>
                    </a:ext>
                  </a:extLst>
                </a:hlinkClick>
              </a:rPr>
              <a:t> verschiedenen EU-Länder das Recht auf Abschaltung handhaben</a:t>
            </a:r>
            <a:endParaRPr lang="en-IE"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a:xfrm>
            <a:off x="1379574" y="219606"/>
            <a:ext cx="5295546" cy="898573"/>
          </a:xfrm>
        </p:spPr>
        <p:txBody>
          <a:bodyPr>
            <a:normAutofit fontScale="92500" lnSpcReduction="20000"/>
          </a:bodyPr>
          <a:lstStyle/>
          <a:p>
            <a:r>
              <a:rPr lang="de-DE" dirty="0"/>
              <a:t>Das Recht die Verbindung zu trennen</a:t>
            </a:r>
          </a:p>
        </p:txBody>
      </p:sp>
      <p:pic>
        <p:nvPicPr>
          <p:cNvPr id="7" name="Picture Placeholder 6">
            <a:extLst>
              <a:ext uri="{FF2B5EF4-FFF2-40B4-BE49-F238E27FC236}">
                <a16:creationId xmlns:a16="http://schemas.microsoft.com/office/drawing/2014/main" id="{92879E06-BE9A-6D2D-A89C-DD7AB78E8C0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23682145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C0DDA686-98B4-437C-A0C8-5ED22905A131}"/>
              </a:ext>
            </a:extLst>
          </p:cNvPr>
          <p:cNvPicPr>
            <a:picLocks noGrp="1" noChangeAspect="1"/>
          </p:cNvPicPr>
          <p:nvPr>
            <p:ph type="pic" idx="2"/>
          </p:nvPr>
        </p:nvPicPr>
        <p:blipFill>
          <a:blip r:embed="rId3" cstate="screen">
            <a:extLst>
              <a:ext uri="{28A0092B-C50C-407E-A947-70E740481C1C}">
                <a14:useLocalDpi xmlns:a14="http://schemas.microsoft.com/office/drawing/2010/main"/>
              </a:ext>
            </a:extLst>
          </a:blip>
          <a:srcRect t="19870" b="19870"/>
          <a:stretch>
            <a:fillRect/>
          </a:stretch>
        </p:blipFill>
        <p:spPr>
          <a:xfrm>
            <a:off x="137924" y="2205807"/>
            <a:ext cx="7067671" cy="3060000"/>
          </a:xfrm>
          <a:prstGeom prst="chevron">
            <a:avLst/>
          </a:prstGeom>
          <a:solidFill>
            <a:srgbClr val="FFFFFF">
              <a:shade val="85000"/>
            </a:srgbClr>
          </a:solidFill>
          <a:ln w="88900" cap="sq">
            <a:solidFill>
              <a:srgbClr val="00206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58" name="Google Shape;258;p9"/>
          <p:cNvSpPr txBox="1">
            <a:spLocks noGrp="1"/>
          </p:cNvSpPr>
          <p:nvPr>
            <p:ph type="body" idx="1"/>
          </p:nvPr>
        </p:nvSpPr>
        <p:spPr>
          <a:xfrm>
            <a:off x="7277100" y="3092586"/>
            <a:ext cx="4667249" cy="1466443"/>
          </a:xfrm>
          <a:prstGeom prst="rect">
            <a:avLst/>
          </a:prstGeom>
          <a:noFill/>
          <a:ln>
            <a:noFill/>
          </a:ln>
        </p:spPr>
        <p:txBody>
          <a:bodyPr spcFirstLastPara="1" wrap="square" lIns="91425" tIns="45700" rIns="91425" bIns="45700" anchor="ctr" anchorCtr="0">
            <a:normAutofit/>
          </a:bodyPr>
          <a:lstStyle/>
          <a:p>
            <a:pPr marL="228600" lvl="0" algn="just">
              <a:spcBef>
                <a:spcPts val="0"/>
              </a:spcBef>
            </a:pPr>
            <a:r>
              <a:rPr lang="en-US" sz="3200" b="1" dirty="0"/>
              <a:t>        </a:t>
            </a:r>
          </a:p>
          <a:p>
            <a:pPr marL="228600" lvl="0" algn="just">
              <a:spcBef>
                <a:spcPts val="0"/>
              </a:spcBef>
            </a:pPr>
            <a:r>
              <a:rPr lang="en-US" sz="2800" b="1" u="sng" dirty="0"/>
              <a:t>                  Telefonic</a:t>
            </a:r>
            <a:r>
              <a:rPr lang="en-US" sz="2000" dirty="0"/>
              <a:t>a </a:t>
            </a:r>
            <a:endParaRPr lang="en-US" sz="2600" b="1" dirty="0">
              <a:solidFill>
                <a:schemeClr val="tx1"/>
              </a:solidFill>
            </a:endParaRPr>
          </a:p>
          <a:p>
            <a:pPr marL="228600" lvl="0" indent="-228600" algn="just" rtl="0">
              <a:lnSpc>
                <a:spcPct val="90000"/>
              </a:lnSpc>
              <a:spcBef>
                <a:spcPts val="0"/>
              </a:spcBef>
              <a:spcAft>
                <a:spcPts val="0"/>
              </a:spcAft>
              <a:buClr>
                <a:schemeClr val="lt1"/>
              </a:buClr>
              <a:buSzPts val="2400"/>
              <a:buNone/>
            </a:pPr>
            <a:endParaRPr lang="en-US" sz="2600" b="1" dirty="0">
              <a:solidFill>
                <a:schemeClr val="tx1"/>
              </a:solidFill>
            </a:endParaRPr>
          </a:p>
        </p:txBody>
      </p:sp>
      <p:sp>
        <p:nvSpPr>
          <p:cNvPr id="259" name="Google Shape;259;p9"/>
          <p:cNvSpPr txBox="1">
            <a:spLocks noGrp="1"/>
          </p:cNvSpPr>
          <p:nvPr>
            <p:ph type="body" idx="3"/>
          </p:nvPr>
        </p:nvSpPr>
        <p:spPr>
          <a:xfrm>
            <a:off x="464195" y="440741"/>
            <a:ext cx="8127355" cy="7810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9446A"/>
              </a:buClr>
              <a:buSzPts val="3200"/>
              <a:buNone/>
            </a:pPr>
            <a:r>
              <a:rPr lang="en-US" sz="3200" b="1" dirty="0"/>
              <a:t>Fallstudie - 2</a:t>
            </a:r>
          </a:p>
          <a:p>
            <a:pPr marL="0" lvl="0" indent="0" algn="l" rtl="0">
              <a:lnSpc>
                <a:spcPct val="90000"/>
              </a:lnSpc>
              <a:spcBef>
                <a:spcPts val="0"/>
              </a:spcBef>
              <a:spcAft>
                <a:spcPts val="0"/>
              </a:spcAft>
              <a:buClr>
                <a:srgbClr val="09446A"/>
              </a:buClr>
              <a:buSzPts val="3200"/>
              <a:buNone/>
            </a:pPr>
            <a:r>
              <a:rPr lang="en-US" sz="3200" b="1" dirty="0"/>
              <a:t> </a:t>
            </a:r>
            <a:endParaRPr sz="3200" dirty="0"/>
          </a:p>
        </p:txBody>
      </p:sp>
      <p:sp>
        <p:nvSpPr>
          <p:cNvPr id="260" name="Google Shape;260;p9"/>
          <p:cNvSpPr txBox="1"/>
          <p:nvPr/>
        </p:nvSpPr>
        <p:spPr>
          <a:xfrm>
            <a:off x="6096000" y="6585074"/>
            <a:ext cx="6096000" cy="215403"/>
          </a:xfrm>
          <a:prstGeom prst="rect">
            <a:avLst/>
          </a:prstGeom>
          <a:noFill/>
          <a:ln>
            <a:noFill/>
          </a:ln>
        </p:spPr>
        <p:txBody>
          <a:bodyPr spcFirstLastPara="1" wrap="square" lIns="91425" tIns="45700" rIns="91425" bIns="45700" anchor="t" anchorCtr="0">
            <a:spAutoFit/>
          </a:bodyPr>
          <a:lstStyle/>
          <a:p>
            <a:pPr algn="r"/>
            <a:r>
              <a:rPr lang="en-US" sz="800" dirty="0">
                <a:hlinkClick r:id="rId4"/>
              </a:rPr>
              <a:t>Schild für Mitarbeiterversammlung - Bing images</a:t>
            </a:r>
            <a:endParaRPr sz="800" dirty="0"/>
          </a:p>
        </p:txBody>
      </p:sp>
      <p:pic>
        <p:nvPicPr>
          <p:cNvPr id="2" name="Picture 1">
            <a:extLst>
              <a:ext uri="{FF2B5EF4-FFF2-40B4-BE49-F238E27FC236}">
                <a16:creationId xmlns:a16="http://schemas.microsoft.com/office/drawing/2014/main" id="{A7A667CC-C39D-4859-836C-7A8260A8F3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10874" y="2205807"/>
            <a:ext cx="4981126" cy="2801385"/>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0"/>
          <p:cNvSpPr txBox="1">
            <a:spLocks noGrp="1"/>
          </p:cNvSpPr>
          <p:nvPr>
            <p:ph type="body" idx="1"/>
          </p:nvPr>
        </p:nvSpPr>
        <p:spPr>
          <a:xfrm>
            <a:off x="6263049" y="1023580"/>
            <a:ext cx="5132263" cy="5476460"/>
          </a:xfrm>
          <a:prstGeom prst="rect">
            <a:avLst/>
          </a:prstGeom>
          <a:noFill/>
          <a:ln>
            <a:noFill/>
          </a:ln>
        </p:spPr>
        <p:txBody>
          <a:bodyPr spcFirstLastPara="1" wrap="square" lIns="91425" tIns="45700" rIns="91425" bIns="45700" anchor="t" anchorCtr="0">
            <a:normAutofit fontScale="92500" lnSpcReduction="20000"/>
          </a:bodyPr>
          <a:lstStyle/>
          <a:p>
            <a:pPr marL="0" indent="0" algn="just"/>
            <a:r>
              <a:rPr lang="en-US" dirty="0"/>
              <a:t>Die Telefonica-Gruppe ist ein globales und digitales Unternehmen</a:t>
            </a:r>
            <a:r>
              <a:rPr lang="en-US" dirty="0" err="1"/>
              <a:t>, das sich auf den </a:t>
            </a:r>
            <a:r>
              <a:rPr lang="en-US" dirty="0"/>
              <a:t>Kommunikationssektor spezialisiert hat. Telefonica ist ein großes Unternehmen, das in 12 Ländern tätig ist und durchschnittlich 113.182 Mitarbeiter beschäftigt.</a:t>
            </a:r>
          </a:p>
          <a:p>
            <a:pPr marL="0" indent="0" algn="just"/>
            <a:r>
              <a:rPr lang="en-US" dirty="0"/>
              <a:t>Das Unternehmen hat sich schon früh für Fern- und Telearbeit entschieden und diese bereits 2015 eingeführt.</a:t>
            </a:r>
          </a:p>
          <a:p>
            <a:pPr marL="0" indent="0" algn="just"/>
            <a:r>
              <a:rPr lang="en-US" dirty="0"/>
              <a:t>Seit 2015 ist die Akzeptanz von Tele-/Fernarbeit sehr hoch, wie die Personalbefragungen zeigen, die sowohl mit Arbeitnehmern als auch mit Führungskräften durchgeführt wurden.</a:t>
            </a:r>
          </a:p>
          <a:p>
            <a:pPr marL="0" lvl="0" indent="0" algn="just" rtl="0">
              <a:lnSpc>
                <a:spcPct val="90000"/>
              </a:lnSpc>
              <a:spcBef>
                <a:spcPts val="1000"/>
              </a:spcBef>
              <a:spcAft>
                <a:spcPts val="0"/>
              </a:spcAft>
              <a:buClr>
                <a:srgbClr val="EA1D76"/>
              </a:buClr>
              <a:buSzPts val="2400"/>
              <a:buFont typeface="Arial"/>
              <a:buNone/>
            </a:pPr>
            <a:r>
              <a:rPr lang="en-US" dirty="0"/>
              <a:t>Diese Fallstudie konzentriert sich auf die spanische Sparte von Telefonica und wie sie eine Richtlinie für das "Recht auf Abschaltung" von Mitarbeitern unterzeichnet hat.</a:t>
            </a:r>
            <a:endParaRPr dirty="0"/>
          </a:p>
        </p:txBody>
      </p:sp>
      <p:sp>
        <p:nvSpPr>
          <p:cNvPr id="266" name="Google Shape;266;p10"/>
          <p:cNvSpPr txBox="1">
            <a:spLocks noGrp="1"/>
          </p:cNvSpPr>
          <p:nvPr>
            <p:ph type="body" idx="2"/>
          </p:nvPr>
        </p:nvSpPr>
        <p:spPr>
          <a:xfrm>
            <a:off x="6326940" y="708094"/>
            <a:ext cx="5158622" cy="563191"/>
          </a:xfrm>
          <a:prstGeom prst="rect">
            <a:avLst/>
          </a:prstGeom>
          <a:noFill/>
          <a:ln>
            <a:noFill/>
          </a:ln>
        </p:spPr>
        <p:txBody>
          <a:bodyPr spcFirstLastPara="1" wrap="square" lIns="91425" tIns="45700" rIns="91425" bIns="45700" anchor="t" anchorCtr="0">
            <a:spAutoFit/>
          </a:bodyPr>
          <a:lstStyle/>
          <a:p>
            <a:pPr marL="0" indent="0">
              <a:spcBef>
                <a:spcPts val="0"/>
              </a:spcBef>
              <a:buClr>
                <a:srgbClr val="09446A"/>
              </a:buClr>
              <a:buSzPts val="1400"/>
            </a:pPr>
            <a:r>
              <a:rPr lang="en-US" sz="2400" b="1" dirty="0">
                <a:solidFill>
                  <a:schemeClr val="dk1"/>
                </a:solidFill>
              </a:rPr>
              <a:t>Telefonica</a:t>
            </a:r>
            <a:endParaRPr lang="en-US" sz="2400" b="1" dirty="0"/>
          </a:p>
          <a:p>
            <a:pPr marL="0" lvl="0" indent="0">
              <a:spcBef>
                <a:spcPts val="0"/>
              </a:spcBef>
              <a:buClr>
                <a:srgbClr val="09446A"/>
              </a:buClr>
              <a:buSzPts val="1400"/>
            </a:pPr>
            <a:endParaRPr lang="fr-FR" sz="1000" dirty="0">
              <a:solidFill>
                <a:srgbClr val="09446A"/>
              </a:solidFill>
            </a:endParaRPr>
          </a:p>
        </p:txBody>
      </p:sp>
      <p:sp>
        <p:nvSpPr>
          <p:cNvPr id="267" name="Google Shape;267;p10"/>
          <p:cNvSpPr txBox="1">
            <a:spLocks noGrp="1"/>
          </p:cNvSpPr>
          <p:nvPr>
            <p:ph type="body" idx="3"/>
          </p:nvPr>
        </p:nvSpPr>
        <p:spPr>
          <a:xfrm>
            <a:off x="1103474" y="1533531"/>
            <a:ext cx="3679921" cy="4688365"/>
          </a:xfrm>
          <a:prstGeom prst="rect">
            <a:avLst/>
          </a:prstGeom>
          <a:noFill/>
          <a:ln>
            <a:noFill/>
          </a:ln>
        </p:spPr>
        <p:txBody>
          <a:bodyPr spcFirstLastPara="1" wrap="square" lIns="91425" tIns="45700" rIns="91425" bIns="45700" anchor="t" anchorCtr="0">
            <a:noAutofit/>
          </a:bodyPr>
          <a:lstStyle/>
          <a:p>
            <a:pPr marL="0" indent="0" algn="just">
              <a:spcBef>
                <a:spcPts val="0"/>
              </a:spcBef>
            </a:pPr>
            <a:endParaRPr lang="en-IN" sz="2000" dirty="0"/>
          </a:p>
          <a:p>
            <a:pPr marL="0" indent="0">
              <a:spcBef>
                <a:spcPts val="0"/>
              </a:spcBef>
            </a:pPr>
            <a:r>
              <a:rPr lang="en-IN" sz="2000" dirty="0"/>
              <a:t>Das "Recht auf Abschalten" ist ein vorgeschlagenes Menschenrecht, das die Fähigkeit der Menschen betrifft, sich von der Arbeit abzuschalten und sich in erster Linie nicht an arbeitsbezogener elektronischer Kommunikation wie E-Mails oder Nachrichten während der arbeitsfreien Zeit zu beteiligen. </a:t>
            </a:r>
          </a:p>
          <a:p>
            <a:pPr marL="0" indent="0">
              <a:spcBef>
                <a:spcPts val="0"/>
              </a:spcBef>
            </a:pPr>
            <a:endParaRPr lang="en-IN" sz="2000" dirty="0"/>
          </a:p>
          <a:p>
            <a:pPr marL="0" indent="0">
              <a:spcBef>
                <a:spcPts val="0"/>
              </a:spcBef>
            </a:pPr>
            <a:r>
              <a:rPr lang="en-IN" sz="2000" dirty="0"/>
              <a:t>In Spanien wurde die R2D erstmals mit dem Organgesetz OL 3/2018 vom 3. Dezember zum Schutz personenbezogener Daten und zur Gewährleistung der digitalen Rechte eingeführt.</a:t>
            </a:r>
          </a:p>
        </p:txBody>
      </p:sp>
      <p:sp>
        <p:nvSpPr>
          <p:cNvPr id="268" name="Google Shape;268;p10"/>
          <p:cNvSpPr txBox="1">
            <a:spLocks noGrp="1"/>
          </p:cNvSpPr>
          <p:nvPr>
            <p:ph type="body" idx="4"/>
          </p:nvPr>
        </p:nvSpPr>
        <p:spPr>
          <a:prstGeom prst="rect">
            <a:avLst/>
          </a:prstGeom>
          <a:noFill/>
          <a:ln>
            <a:noFill/>
          </a:ln>
        </p:spPr>
        <p:txBody>
          <a:bodyPr spcFirstLastPara="1" wrap="square" lIns="91425" tIns="45700" rIns="91425" bIns="45700" anchor="t" anchorCtr="0">
            <a:normAutofit fontScale="92500" lnSpcReduction="20000"/>
          </a:bodyPr>
          <a:lstStyle/>
          <a:p>
            <a:pPr marL="0" lvl="0" indent="0" algn="ctr" rtl="0">
              <a:lnSpc>
                <a:spcPct val="90000"/>
              </a:lnSpc>
              <a:spcBef>
                <a:spcPts val="0"/>
              </a:spcBef>
              <a:spcAft>
                <a:spcPts val="0"/>
              </a:spcAft>
              <a:buClr>
                <a:schemeClr val="lt1"/>
              </a:buClr>
              <a:buSzPts val="3600"/>
              <a:buNone/>
            </a:pPr>
            <a:r>
              <a:rPr lang="en-US" sz="1400" b="1" dirty="0"/>
              <a:t>Rechts </a:t>
            </a:r>
          </a:p>
          <a:p>
            <a:pPr marL="0" lvl="0" indent="0" algn="ctr" rtl="0">
              <a:lnSpc>
                <a:spcPct val="90000"/>
              </a:lnSpc>
              <a:spcBef>
                <a:spcPts val="0"/>
              </a:spcBef>
              <a:spcAft>
                <a:spcPts val="0"/>
              </a:spcAft>
              <a:buClr>
                <a:schemeClr val="lt1"/>
              </a:buClr>
              <a:buSzPts val="3600"/>
              <a:buNone/>
            </a:pPr>
            <a:r>
              <a:rPr lang="en-US" sz="1400" b="1" dirty="0"/>
              <a:t>An</a:t>
            </a:r>
          </a:p>
          <a:p>
            <a:pPr marL="0" lvl="0" indent="0" algn="ctr" rtl="0">
              <a:lnSpc>
                <a:spcPct val="90000"/>
              </a:lnSpc>
              <a:spcBef>
                <a:spcPts val="0"/>
              </a:spcBef>
              <a:spcAft>
                <a:spcPts val="0"/>
              </a:spcAft>
              <a:buClr>
                <a:schemeClr val="lt1"/>
              </a:buClr>
              <a:buSzPts val="3600"/>
              <a:buNone/>
            </a:pPr>
            <a:r>
              <a:rPr lang="en-US" sz="1400" b="1" dirty="0"/>
              <a:t>Trennen Sie die Verbindung</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1"/>
          <p:cNvSpPr txBox="1">
            <a:spLocks noGrp="1"/>
          </p:cNvSpPr>
          <p:nvPr>
            <p:ph type="body" idx="1"/>
          </p:nvPr>
        </p:nvSpPr>
        <p:spPr>
          <a:xfrm>
            <a:off x="496174" y="1657618"/>
            <a:ext cx="10808102" cy="4106579"/>
          </a:xfrm>
          <a:prstGeom prst="rect">
            <a:avLst/>
          </a:prstGeom>
          <a:noFill/>
          <a:ln>
            <a:noFill/>
          </a:ln>
        </p:spPr>
        <p:txBody>
          <a:bodyPr spcFirstLastPara="1" wrap="square" lIns="91425" tIns="45700" rIns="91425" bIns="45700" anchor="t" anchorCtr="0">
            <a:normAutofit fontScale="85000" lnSpcReduction="20000"/>
          </a:bodyPr>
          <a:lstStyle/>
          <a:p>
            <a:pPr marL="228600" lvl="0" indent="0" algn="just"/>
            <a:r>
              <a:rPr lang="en-US" dirty="0">
                <a:solidFill>
                  <a:schemeClr val="bg1"/>
                </a:solidFill>
              </a:rPr>
              <a:t>In Spanien besteht die Telefonica-Gruppe aus 20 Unternehmen, von denen drei große Unternehmen durch denselben Tarifvertrag verbunden sind. Der Tarifvertrag dieser drei Unternehmen dient als Beispiel für die übrigen Unternehmen der Telefonica-Gruppe und auch für andere Telekommunikationsunternehmen, die die gleichen Arbeits- und Lohnbedingungen anstreben.</a:t>
            </a:r>
          </a:p>
          <a:p>
            <a:pPr marL="228600" lvl="0" indent="0" algn="just"/>
            <a:endParaRPr lang="en-US" dirty="0">
              <a:solidFill>
                <a:schemeClr val="bg1"/>
              </a:solidFill>
            </a:endParaRPr>
          </a:p>
          <a:p>
            <a:pPr marL="228600" lvl="0" indent="0" algn="just"/>
            <a:r>
              <a:rPr lang="en-US" dirty="0">
                <a:solidFill>
                  <a:schemeClr val="bg1"/>
                </a:solidFill>
              </a:rPr>
              <a:t>Vor der COVID-19-Krise verfügten 15 % der Mitarbeiter über einen speziellen Telearbeitsvertrag mit spezifischen Bedingungen für die Fernarbeit in jedem einzelnen Fall. Während der Pandemie stieg der Anteil der Mitarbeiter, die von zu Hause aus arbeiten, jedoch auf bis zu 95 % an, da sie aufgrund von Sicherheitsbedenken und der Pandemie aufgefordert wurden, von zu Hause aus zu arbeiten.</a:t>
            </a:r>
          </a:p>
          <a:p>
            <a:pPr marL="228600" lvl="0" indent="0" algn="just"/>
            <a:endParaRPr lang="en-US" dirty="0">
              <a:solidFill>
                <a:schemeClr val="bg1"/>
              </a:solidFill>
            </a:endParaRPr>
          </a:p>
          <a:p>
            <a:pPr marL="228600" lvl="0" indent="0" algn="just"/>
            <a:r>
              <a:rPr lang="en-US" dirty="0">
                <a:solidFill>
                  <a:schemeClr val="bg1"/>
                </a:solidFill>
              </a:rPr>
              <a:t>Obwohl das Unternehmen bereits darauf vorbereitet war, die mit massiver Telearbeit verbundenen Herausforderungen zu bewältigen, sah es sich zu Beginn der Gesundheitskrise mit einigen Problemen konfrontiert, wie der Unzufriedenheit der Mitarbeiter mit Überstunden und digitalem Stress.</a:t>
            </a:r>
          </a:p>
          <a:p>
            <a:pPr marL="228600" lvl="0" indent="0" algn="just"/>
            <a:endParaRPr lang="en-US" sz="2000" dirty="0">
              <a:solidFill>
                <a:schemeClr val="bg1"/>
              </a:solidFill>
            </a:endParaRPr>
          </a:p>
        </p:txBody>
      </p:sp>
      <p:sp>
        <p:nvSpPr>
          <p:cNvPr id="275" name="Google Shape;275;p11"/>
          <p:cNvSpPr txBox="1">
            <a:spLocks noGrp="1"/>
          </p:cNvSpPr>
          <p:nvPr>
            <p:ph type="body" idx="2"/>
          </p:nvPr>
        </p:nvSpPr>
        <p:spPr>
          <a:xfrm>
            <a:off x="734714" y="642972"/>
            <a:ext cx="10808102"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200"/>
              <a:buNone/>
            </a:pPr>
            <a:r>
              <a:rPr lang="en-US" sz="3200" b="1" dirty="0"/>
              <a:t>Einführung </a:t>
            </a:r>
            <a:endParaRPr sz="3200" b="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A4B919-F643-42B3-A7B0-1C030C3A87FD}"/>
              </a:ext>
            </a:extLst>
          </p:cNvPr>
          <p:cNvSpPr>
            <a:spLocks noGrp="1"/>
          </p:cNvSpPr>
          <p:nvPr>
            <p:ph type="body" idx="1"/>
          </p:nvPr>
        </p:nvSpPr>
        <p:spPr>
          <a:xfrm>
            <a:off x="691949" y="1286010"/>
            <a:ext cx="10808102" cy="4285980"/>
          </a:xfrm>
        </p:spPr>
        <p:txBody>
          <a:bodyPr>
            <a:normAutofit fontScale="85000" lnSpcReduction="20000"/>
          </a:bodyPr>
          <a:lstStyle/>
          <a:p>
            <a:pPr marL="228600" indent="0" algn="just"/>
            <a:r>
              <a:rPr lang="en-US" dirty="0"/>
              <a:t>Die Hauptsorge galt der Gefahr einer übermäßigen Vernetzung, die durch die Digitalisierung und Globalisierung begünstigt wird, für das Gleichgewicht zwischen Arbeit und Privatleben, für die körperliche und geistige Gesundheit der Arbeitnehmer, für das Wohlbefinden der Beschäftigten und für potenzielle Probleme bei der Produktivität. </a:t>
            </a:r>
          </a:p>
          <a:p>
            <a:pPr marL="228600" indent="0" algn="just"/>
            <a:endParaRPr lang="en-US" dirty="0"/>
          </a:p>
          <a:p>
            <a:pPr marL="228600" indent="0" algn="just"/>
            <a:r>
              <a:rPr lang="en-US" dirty="0"/>
              <a:t>Die Nutzung, Vermeidung und der Missbrauch von digitalen Geräten und Diensten des Unternehmens (z. B. übermäßige Nutzung von Telefon und E-Mail) war ein weiterer Grund zur Sorge. Das Unternehmen verfügte über eine Einrichtung zur Aufzeichnung und Überwachung der Arbeitszeiten von Mitarbeitern, die vom Büro aus arbeiten, was den </a:t>
            </a:r>
            <a:r>
              <a:rPr lang="en-US" dirty="0" err="1"/>
              <a:t>Mitarbeiternden</a:t>
            </a:r>
            <a:r>
              <a:rPr lang="en-US" dirty="0"/>
              <a:t> half, ihre Arbeitszeiten zu verfolgen und in regelmäßigen Abständen Pausen einzulegen.</a:t>
            </a:r>
          </a:p>
          <a:p>
            <a:pPr marL="228600" indent="0" algn="just"/>
            <a:endParaRPr lang="en-US" dirty="0"/>
          </a:p>
          <a:p>
            <a:pPr marL="228600" indent="0" algn="just"/>
            <a:r>
              <a:rPr lang="en-US" dirty="0"/>
              <a:t>Als die </a:t>
            </a:r>
            <a:r>
              <a:rPr lang="en-US" dirty="0" err="1"/>
              <a:t>Arbeitnehmenden</a:t>
            </a:r>
            <a:r>
              <a:rPr lang="en-US" dirty="0"/>
              <a:t> jedoch begannen, von zu Hause aus zu arbeiten, waren sie nicht in der Lage, ihre Arbeitszeiten zu erfassen, was zu Schwierigkeiten bei der Herstellung eines angemessenen Gleichgewichts zwischen Arbeit und Privatleben führte. Da die </a:t>
            </a:r>
            <a:r>
              <a:rPr lang="en-US" dirty="0" err="1"/>
              <a:t>Arbeitnehmenden</a:t>
            </a:r>
            <a:r>
              <a:rPr lang="en-US" dirty="0"/>
              <a:t> </a:t>
            </a:r>
            <a:r>
              <a:rPr lang="en-US" dirty="0" err="1"/>
              <a:t>nicht</a:t>
            </a:r>
            <a:r>
              <a:rPr lang="en-US" dirty="0"/>
              <a:t> in der Lage waren, ihre Arbeitszeit von ihrem Privatleben zu trennen, führte dies zu negativen Auswirkungen der Technologienutzung wie Burnout, unbezahlten Überstunden und zu viel Bildschirmzeit.</a:t>
            </a:r>
          </a:p>
          <a:p>
            <a:pPr marL="228600" indent="0" algn="just"/>
            <a:endParaRPr lang="en-US" sz="2000" dirty="0"/>
          </a:p>
        </p:txBody>
      </p:sp>
      <p:sp>
        <p:nvSpPr>
          <p:cNvPr id="3" name="Text Placeholder 2">
            <a:extLst>
              <a:ext uri="{FF2B5EF4-FFF2-40B4-BE49-F238E27FC236}">
                <a16:creationId xmlns:a16="http://schemas.microsoft.com/office/drawing/2014/main" id="{208882EE-10F3-4F85-96C5-9F422757FB19}"/>
              </a:ext>
            </a:extLst>
          </p:cNvPr>
          <p:cNvSpPr>
            <a:spLocks noGrp="1"/>
          </p:cNvSpPr>
          <p:nvPr>
            <p:ph type="body" idx="2"/>
          </p:nvPr>
        </p:nvSpPr>
        <p:spPr/>
        <p:txBody>
          <a:bodyPr>
            <a:noAutofit/>
          </a:bodyPr>
          <a:lstStyle/>
          <a:p>
            <a:pPr indent="-457200"/>
            <a:r>
              <a:rPr lang="en-IN" sz="3200" b="1" dirty="0"/>
              <a:t>Überblick über das Problem</a:t>
            </a:r>
          </a:p>
        </p:txBody>
      </p:sp>
    </p:spTree>
    <p:extLst>
      <p:ext uri="{BB962C8B-B14F-4D97-AF65-F5344CB8AC3E}">
        <p14:creationId xmlns:p14="http://schemas.microsoft.com/office/powerpoint/2010/main" val="308633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a:xfrm>
            <a:off x="420694" y="1371600"/>
            <a:ext cx="5971606" cy="4868544"/>
          </a:xfrm>
        </p:spPr>
        <p:txBody>
          <a:bodyPr>
            <a:normAutofit/>
          </a:bodyPr>
          <a:lstStyle/>
          <a:p>
            <a:pPr marL="0"/>
            <a:r>
              <a:rPr lang="en-US" dirty="0"/>
              <a:t>Digitales Wohlbefinden ist ein Begriff, der die Auswirkungen von Technologien und digitalen Diensten auf die geistige, körperliche, soziale und emotionale Gesundheit der Menschen beschreibt.</a:t>
            </a:r>
          </a:p>
          <a:p>
            <a:pPr marL="0"/>
            <a:r>
              <a:rPr lang="en-US" dirty="0"/>
              <a:t>Heutzutage sind viele Arbeitsplätze und alltägliche Aktivitäten auf das Internet und digitale Geräte angewiesen.</a:t>
            </a:r>
          </a:p>
          <a:p>
            <a:pPr marL="0"/>
            <a:r>
              <a:rPr lang="en-US" dirty="0"/>
              <a:t>Das Ziel des digitalen Wohlbefindens (für die Nutzer dieser Technologien) besteht darin, gesunde Gewohnheiten zu fördern und die </a:t>
            </a:r>
            <a:r>
              <a:rPr lang="en-US" dirty="0" err="1"/>
              <a:t>Nutzer</a:t>
            </a:r>
            <a:r>
              <a:rPr lang="en-US" dirty="0"/>
              <a:t> </a:t>
            </a:r>
            <a:r>
              <a:rPr lang="en-US" dirty="0" err="1"/>
              <a:t>dabei</a:t>
            </a:r>
            <a:r>
              <a:rPr lang="en-US" dirty="0"/>
              <a:t> </a:t>
            </a:r>
            <a:r>
              <a:rPr lang="en-US" dirty="0" err="1"/>
              <a:t>zu</a:t>
            </a:r>
            <a:r>
              <a:rPr lang="en-US" dirty="0"/>
              <a:t> </a:t>
            </a:r>
            <a:r>
              <a:rPr lang="en-US" dirty="0" err="1"/>
              <a:t>unterstützen</a:t>
            </a:r>
            <a:r>
              <a:rPr lang="en-US" dirty="0"/>
              <a:t> </a:t>
            </a:r>
            <a:r>
              <a:rPr lang="en-US" dirty="0" err="1"/>
              <a:t>ein</a:t>
            </a:r>
            <a:r>
              <a:rPr lang="en-US" dirty="0"/>
              <a:t> </a:t>
            </a:r>
            <a:r>
              <a:rPr lang="en-US" dirty="0" err="1"/>
              <a:t>gesundes</a:t>
            </a:r>
            <a:r>
              <a:rPr lang="en-US" dirty="0"/>
              <a:t> Leben in ihrem </a:t>
            </a:r>
            <a:r>
              <a:rPr lang="en-US" dirty="0" err="1"/>
              <a:t>Alltag</a:t>
            </a:r>
            <a:r>
              <a:rPr lang="en-US" dirty="0"/>
              <a:t> </a:t>
            </a:r>
            <a:r>
              <a:rPr lang="en-US" dirty="0" err="1"/>
              <a:t>zu</a:t>
            </a:r>
            <a:r>
              <a:rPr lang="en-US" dirty="0"/>
              <a:t> </a:t>
            </a:r>
            <a:r>
              <a:rPr lang="en-US" dirty="0" err="1"/>
              <a:t>führen</a:t>
            </a:r>
            <a:r>
              <a:rPr lang="en-US" dirty="0"/>
              <a:t>.</a:t>
            </a:r>
          </a:p>
          <a:p>
            <a:endParaRPr lang="en-US" dirty="0"/>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327992" y="262890"/>
            <a:ext cx="5652921" cy="1108710"/>
          </a:xfrm>
        </p:spPr>
        <p:txBody>
          <a:bodyPr>
            <a:normAutofit/>
          </a:bodyPr>
          <a:lstStyle/>
          <a:p>
            <a:pPr algn="ctr"/>
            <a:r>
              <a:rPr lang="en-US" dirty="0"/>
              <a:t>Einführung in das digitale Wohlbefinden</a:t>
            </a:r>
          </a:p>
        </p:txBody>
      </p:sp>
      <p:pic>
        <p:nvPicPr>
          <p:cNvPr id="6" name="Picture Placeholder 5" descr="A white cell phone&#10;&#10;Description automatically generated with low confidence">
            <a:extLst>
              <a:ext uri="{FF2B5EF4-FFF2-40B4-BE49-F238E27FC236}">
                <a16:creationId xmlns:a16="http://schemas.microsoft.com/office/drawing/2014/main" id="{45F2186F-61E6-4841-8519-8F55415E68F2}"/>
              </a:ext>
            </a:extLst>
          </p:cNvPr>
          <p:cNvPicPr>
            <a:picLocks noGrp="1" noChangeAspect="1"/>
          </p:cNvPicPr>
          <p:nvPr>
            <p:ph type="pic" sz="quarter" idx="10"/>
          </p:nvPr>
        </p:nvPicPr>
        <p:blipFill>
          <a:blip r:embed="rId2"/>
          <a:srcRect l="17903" r="17903"/>
          <a:stretch>
            <a:fillRect/>
          </a:stretch>
        </p:blipFill>
        <p:spPr/>
      </p:pic>
    </p:spTree>
    <p:extLst>
      <p:ext uri="{BB962C8B-B14F-4D97-AF65-F5344CB8AC3E}">
        <p14:creationId xmlns:p14="http://schemas.microsoft.com/office/powerpoint/2010/main" val="36492426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EACE10-5C5A-43DB-BC49-92609D578FEE}"/>
              </a:ext>
            </a:extLst>
          </p:cNvPr>
          <p:cNvSpPr>
            <a:spLocks noGrp="1"/>
          </p:cNvSpPr>
          <p:nvPr>
            <p:ph type="body" idx="1"/>
          </p:nvPr>
        </p:nvSpPr>
        <p:spPr/>
        <p:txBody>
          <a:bodyPr>
            <a:normAutofit lnSpcReduction="10000"/>
          </a:bodyPr>
          <a:lstStyle/>
          <a:p>
            <a:pPr marL="228600" indent="0" algn="just"/>
            <a:r>
              <a:rPr lang="en-US" sz="2200" dirty="0"/>
              <a:t>Telefonica erkannte die Notwendigkeit eines "Rechts auf Abschalten" für </a:t>
            </a:r>
            <a:r>
              <a:rPr lang="en-US" sz="2200" dirty="0" err="1"/>
              <a:t>Arbeitnehmende</a:t>
            </a:r>
            <a:r>
              <a:rPr lang="en-US" sz="2200" dirty="0"/>
              <a:t> an und verpflichtete sich, Maßnahmen zur Gewährleistung angemessener Ruhezeiten zu fördern, wie z. B. Sensibilisierungsprogramme und Schulungen für Führungskräfte und die übrigen Mitarbeiter.</a:t>
            </a:r>
          </a:p>
          <a:p>
            <a:pPr marL="228600" indent="0" algn="just"/>
            <a:endParaRPr lang="en-US" sz="2200" dirty="0"/>
          </a:p>
          <a:p>
            <a:pPr marL="228600" indent="0" algn="just"/>
            <a:r>
              <a:rPr lang="en-US" sz="2200" dirty="0"/>
              <a:t>Der von Telefonica verfolgte Ansatz zur Umsetzung des Rechts auf Abschaltung basiert auf technologiegestützter Flexibilität und führt zu zwei wesentlichen Ergebnissen</a:t>
            </a:r>
          </a:p>
          <a:p>
            <a:pPr marL="571500" indent="-342900" algn="just">
              <a:buFont typeface="Arial" panose="020B0604020202020204" pitchFamily="34" charset="0"/>
              <a:buChar char="•"/>
            </a:pPr>
            <a:r>
              <a:rPr lang="en-US" sz="2200" dirty="0"/>
              <a:t>Das Wachstum des Unternehmens konzentrierte sich auf Digitalisierung, Nachhaltigkeit und Produktivitätssteigerung.</a:t>
            </a:r>
          </a:p>
          <a:p>
            <a:pPr marL="571500" indent="-342900" algn="just">
              <a:buFont typeface="Arial" panose="020B0604020202020204" pitchFamily="34" charset="0"/>
              <a:buChar char="•"/>
            </a:pPr>
            <a:r>
              <a:rPr lang="en-US" sz="2200" dirty="0"/>
              <a:t>Besseres Gleichgewicht zwischen Berufs- und Privatleben, um das Wohlbefinden der </a:t>
            </a:r>
            <a:r>
              <a:rPr lang="en-US" sz="2200" dirty="0" err="1"/>
              <a:t>Mitarbeitenden</a:t>
            </a:r>
            <a:r>
              <a:rPr lang="en-US" sz="2200" dirty="0"/>
              <a:t> zu gewährleisten.</a:t>
            </a:r>
          </a:p>
        </p:txBody>
      </p:sp>
      <p:sp>
        <p:nvSpPr>
          <p:cNvPr id="3" name="Text Placeholder 2">
            <a:extLst>
              <a:ext uri="{FF2B5EF4-FFF2-40B4-BE49-F238E27FC236}">
                <a16:creationId xmlns:a16="http://schemas.microsoft.com/office/drawing/2014/main" id="{39D9538D-49E4-4C21-8FE8-514371A2830C}"/>
              </a:ext>
            </a:extLst>
          </p:cNvPr>
          <p:cNvSpPr>
            <a:spLocks noGrp="1"/>
          </p:cNvSpPr>
          <p:nvPr>
            <p:ph type="body" idx="2"/>
          </p:nvPr>
        </p:nvSpPr>
        <p:spPr/>
        <p:txBody>
          <a:bodyPr>
            <a:noAutofit/>
          </a:bodyPr>
          <a:lstStyle/>
          <a:p>
            <a:r>
              <a:rPr lang="en-US" sz="3200" b="1" dirty="0"/>
              <a:t>Intervention</a:t>
            </a:r>
          </a:p>
        </p:txBody>
      </p:sp>
    </p:spTree>
    <p:extLst>
      <p:ext uri="{BB962C8B-B14F-4D97-AF65-F5344CB8AC3E}">
        <p14:creationId xmlns:p14="http://schemas.microsoft.com/office/powerpoint/2010/main" val="32996139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4D15C6-EA6D-46A0-83B7-9D7D14D44266}"/>
              </a:ext>
            </a:extLst>
          </p:cNvPr>
          <p:cNvSpPr>
            <a:spLocks noGrp="1"/>
          </p:cNvSpPr>
          <p:nvPr>
            <p:ph type="body" idx="1"/>
          </p:nvPr>
        </p:nvSpPr>
        <p:spPr>
          <a:xfrm>
            <a:off x="734714" y="1495148"/>
            <a:ext cx="10808102" cy="3867704"/>
          </a:xfrm>
        </p:spPr>
        <p:txBody>
          <a:bodyPr>
            <a:normAutofit/>
          </a:bodyPr>
          <a:lstStyle/>
          <a:p>
            <a:pPr marL="228600" indent="0" algn="just"/>
            <a:r>
              <a:rPr lang="en-US" sz="2200" dirty="0"/>
              <a:t>Das Unternehmen verfügt bereits über ein System zur Erfassung der Arbeitszeiten von Mitarbeitern, die vom Büro aus arbeiten. Das Ergebnis war, dass ein neues System mit dem Namen "</a:t>
            </a:r>
            <a:r>
              <a:rPr lang="en-US" sz="2200" b="1" u="sng" dirty="0"/>
              <a:t>Success Factor</a:t>
            </a:r>
            <a:r>
              <a:rPr lang="en-US" sz="2200" dirty="0"/>
              <a:t>" erfunden wurde.</a:t>
            </a:r>
          </a:p>
          <a:p>
            <a:pPr marL="228600" indent="0" algn="just"/>
            <a:endParaRPr lang="en-US" sz="2200" dirty="0"/>
          </a:p>
          <a:p>
            <a:pPr marL="228600" indent="0" algn="just"/>
            <a:r>
              <a:rPr lang="en-US" sz="2200" b="1" u="sng" dirty="0"/>
              <a:t>Success Factor </a:t>
            </a:r>
            <a:r>
              <a:rPr lang="en-US" sz="2200" dirty="0"/>
              <a:t>ist ein internes IT-Tool, das unter anderem die Arbeitszeiten erfasst und überwacht und so feststellt, ob ein Mitarbeiter zu lange ohne Pausen arbeitet.</a:t>
            </a:r>
          </a:p>
          <a:p>
            <a:pPr marL="228600" indent="0" algn="just"/>
            <a:endParaRPr lang="en-US" sz="2200" dirty="0"/>
          </a:p>
          <a:p>
            <a:pPr marL="228600" indent="0" algn="just"/>
            <a:r>
              <a:rPr lang="en-US" sz="2200" dirty="0"/>
              <a:t>Die Führungskräfte wurden auch angemessen darin geschult, wie sie die psychische Gesundheit </a:t>
            </a:r>
            <a:r>
              <a:rPr lang="en-US" sz="2200" dirty="0" err="1"/>
              <a:t>ihrer</a:t>
            </a:r>
            <a:r>
              <a:rPr lang="en-US" sz="2200" dirty="0"/>
              <a:t> </a:t>
            </a:r>
            <a:r>
              <a:rPr lang="en-US" sz="2200" dirty="0" err="1"/>
              <a:t>Mitarbeitenden</a:t>
            </a:r>
            <a:r>
              <a:rPr lang="en-US" sz="2200" dirty="0"/>
              <a:t> erhalten können und wie wichtig dies ist.</a:t>
            </a:r>
          </a:p>
        </p:txBody>
      </p:sp>
      <p:sp>
        <p:nvSpPr>
          <p:cNvPr id="3" name="Text Placeholder 2">
            <a:extLst>
              <a:ext uri="{FF2B5EF4-FFF2-40B4-BE49-F238E27FC236}">
                <a16:creationId xmlns:a16="http://schemas.microsoft.com/office/drawing/2014/main" id="{C2FE1B45-48D1-4CBA-B222-EBE224CCD54B}"/>
              </a:ext>
            </a:extLst>
          </p:cNvPr>
          <p:cNvSpPr>
            <a:spLocks noGrp="1"/>
          </p:cNvSpPr>
          <p:nvPr>
            <p:ph type="body" idx="2"/>
          </p:nvPr>
        </p:nvSpPr>
        <p:spPr/>
        <p:txBody>
          <a:bodyPr>
            <a:noAutofit/>
          </a:bodyPr>
          <a:lstStyle/>
          <a:p>
            <a:r>
              <a:rPr lang="en-US" sz="3200" dirty="0"/>
              <a:t>Umsetzung</a:t>
            </a:r>
          </a:p>
        </p:txBody>
      </p:sp>
    </p:spTree>
    <p:extLst>
      <p:ext uri="{BB962C8B-B14F-4D97-AF65-F5344CB8AC3E}">
        <p14:creationId xmlns:p14="http://schemas.microsoft.com/office/powerpoint/2010/main" val="8120645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A32162-4565-4749-B4B1-694E32E3D6DA}"/>
              </a:ext>
            </a:extLst>
          </p:cNvPr>
          <p:cNvSpPr>
            <a:spLocks noGrp="1"/>
          </p:cNvSpPr>
          <p:nvPr>
            <p:ph type="body" idx="1"/>
          </p:nvPr>
        </p:nvSpPr>
        <p:spPr/>
        <p:txBody>
          <a:bodyPr/>
          <a:lstStyle/>
          <a:p>
            <a:r>
              <a:rPr lang="en-US" dirty="0"/>
              <a:t>Alle </a:t>
            </a:r>
            <a:r>
              <a:rPr lang="en-US" dirty="0" err="1"/>
              <a:t>Mitarbeitenden</a:t>
            </a:r>
            <a:r>
              <a:rPr lang="en-US" dirty="0"/>
              <a:t> des Unternehmens sind für dieses Tool registriert.</a:t>
            </a:r>
          </a:p>
          <a:p>
            <a:r>
              <a:rPr lang="en-US" dirty="0"/>
              <a:t>Die Vorteile dieses </a:t>
            </a:r>
            <a:r>
              <a:rPr lang="en-US" dirty="0" err="1"/>
              <a:t>Werkzeugs</a:t>
            </a:r>
            <a:r>
              <a:rPr lang="en-US" dirty="0"/>
              <a:t> sind:</a:t>
            </a:r>
          </a:p>
          <a:p>
            <a:pPr marL="571500" indent="-342900">
              <a:buFont typeface="Arial" panose="020B0604020202020204" pitchFamily="34" charset="0"/>
              <a:buChar char="•"/>
            </a:pPr>
            <a:r>
              <a:rPr lang="en-US" dirty="0"/>
              <a:t>Die </a:t>
            </a:r>
            <a:r>
              <a:rPr lang="en-US" dirty="0" err="1"/>
              <a:t>Mitarbeitenden</a:t>
            </a:r>
            <a:r>
              <a:rPr lang="en-US" dirty="0"/>
              <a:t> können ihre Arbeitszeiten erfassen.</a:t>
            </a:r>
          </a:p>
          <a:p>
            <a:pPr marL="571500" indent="-342900">
              <a:buFont typeface="Arial" panose="020B0604020202020204" pitchFamily="34" charset="0"/>
              <a:buChar char="•"/>
            </a:pPr>
            <a:r>
              <a:rPr lang="en-US" dirty="0" err="1"/>
              <a:t>Jeder</a:t>
            </a:r>
            <a:r>
              <a:rPr lang="en-US" dirty="0"/>
              <a:t> </a:t>
            </a:r>
            <a:r>
              <a:rPr lang="en-US" dirty="0" err="1"/>
              <a:t>Mitarbeitende</a:t>
            </a:r>
            <a:r>
              <a:rPr lang="en-US" dirty="0"/>
              <a:t> ist mit einem Standardarbeitszeitplan registriert.</a:t>
            </a:r>
          </a:p>
          <a:p>
            <a:pPr marL="571500" indent="-342900">
              <a:buFont typeface="Arial" panose="020B0604020202020204" pitchFamily="34" charset="0"/>
              <a:buChar char="•"/>
            </a:pPr>
            <a:r>
              <a:rPr lang="en-US" dirty="0"/>
              <a:t>Die Arbeitszeiten sind flexibel gestaltbar.</a:t>
            </a:r>
          </a:p>
          <a:p>
            <a:pPr marL="571500" indent="-342900">
              <a:buFont typeface="Arial" panose="020B0604020202020204" pitchFamily="34" charset="0"/>
              <a:buChar char="•"/>
            </a:pPr>
            <a:r>
              <a:rPr lang="en-US" dirty="0"/>
              <a:t>Die Anzahl der Arbeitstage kann erfasst werden.</a:t>
            </a:r>
          </a:p>
          <a:p>
            <a:pPr marL="228600" indent="0"/>
            <a:r>
              <a:rPr lang="en-US" dirty="0"/>
              <a:t>Durch diese Leistungen werden Überstunden im Unternehmen ausdrücklich begrenzt, da sie von den Vorgesetzten schriftlich genehmigt werden müssen.</a:t>
            </a:r>
          </a:p>
          <a:p>
            <a:pPr marL="571500" indent="-342900">
              <a:buFont typeface="Arial" panose="020B0604020202020204" pitchFamily="34" charset="0"/>
              <a:buChar char="•"/>
            </a:pPr>
            <a:endParaRPr lang="en-US" dirty="0"/>
          </a:p>
          <a:p>
            <a:endParaRPr lang="en-US" dirty="0"/>
          </a:p>
        </p:txBody>
      </p:sp>
      <p:sp>
        <p:nvSpPr>
          <p:cNvPr id="3" name="Text Placeholder 2">
            <a:extLst>
              <a:ext uri="{FF2B5EF4-FFF2-40B4-BE49-F238E27FC236}">
                <a16:creationId xmlns:a16="http://schemas.microsoft.com/office/drawing/2014/main" id="{B1B49494-8A4C-449B-9ABF-DB01CC06568E}"/>
              </a:ext>
            </a:extLst>
          </p:cNvPr>
          <p:cNvSpPr>
            <a:spLocks noGrp="1"/>
          </p:cNvSpPr>
          <p:nvPr>
            <p:ph type="body" idx="2"/>
          </p:nvPr>
        </p:nvSpPr>
        <p:spPr/>
        <p:txBody>
          <a:bodyPr>
            <a:normAutofit fontScale="92500" lnSpcReduction="20000"/>
          </a:bodyPr>
          <a:lstStyle/>
          <a:p>
            <a:r>
              <a:rPr lang="en-US" dirty="0"/>
              <a:t>Vorteile von The Success Factor</a:t>
            </a:r>
          </a:p>
        </p:txBody>
      </p:sp>
    </p:spTree>
    <p:extLst>
      <p:ext uri="{BB962C8B-B14F-4D97-AF65-F5344CB8AC3E}">
        <p14:creationId xmlns:p14="http://schemas.microsoft.com/office/powerpoint/2010/main" val="20280760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3A1180-0A9A-4967-95B6-291FB6023AC0}"/>
              </a:ext>
            </a:extLst>
          </p:cNvPr>
          <p:cNvSpPr>
            <a:spLocks noGrp="1"/>
          </p:cNvSpPr>
          <p:nvPr>
            <p:ph type="body" idx="1"/>
          </p:nvPr>
        </p:nvSpPr>
        <p:spPr/>
        <p:txBody>
          <a:bodyPr>
            <a:normAutofit/>
          </a:bodyPr>
          <a:lstStyle/>
          <a:p>
            <a:pPr marL="571500" indent="-342900" algn="just">
              <a:buFont typeface="Arial" panose="020B0604020202020204" pitchFamily="34" charset="0"/>
              <a:buChar char="•"/>
            </a:pPr>
            <a:r>
              <a:rPr lang="en-US" dirty="0"/>
              <a:t>Die </a:t>
            </a:r>
            <a:r>
              <a:rPr lang="en-US" dirty="0" err="1"/>
              <a:t>Arbeitnehmenden</a:t>
            </a:r>
            <a:r>
              <a:rPr lang="en-US" dirty="0"/>
              <a:t> haben jetzt das Recht, sich außerhalb der Arbeitszeit von der Arbeit </a:t>
            </a:r>
            <a:r>
              <a:rPr lang="en-US" dirty="0" err="1"/>
              <a:t>fernzuhalten</a:t>
            </a:r>
            <a:r>
              <a:rPr lang="en-US" dirty="0"/>
              <a:t>.</a:t>
            </a:r>
          </a:p>
          <a:p>
            <a:pPr marL="571500" indent="-342900" algn="just">
              <a:buFont typeface="Arial" panose="020B0604020202020204" pitchFamily="34" charset="0"/>
              <a:buChar char="•"/>
            </a:pPr>
            <a:r>
              <a:rPr lang="en-US" dirty="0"/>
              <a:t>Die </a:t>
            </a:r>
            <a:r>
              <a:rPr lang="en-US" dirty="0" err="1"/>
              <a:t>Mitarbeitenden</a:t>
            </a:r>
            <a:r>
              <a:rPr lang="en-US" dirty="0"/>
              <a:t> können nun leicht zwischen ihrem Arbeits- und ihrem Privatleben unterscheiden.</a:t>
            </a:r>
          </a:p>
          <a:p>
            <a:pPr marL="571500" indent="-342900" algn="just">
              <a:buFont typeface="Arial" panose="020B0604020202020204" pitchFamily="34" charset="0"/>
              <a:buChar char="•"/>
            </a:pPr>
            <a:r>
              <a:rPr lang="en-US" dirty="0"/>
              <a:t>Die </a:t>
            </a:r>
            <a:r>
              <a:rPr lang="en-US" dirty="0" err="1"/>
              <a:t>Mitarbeitenden</a:t>
            </a:r>
            <a:r>
              <a:rPr lang="en-US" dirty="0"/>
              <a:t> können nicht gezwungen werden, außerhalb der regulären Arbeitszeiten auf dienstliche E-Mails und Anrufe zu antworten.</a:t>
            </a:r>
          </a:p>
          <a:p>
            <a:pPr marL="571500" indent="-342900" algn="just">
              <a:buFont typeface="Arial" panose="020B0604020202020204" pitchFamily="34" charset="0"/>
              <a:buChar char="•"/>
            </a:pPr>
            <a:r>
              <a:rPr lang="en-US" dirty="0"/>
              <a:t>Die </a:t>
            </a:r>
            <a:r>
              <a:rPr lang="en-US" dirty="0" err="1"/>
              <a:t>Arbeitnehmenden</a:t>
            </a:r>
            <a:r>
              <a:rPr lang="en-US" dirty="0"/>
              <a:t> können eine offizielle Mail schicken, wenn sie Urlaub nehmen möchten.</a:t>
            </a:r>
          </a:p>
          <a:p>
            <a:pPr marL="228600" indent="0" algn="just"/>
            <a:endParaRPr lang="en-US" dirty="0"/>
          </a:p>
        </p:txBody>
      </p:sp>
      <p:sp>
        <p:nvSpPr>
          <p:cNvPr id="3" name="Text Placeholder 2">
            <a:extLst>
              <a:ext uri="{FF2B5EF4-FFF2-40B4-BE49-F238E27FC236}">
                <a16:creationId xmlns:a16="http://schemas.microsoft.com/office/drawing/2014/main" id="{DA4838ED-ABCC-41E0-8063-4F9EEDB79D74}"/>
              </a:ext>
            </a:extLst>
          </p:cNvPr>
          <p:cNvSpPr>
            <a:spLocks noGrp="1"/>
          </p:cNvSpPr>
          <p:nvPr>
            <p:ph type="body" idx="2"/>
          </p:nvPr>
        </p:nvSpPr>
        <p:spPr/>
        <p:txBody>
          <a:bodyPr>
            <a:normAutofit fontScale="92500" lnSpcReduction="20000"/>
          </a:bodyPr>
          <a:lstStyle/>
          <a:p>
            <a:r>
              <a:rPr lang="en-US" dirty="0"/>
              <a:t>Auswirkungen der Umsetzung und Schlussfolgerungen</a:t>
            </a:r>
          </a:p>
        </p:txBody>
      </p:sp>
    </p:spTree>
    <p:extLst>
      <p:ext uri="{BB962C8B-B14F-4D97-AF65-F5344CB8AC3E}">
        <p14:creationId xmlns:p14="http://schemas.microsoft.com/office/powerpoint/2010/main" val="33564989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1D2157-8FA3-498E-8EA6-5E3241E053DE}"/>
              </a:ext>
            </a:extLst>
          </p:cNvPr>
          <p:cNvSpPr>
            <a:spLocks noGrp="1"/>
          </p:cNvSpPr>
          <p:nvPr>
            <p:ph type="body" idx="1"/>
          </p:nvPr>
        </p:nvSpPr>
        <p:spPr/>
        <p:txBody>
          <a:bodyPr>
            <a:normAutofit/>
          </a:bodyPr>
          <a:lstStyle/>
          <a:p>
            <a:pPr marL="228600" indent="0"/>
            <a:r>
              <a:rPr lang="en-US" sz="2200" dirty="0"/>
              <a:t>In dieser Fallstudie haben wir herausgefunden, wie wichtig das Recht auf Abschalten ist und wie es den </a:t>
            </a:r>
            <a:r>
              <a:rPr lang="en-US" sz="2200" dirty="0" err="1"/>
              <a:t>Arbeitnehmenden</a:t>
            </a:r>
            <a:r>
              <a:rPr lang="en-US" sz="2200" dirty="0"/>
              <a:t> </a:t>
            </a:r>
            <a:r>
              <a:rPr lang="en-US" sz="2200" dirty="0" err="1"/>
              <a:t>hilft</a:t>
            </a:r>
            <a:r>
              <a:rPr lang="en-US" sz="2200" dirty="0"/>
              <a:t>, ihre körperliche und geistige Gesundheit zu erhalten.</a:t>
            </a:r>
          </a:p>
          <a:p>
            <a:pPr marL="228600" indent="0"/>
            <a:endParaRPr lang="en-US" sz="2200" dirty="0"/>
          </a:p>
          <a:p>
            <a:pPr marL="228600" indent="0"/>
            <a:r>
              <a:rPr lang="en-US" sz="2200" dirty="0"/>
              <a:t>Diese Methoden tragen dazu bei, dass sich die </a:t>
            </a:r>
            <a:r>
              <a:rPr lang="en-US" sz="2200" dirty="0" err="1"/>
              <a:t>Mitarbeitenden</a:t>
            </a:r>
            <a:r>
              <a:rPr lang="en-US" sz="2200" dirty="0"/>
              <a:t> um ihr psychisches Wohlbefinden kümmern, den Technostress reduzieren und eine bessere Work-Life-Balance haben.</a:t>
            </a:r>
          </a:p>
          <a:p>
            <a:pPr marL="228600" indent="0"/>
            <a:endParaRPr lang="en-US" sz="2200" dirty="0"/>
          </a:p>
          <a:p>
            <a:pPr marL="228600" indent="0"/>
            <a:r>
              <a:rPr lang="en-US" sz="2200" dirty="0"/>
              <a:t>Da Digital Crossroads darauf abzielt, KMU-Manager im Hinblick auf das Wohlbefinden der Mitarbeiter zu schulen, kann diese Fallstudie als Beispiel dafür dienen, wie wichtig es ist, </a:t>
            </a:r>
            <a:r>
              <a:rPr lang="en-US" sz="2200" dirty="0" err="1"/>
              <a:t>Manager:innen</a:t>
            </a:r>
            <a:r>
              <a:rPr lang="en-US" sz="2200" dirty="0"/>
              <a:t> über digitalen Stress aufzuklären.</a:t>
            </a:r>
          </a:p>
        </p:txBody>
      </p:sp>
      <p:sp>
        <p:nvSpPr>
          <p:cNvPr id="3" name="Text Placeholder 2">
            <a:extLst>
              <a:ext uri="{FF2B5EF4-FFF2-40B4-BE49-F238E27FC236}">
                <a16:creationId xmlns:a16="http://schemas.microsoft.com/office/drawing/2014/main" id="{51E6D3D0-6F4C-4342-9E58-2FF36ACBF6CB}"/>
              </a:ext>
            </a:extLst>
          </p:cNvPr>
          <p:cNvSpPr>
            <a:spLocks noGrp="1"/>
          </p:cNvSpPr>
          <p:nvPr>
            <p:ph type="body" idx="2"/>
          </p:nvPr>
        </p:nvSpPr>
        <p:spPr/>
        <p:txBody>
          <a:bodyPr>
            <a:noAutofit/>
          </a:bodyPr>
          <a:lstStyle/>
          <a:p>
            <a:r>
              <a:rPr lang="en-US" sz="3200" dirty="0"/>
              <a:t>Schlussfolgerungen</a:t>
            </a:r>
          </a:p>
        </p:txBody>
      </p:sp>
    </p:spTree>
    <p:extLst>
      <p:ext uri="{BB962C8B-B14F-4D97-AF65-F5344CB8AC3E}">
        <p14:creationId xmlns:p14="http://schemas.microsoft.com/office/powerpoint/2010/main" val="39034827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6397DCE-66BE-4F7F-B9B5-C4E6720F1BA5}"/>
              </a:ext>
            </a:extLst>
          </p:cNvPr>
          <p:cNvSpPr>
            <a:spLocks noGrp="1"/>
          </p:cNvSpPr>
          <p:nvPr>
            <p:ph type="body" sz="quarter" idx="16"/>
          </p:nvPr>
        </p:nvSpPr>
        <p:spPr>
          <a:xfrm>
            <a:off x="704603" y="2474843"/>
            <a:ext cx="6965028" cy="1719470"/>
          </a:xfrm>
        </p:spPr>
        <p:txBody>
          <a:bodyPr>
            <a:normAutofit/>
          </a:bodyPr>
          <a:lstStyle/>
          <a:p>
            <a:r>
              <a:rPr lang="en-US" dirty="0"/>
              <a:t>Video-Links, Aktivitäten und Übungen</a:t>
            </a:r>
          </a:p>
          <a:p>
            <a:endParaRPr lang="en-IE" dirty="0"/>
          </a:p>
        </p:txBody>
      </p:sp>
      <p:sp>
        <p:nvSpPr>
          <p:cNvPr id="5" name="Text Placeholder 4">
            <a:extLst>
              <a:ext uri="{FF2B5EF4-FFF2-40B4-BE49-F238E27FC236}">
                <a16:creationId xmlns:a16="http://schemas.microsoft.com/office/drawing/2014/main" id="{F4163F22-C7EA-4F2A-AFAF-B0D165B85997}"/>
              </a:ext>
            </a:extLst>
          </p:cNvPr>
          <p:cNvSpPr>
            <a:spLocks noGrp="1"/>
          </p:cNvSpPr>
          <p:nvPr>
            <p:ph type="body" sz="quarter" idx="17"/>
          </p:nvPr>
        </p:nvSpPr>
        <p:spPr/>
        <p:txBody>
          <a:bodyPr>
            <a:normAutofit fontScale="85000" lnSpcReduction="20000"/>
          </a:bodyPr>
          <a:lstStyle/>
          <a:p>
            <a:r>
              <a:rPr lang="en-US" dirty="0"/>
              <a:t>05</a:t>
            </a:r>
            <a:endParaRPr lang="en-IE" dirty="0"/>
          </a:p>
        </p:txBody>
      </p:sp>
    </p:spTree>
    <p:extLst>
      <p:ext uri="{BB962C8B-B14F-4D97-AF65-F5344CB8AC3E}">
        <p14:creationId xmlns:p14="http://schemas.microsoft.com/office/powerpoint/2010/main" val="377163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C251016-E460-4431-ACF5-276976A2206D}"/>
              </a:ext>
            </a:extLst>
          </p:cNvPr>
          <p:cNvSpPr>
            <a:spLocks noGrp="1"/>
          </p:cNvSpPr>
          <p:nvPr>
            <p:ph type="body" sz="quarter" idx="18"/>
          </p:nvPr>
        </p:nvSpPr>
        <p:spPr>
          <a:xfrm>
            <a:off x="734714" y="1495148"/>
            <a:ext cx="10808102" cy="3867704"/>
          </a:xfrm>
        </p:spPr>
        <p:txBody>
          <a:bodyPr>
            <a:normAutofit lnSpcReduction="10000"/>
          </a:bodyPr>
          <a:lstStyle/>
          <a:p>
            <a:pPr marL="0"/>
            <a:r>
              <a:rPr lang="en-US" dirty="0"/>
              <a:t>Schauen Sie sich an, wie viel Zeit Sie mit Ihrem Gerät verbringen!</a:t>
            </a:r>
          </a:p>
          <a:p>
            <a:pPr marL="0"/>
            <a:endParaRPr lang="en-US" dirty="0"/>
          </a:p>
          <a:p>
            <a:pPr marL="0"/>
            <a:r>
              <a:rPr lang="en-US" dirty="0"/>
              <a:t>Schauen Sie dazu in Ihre App für digitales Wohlbefinden, die mit Ihrem Smartphone verbunden ist. Bei Android- und iOS-Nutzern finden Sie diese in den Einstellungen.</a:t>
            </a:r>
          </a:p>
          <a:p>
            <a:pPr marL="0"/>
            <a:endParaRPr lang="en-US" dirty="0"/>
          </a:p>
          <a:p>
            <a:pPr marL="0"/>
            <a:r>
              <a:rPr lang="en-US" dirty="0"/>
              <a:t>Schauen Sie sich an, wie viel Zeit Sie mit jeder App verbringen. Überrascht Sie diese Information? Ist ein Teil der Zeit, die Sie mit Apps verbringen, verschwendet? Was denken Sie, wie Sie die Zeit, die Sie mit unnötigen Apps verbracht haben, reduzieren könnten? Wie viel der Zeit, die Sie mit diesen Apps verbracht haben, war mit der Arbeit verbunden und wie viel mit der privaten Nutzung?</a:t>
            </a:r>
          </a:p>
          <a:p>
            <a:endParaRPr lang="en-IE" dirty="0"/>
          </a:p>
        </p:txBody>
      </p:sp>
      <p:sp>
        <p:nvSpPr>
          <p:cNvPr id="4" name="Text Placeholder 3">
            <a:extLst>
              <a:ext uri="{FF2B5EF4-FFF2-40B4-BE49-F238E27FC236}">
                <a16:creationId xmlns:a16="http://schemas.microsoft.com/office/drawing/2014/main" id="{85317CD6-C470-4230-9136-5382EEF0A30B}"/>
              </a:ext>
            </a:extLst>
          </p:cNvPr>
          <p:cNvSpPr>
            <a:spLocks noGrp="1"/>
          </p:cNvSpPr>
          <p:nvPr>
            <p:ph type="body" sz="quarter" idx="16"/>
          </p:nvPr>
        </p:nvSpPr>
        <p:spPr>
          <a:xfrm>
            <a:off x="734714" y="320040"/>
            <a:ext cx="10808102" cy="1436971"/>
          </a:xfrm>
        </p:spPr>
        <p:txBody>
          <a:bodyPr>
            <a:normAutofit/>
          </a:bodyPr>
          <a:lstStyle/>
          <a:p>
            <a:r>
              <a:rPr lang="en-IE" dirty="0"/>
              <a:t>Übung -1</a:t>
            </a:r>
          </a:p>
          <a:p>
            <a:r>
              <a:rPr lang="en-IE" sz="2400" b="1" dirty="0"/>
              <a:t>Ermitteln Sie Ihre digitale Nutzung</a:t>
            </a:r>
          </a:p>
          <a:p>
            <a:endParaRPr lang="en-IE" dirty="0"/>
          </a:p>
        </p:txBody>
      </p:sp>
    </p:spTree>
    <p:extLst>
      <p:ext uri="{BB962C8B-B14F-4D97-AF65-F5344CB8AC3E}">
        <p14:creationId xmlns:p14="http://schemas.microsoft.com/office/powerpoint/2010/main" val="8269274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C251016-E460-4431-ACF5-276976A2206D}"/>
              </a:ext>
            </a:extLst>
          </p:cNvPr>
          <p:cNvSpPr>
            <a:spLocks noGrp="1"/>
          </p:cNvSpPr>
          <p:nvPr>
            <p:ph type="body" sz="quarter" idx="18"/>
          </p:nvPr>
        </p:nvSpPr>
        <p:spPr>
          <a:xfrm>
            <a:off x="691949" y="1417372"/>
            <a:ext cx="10808102" cy="4186589"/>
          </a:xfrm>
        </p:spPr>
        <p:txBody>
          <a:bodyPr>
            <a:normAutofit fontScale="92500" lnSpcReduction="20000"/>
          </a:bodyPr>
          <a:lstStyle/>
          <a:p>
            <a:pPr marL="228600" indent="0" algn="just"/>
            <a:r>
              <a:rPr lang="en-US" dirty="0"/>
              <a:t>Denken Sie in der vergangenen Woche einige Minuten lang über die folgenden Fragen nach und schreiben Sie ein paar Sätze als Antwort darauf auf. Diese Übung kann alleine oder in der Gruppe durchgeführt werden.</a:t>
            </a:r>
          </a:p>
          <a:p>
            <a:pPr marL="228600" indent="0" algn="just"/>
            <a:endParaRPr lang="en-US" dirty="0"/>
          </a:p>
          <a:p>
            <a:pPr marL="571500" indent="-342900" algn="just">
              <a:buFont typeface="Arial" panose="020B0604020202020204" pitchFamily="34" charset="0"/>
              <a:buChar char="•"/>
            </a:pPr>
            <a:r>
              <a:rPr lang="en-US" dirty="0"/>
              <a:t>Denken Sie an eine Zeit, in der die Technologie Sie unterstützt und Ihre Arbeitsfähigkeit behindert hat. (</a:t>
            </a:r>
            <a:r>
              <a:rPr lang="en-US" i="1" dirty="0"/>
              <a:t>Wenn Sie dabei Hilfe brauchen, schauen Sie sich die App für digitales Wohlbefinden auf Ihrem Handy an, um zu sehen, wie viel Zeit Sie mit bestimmten Apps verbringen</a:t>
            </a:r>
            <a:r>
              <a:rPr lang="en-US" dirty="0"/>
              <a:t>)</a:t>
            </a:r>
          </a:p>
          <a:p>
            <a:pPr marL="571500" indent="-342900" algn="just">
              <a:buFont typeface="Arial" panose="020B0604020202020204" pitchFamily="34" charset="0"/>
              <a:buChar char="•"/>
            </a:pPr>
            <a:endParaRPr lang="en-US" dirty="0"/>
          </a:p>
          <a:p>
            <a:pPr marL="571500" indent="-342900" algn="just">
              <a:buFont typeface="Arial" panose="020B0604020202020204" pitchFamily="34" charset="0"/>
              <a:buChar char="•"/>
            </a:pPr>
            <a:r>
              <a:rPr lang="en-US" dirty="0"/>
              <a:t>Was würden Sie an Ihrer digitalen Nutzung in der letzten Woche ändern?</a:t>
            </a:r>
          </a:p>
          <a:p>
            <a:pPr marL="571500" indent="-342900" algn="just">
              <a:buFont typeface="Arial" panose="020B0604020202020204" pitchFamily="34" charset="0"/>
              <a:buChar char="•"/>
            </a:pPr>
            <a:endParaRPr lang="en-US" dirty="0"/>
          </a:p>
          <a:p>
            <a:pPr marL="571500" indent="-342900" algn="just">
              <a:buFont typeface="Arial" panose="020B0604020202020204" pitchFamily="34" charset="0"/>
              <a:buChar char="•"/>
            </a:pPr>
            <a:r>
              <a:rPr lang="en-US" dirty="0"/>
              <a:t>Haben Sie das Gefühl, dass Sie die Kontrolle über die Nutzung digitaler Technologien am Arbeitsplatz haben?</a:t>
            </a:r>
            <a:endParaRPr lang="en-IE" dirty="0"/>
          </a:p>
        </p:txBody>
      </p:sp>
      <p:sp>
        <p:nvSpPr>
          <p:cNvPr id="4" name="Text Placeholder 3">
            <a:extLst>
              <a:ext uri="{FF2B5EF4-FFF2-40B4-BE49-F238E27FC236}">
                <a16:creationId xmlns:a16="http://schemas.microsoft.com/office/drawing/2014/main" id="{85317CD6-C470-4230-9136-5382EEF0A30B}"/>
              </a:ext>
            </a:extLst>
          </p:cNvPr>
          <p:cNvSpPr>
            <a:spLocks noGrp="1"/>
          </p:cNvSpPr>
          <p:nvPr>
            <p:ph type="body" sz="quarter" idx="16"/>
          </p:nvPr>
        </p:nvSpPr>
        <p:spPr>
          <a:xfrm>
            <a:off x="734714" y="424311"/>
            <a:ext cx="10808102" cy="987045"/>
          </a:xfrm>
        </p:spPr>
        <p:txBody>
          <a:bodyPr>
            <a:normAutofit fontScale="92500" lnSpcReduction="10000"/>
          </a:bodyPr>
          <a:lstStyle/>
          <a:p>
            <a:r>
              <a:rPr lang="en-IE" sz="3900" dirty="0"/>
              <a:t>Übung -2</a:t>
            </a:r>
          </a:p>
          <a:p>
            <a:r>
              <a:rPr lang="en-IE" sz="2600" b="1" dirty="0"/>
              <a:t>Denken Sie über Ihren eigenen Technologieeinsatz und den Ihrer Mitarbeiter nach</a:t>
            </a:r>
          </a:p>
          <a:p>
            <a:endParaRPr lang="en-IE" dirty="0"/>
          </a:p>
        </p:txBody>
      </p:sp>
    </p:spTree>
    <p:extLst>
      <p:ext uri="{BB962C8B-B14F-4D97-AF65-F5344CB8AC3E}">
        <p14:creationId xmlns:p14="http://schemas.microsoft.com/office/powerpoint/2010/main" val="3420616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C251016-E460-4431-ACF5-276976A2206D}"/>
              </a:ext>
            </a:extLst>
          </p:cNvPr>
          <p:cNvSpPr>
            <a:spLocks noGrp="1"/>
          </p:cNvSpPr>
          <p:nvPr>
            <p:ph type="body" sz="quarter" idx="18"/>
          </p:nvPr>
        </p:nvSpPr>
        <p:spPr>
          <a:xfrm>
            <a:off x="691949" y="1495148"/>
            <a:ext cx="10808102" cy="3867704"/>
          </a:xfrm>
        </p:spPr>
        <p:txBody>
          <a:bodyPr>
            <a:normAutofit fontScale="92500"/>
          </a:bodyPr>
          <a:lstStyle/>
          <a:p>
            <a:pPr marL="571500" indent="-342900" algn="just">
              <a:buFont typeface="Arial" panose="020B0604020202020204" pitchFamily="34" charset="0"/>
              <a:buChar char="•"/>
            </a:pPr>
            <a:r>
              <a:rPr lang="en-US" dirty="0"/>
              <a:t>Wie kann Ihr </a:t>
            </a:r>
            <a:r>
              <a:rPr lang="en-US" dirty="0" err="1"/>
              <a:t>Unternehmen</a:t>
            </a:r>
            <a:r>
              <a:rPr lang="en-US" dirty="0"/>
              <a:t> die Konzentration </a:t>
            </a:r>
            <a:r>
              <a:rPr lang="en-US" dirty="0" err="1"/>
              <a:t>eines</a:t>
            </a:r>
            <a:r>
              <a:rPr lang="en-US" dirty="0"/>
              <a:t> </a:t>
            </a:r>
            <a:r>
              <a:rPr lang="en-US" dirty="0" err="1"/>
              <a:t>Mitarbeitenden</a:t>
            </a:r>
            <a:r>
              <a:rPr lang="en-US" dirty="0"/>
              <a:t> unterstützen und vor unerwünschten Störungen schützen?</a:t>
            </a:r>
          </a:p>
          <a:p>
            <a:pPr marL="571500" indent="-342900" algn="just">
              <a:buFont typeface="Arial" panose="020B0604020202020204" pitchFamily="34" charset="0"/>
              <a:buChar char="•"/>
            </a:pPr>
            <a:r>
              <a:rPr lang="en-US" dirty="0"/>
              <a:t>Wie können wir den Menschen helfen, sich auf eine einzige Aufgabe zu konzentrieren?</a:t>
            </a:r>
          </a:p>
          <a:p>
            <a:pPr marL="571500" indent="-342900" algn="just">
              <a:buFont typeface="Arial" panose="020B0604020202020204" pitchFamily="34" charset="0"/>
              <a:buChar char="•"/>
            </a:pPr>
            <a:r>
              <a:rPr lang="en-US" dirty="0"/>
              <a:t>Wie könnten wir eine bewusste Nutzung der Technologie fördern? </a:t>
            </a:r>
            <a:endParaRPr lang="en-IE" dirty="0"/>
          </a:p>
          <a:p>
            <a:pPr marL="571500" indent="-342900" algn="just">
              <a:buFont typeface="Arial" panose="020B0604020202020204" pitchFamily="34" charset="0"/>
              <a:buChar char="•"/>
            </a:pPr>
            <a:r>
              <a:rPr lang="en-US" dirty="0"/>
              <a:t>Wie können wir die persönliche Anwesenheit unterstützen, wenn sie erforderlich ist? </a:t>
            </a:r>
          </a:p>
          <a:p>
            <a:pPr marL="571500" indent="-342900" algn="just">
              <a:buFont typeface="Arial" panose="020B0604020202020204" pitchFamily="34" charset="0"/>
              <a:buChar char="•"/>
            </a:pPr>
            <a:r>
              <a:rPr lang="en-US" dirty="0"/>
              <a:t>Wie könnten wir die </a:t>
            </a:r>
            <a:r>
              <a:rPr lang="en-US" dirty="0" err="1"/>
              <a:t>Arbeitnehmenden</a:t>
            </a:r>
            <a:r>
              <a:rPr lang="en-US" dirty="0"/>
              <a:t> zur richtigen Zeit und am richtigen Ort online zusammenbringen? </a:t>
            </a:r>
          </a:p>
          <a:p>
            <a:pPr marL="571500" indent="-342900" algn="just">
              <a:buFont typeface="Arial" panose="020B0604020202020204" pitchFamily="34" charset="0"/>
              <a:buChar char="•"/>
            </a:pPr>
            <a:r>
              <a:rPr lang="en-US" dirty="0"/>
              <a:t>Wie kann unsere </a:t>
            </a:r>
            <a:r>
              <a:rPr lang="en-US" dirty="0" err="1"/>
              <a:t>Organisation </a:t>
            </a:r>
            <a:r>
              <a:rPr lang="en-US" dirty="0"/>
              <a:t>die Grenzen zwischen Arbeit und Privatleben unterstützen?</a:t>
            </a:r>
          </a:p>
        </p:txBody>
      </p:sp>
      <p:sp>
        <p:nvSpPr>
          <p:cNvPr id="4" name="Text Placeholder 3">
            <a:extLst>
              <a:ext uri="{FF2B5EF4-FFF2-40B4-BE49-F238E27FC236}">
                <a16:creationId xmlns:a16="http://schemas.microsoft.com/office/drawing/2014/main" id="{85317CD6-C470-4230-9136-5382EEF0A30B}"/>
              </a:ext>
            </a:extLst>
          </p:cNvPr>
          <p:cNvSpPr>
            <a:spLocks noGrp="1"/>
          </p:cNvSpPr>
          <p:nvPr>
            <p:ph type="body" sz="quarter" idx="16"/>
          </p:nvPr>
        </p:nvSpPr>
        <p:spPr>
          <a:xfrm>
            <a:off x="734714" y="424311"/>
            <a:ext cx="10808102" cy="987045"/>
          </a:xfrm>
        </p:spPr>
        <p:txBody>
          <a:bodyPr>
            <a:normAutofit fontScale="85000" lnSpcReduction="10000"/>
          </a:bodyPr>
          <a:lstStyle/>
          <a:p>
            <a:r>
              <a:rPr lang="en-IE" sz="3900" dirty="0"/>
              <a:t>Übung -2</a:t>
            </a:r>
          </a:p>
          <a:p>
            <a:r>
              <a:rPr lang="en-IE" sz="2600" b="1" dirty="0"/>
              <a:t>Denken Sie über Ihren eigenen Technologieeinsatz und den </a:t>
            </a:r>
            <a:r>
              <a:rPr lang="en-IE" sz="2600" b="1" dirty="0" err="1"/>
              <a:t>Ihrer</a:t>
            </a:r>
            <a:r>
              <a:rPr lang="en-IE" sz="2600" b="1" dirty="0"/>
              <a:t> </a:t>
            </a:r>
            <a:r>
              <a:rPr lang="en-IE" sz="2600" b="1" dirty="0" err="1"/>
              <a:t>Mitarbeitenden</a:t>
            </a:r>
            <a:r>
              <a:rPr lang="en-IE" sz="2600" b="1" dirty="0"/>
              <a:t> nach</a:t>
            </a:r>
          </a:p>
          <a:p>
            <a:endParaRPr lang="en-IE" dirty="0"/>
          </a:p>
        </p:txBody>
      </p:sp>
    </p:spTree>
    <p:extLst>
      <p:ext uri="{BB962C8B-B14F-4D97-AF65-F5344CB8AC3E}">
        <p14:creationId xmlns:p14="http://schemas.microsoft.com/office/powerpoint/2010/main" val="38111094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7EB5129-06A3-4FFB-AF3F-7EF291D5C108}"/>
              </a:ext>
            </a:extLst>
          </p:cNvPr>
          <p:cNvSpPr>
            <a:spLocks noGrp="1"/>
          </p:cNvSpPr>
          <p:nvPr>
            <p:ph type="pic" sz="quarter" idx="10"/>
          </p:nvPr>
        </p:nvSpPr>
        <p:spPr/>
      </p:sp>
      <p:sp>
        <p:nvSpPr>
          <p:cNvPr id="6" name="Text Placeholder 5">
            <a:extLst>
              <a:ext uri="{FF2B5EF4-FFF2-40B4-BE49-F238E27FC236}">
                <a16:creationId xmlns:a16="http://schemas.microsoft.com/office/drawing/2014/main" id="{9605B23D-8B00-43F3-AB8E-1BE2D891EEA8}"/>
              </a:ext>
            </a:extLst>
          </p:cNvPr>
          <p:cNvSpPr>
            <a:spLocks noGrp="1"/>
          </p:cNvSpPr>
          <p:nvPr>
            <p:ph type="body" sz="quarter" idx="18"/>
          </p:nvPr>
        </p:nvSpPr>
        <p:spPr>
          <a:xfrm>
            <a:off x="747201" y="3600176"/>
            <a:ext cx="5029134" cy="2233514"/>
          </a:xfrm>
        </p:spPr>
        <p:txBody>
          <a:bodyPr>
            <a:normAutofit fontScale="85000" lnSpcReduction="10000"/>
          </a:bodyPr>
          <a:lstStyle/>
          <a:p>
            <a:pPr marL="0"/>
            <a:r>
              <a:rPr lang="en-IE" dirty="0">
                <a:solidFill>
                  <a:schemeClr val="tx1">
                    <a:lumMod val="50000"/>
                  </a:schemeClr>
                </a:solidFill>
              </a:rPr>
              <a:t>Sehen Sie sich das folgende YouTube-Video an, um Ihre Lernergebnisse zu verbessern. In diesem Ted Talk geht der Moderator auf einige der Probleme und mögliche Lösungen im Zusammenhang mit der (kognitiven) Informationsüberlastung ein.</a:t>
            </a:r>
          </a:p>
          <a:p>
            <a:pPr marL="0"/>
            <a:r>
              <a:rPr lang="en-IE" dirty="0">
                <a:solidFill>
                  <a:schemeClr val="tx1">
                    <a:lumMod val="50000"/>
                  </a:schemeClr>
                </a:solidFill>
                <a:hlinkClick r:id="rId3">
                  <a:extLst>
                    <a:ext uri="{A12FA001-AC4F-418D-AE19-62706E023703}">
                      <ahyp:hlinkClr xmlns:ahyp="http://schemas.microsoft.com/office/drawing/2018/hyperlinkcolor" val="tx"/>
                    </a:ext>
                  </a:extLst>
                </a:hlinkClick>
              </a:rPr>
              <a:t>https://www.youtube.com/watch?v=Z0ztO86ImQg</a:t>
            </a:r>
            <a:endParaRPr lang="en-IE" dirty="0">
              <a:solidFill>
                <a:schemeClr val="tx1">
                  <a:lumMod val="50000"/>
                </a:schemeClr>
              </a:solidFill>
            </a:endParaRPr>
          </a:p>
          <a:p>
            <a:pPr marL="0"/>
            <a:endParaRPr lang="en-IE" dirty="0">
              <a:solidFill>
                <a:schemeClr val="tx1">
                  <a:lumMod val="50000"/>
                </a:schemeClr>
              </a:solidFill>
            </a:endParaRPr>
          </a:p>
        </p:txBody>
      </p:sp>
      <p:sp>
        <p:nvSpPr>
          <p:cNvPr id="5" name="Text Placeholder 4">
            <a:extLst>
              <a:ext uri="{FF2B5EF4-FFF2-40B4-BE49-F238E27FC236}">
                <a16:creationId xmlns:a16="http://schemas.microsoft.com/office/drawing/2014/main" id="{518E6646-1785-42DB-94DA-32FEAF18F594}"/>
              </a:ext>
            </a:extLst>
          </p:cNvPr>
          <p:cNvSpPr>
            <a:spLocks noGrp="1"/>
          </p:cNvSpPr>
          <p:nvPr>
            <p:ph type="body" sz="quarter" idx="16"/>
          </p:nvPr>
        </p:nvSpPr>
        <p:spPr>
          <a:xfrm>
            <a:off x="747201" y="805450"/>
            <a:ext cx="5113283" cy="1808541"/>
          </a:xfrm>
        </p:spPr>
        <p:txBody>
          <a:bodyPr>
            <a:normAutofit fontScale="55000" lnSpcReduction="20000"/>
          </a:bodyPr>
          <a:lstStyle/>
          <a:p>
            <a:r>
              <a:rPr lang="en-IE" sz="5100" dirty="0"/>
              <a:t>WATCH</a:t>
            </a:r>
          </a:p>
          <a:p>
            <a:endParaRPr lang="en-IE" dirty="0"/>
          </a:p>
          <a:p>
            <a:r>
              <a:rPr lang="en-US" sz="4600" dirty="0"/>
              <a:t>Kognitive Überlastung - stellen Sie Ihr Gehirn im digitalen Zeitalter neu ein</a:t>
            </a:r>
            <a:endParaRPr lang="en-IE" sz="4600" dirty="0"/>
          </a:p>
        </p:txBody>
      </p:sp>
      <p:pic>
        <p:nvPicPr>
          <p:cNvPr id="2" name="Online Media 1" title="Cognitive overload -- rewire your brain in the digital age | Darren McNelis | TEDxTallaght">
            <a:hlinkClick r:id="" action="ppaction://media"/>
            <a:extLst>
              <a:ext uri="{FF2B5EF4-FFF2-40B4-BE49-F238E27FC236}">
                <a16:creationId xmlns:a16="http://schemas.microsoft.com/office/drawing/2014/main" id="{7793A8A0-5BBC-4EE9-99D5-A652A812407B}"/>
              </a:ext>
            </a:extLst>
          </p:cNvPr>
          <p:cNvPicPr>
            <a:picLocks noRot="1" noChangeAspect="1"/>
          </p:cNvPicPr>
          <p:nvPr>
            <a:videoFile r:link="rId1"/>
          </p:nvPr>
        </p:nvPicPr>
        <p:blipFill>
          <a:blip r:embed="rId4"/>
          <a:stretch>
            <a:fillRect/>
          </a:stretch>
        </p:blipFill>
        <p:spPr>
          <a:xfrm>
            <a:off x="6977051" y="1133061"/>
            <a:ext cx="5238446" cy="3993391"/>
          </a:xfrm>
          <a:prstGeom prst="rect">
            <a:avLst/>
          </a:prstGeom>
        </p:spPr>
      </p:pic>
    </p:spTree>
    <p:extLst>
      <p:ext uri="{BB962C8B-B14F-4D97-AF65-F5344CB8AC3E}">
        <p14:creationId xmlns:p14="http://schemas.microsoft.com/office/powerpoint/2010/main" val="232353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F88201-94B0-461E-B1A6-C082C0643776}"/>
              </a:ext>
            </a:extLst>
          </p:cNvPr>
          <p:cNvSpPr>
            <a:spLocks noGrp="1"/>
          </p:cNvSpPr>
          <p:nvPr>
            <p:ph type="body" sz="quarter" idx="18"/>
          </p:nvPr>
        </p:nvSpPr>
        <p:spPr/>
        <p:txBody>
          <a:bodyPr/>
          <a:lstStyle/>
          <a:p>
            <a:pPr marL="0"/>
            <a:r>
              <a:rPr lang="en-US" dirty="0"/>
              <a:t>Zu den gängigen digitalen Wellness-Praktiken gehören beispielsweise die Begrenzung der Bildschirmzeit, das Tragen einer Blaulichtbrille, um die Ermüdung der Augen zu verringern, und das Stummschalten von Benachrichtigungen auf Mobilgeräten, um ständige Unterbrechungen zu vermeiden.</a:t>
            </a:r>
            <a:endParaRPr lang="en-IE" dirty="0"/>
          </a:p>
        </p:txBody>
      </p:sp>
      <p:sp>
        <p:nvSpPr>
          <p:cNvPr id="3" name="Text Placeholder 2">
            <a:extLst>
              <a:ext uri="{FF2B5EF4-FFF2-40B4-BE49-F238E27FC236}">
                <a16:creationId xmlns:a16="http://schemas.microsoft.com/office/drawing/2014/main" id="{366885FE-88B2-4183-966F-00491DF3E5AF}"/>
              </a:ext>
            </a:extLst>
          </p:cNvPr>
          <p:cNvSpPr>
            <a:spLocks noGrp="1"/>
          </p:cNvSpPr>
          <p:nvPr>
            <p:ph type="body" sz="quarter" idx="16"/>
          </p:nvPr>
        </p:nvSpPr>
        <p:spPr/>
        <p:txBody>
          <a:bodyPr>
            <a:normAutofit fontScale="70000" lnSpcReduction="20000"/>
          </a:bodyPr>
          <a:lstStyle/>
          <a:p>
            <a:r>
              <a:rPr lang="en-GB" sz="3900" b="1" dirty="0"/>
              <a:t>Was ist digitales Wohlbefinden</a:t>
            </a:r>
            <a:r>
              <a:rPr lang="en-GB" sz="3600" b="1" dirty="0"/>
              <a:t>?</a:t>
            </a:r>
            <a:endParaRPr lang="en-US" b="1" dirty="0"/>
          </a:p>
          <a:p>
            <a:endParaRPr lang="en-IE" dirty="0"/>
          </a:p>
        </p:txBody>
      </p:sp>
      <p:pic>
        <p:nvPicPr>
          <p:cNvPr id="6" name="Picture Placeholder 5">
            <a:extLst>
              <a:ext uri="{FF2B5EF4-FFF2-40B4-BE49-F238E27FC236}">
                <a16:creationId xmlns:a16="http://schemas.microsoft.com/office/drawing/2014/main" id="{8AEE1803-0D7E-4C2E-86E5-3877070A8EE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5958" r="15958"/>
          <a:stretch>
            <a:fillRect/>
          </a:stretch>
        </p:blipFill>
        <p:spPr/>
      </p:pic>
    </p:spTree>
    <p:extLst>
      <p:ext uri="{BB962C8B-B14F-4D97-AF65-F5344CB8AC3E}">
        <p14:creationId xmlns:p14="http://schemas.microsoft.com/office/powerpoint/2010/main" val="27349425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7EB5129-06A3-4FFB-AF3F-7EF291D5C108}"/>
              </a:ext>
            </a:extLst>
          </p:cNvPr>
          <p:cNvSpPr>
            <a:spLocks noGrp="1"/>
          </p:cNvSpPr>
          <p:nvPr>
            <p:ph type="pic" sz="quarter" idx="10"/>
          </p:nvPr>
        </p:nvSpPr>
        <p:spPr/>
      </p:sp>
      <p:sp>
        <p:nvSpPr>
          <p:cNvPr id="6" name="Text Placeholder 5">
            <a:extLst>
              <a:ext uri="{FF2B5EF4-FFF2-40B4-BE49-F238E27FC236}">
                <a16:creationId xmlns:a16="http://schemas.microsoft.com/office/drawing/2014/main" id="{9605B23D-8B00-43F3-AB8E-1BE2D891EEA8}"/>
              </a:ext>
            </a:extLst>
          </p:cNvPr>
          <p:cNvSpPr>
            <a:spLocks noGrp="1"/>
          </p:cNvSpPr>
          <p:nvPr>
            <p:ph type="body" sz="quarter" idx="18"/>
          </p:nvPr>
        </p:nvSpPr>
        <p:spPr>
          <a:xfrm>
            <a:off x="747201" y="3600176"/>
            <a:ext cx="5029134" cy="2233514"/>
          </a:xfrm>
        </p:spPr>
        <p:txBody>
          <a:bodyPr>
            <a:normAutofit fontScale="85000" lnSpcReduction="10000"/>
          </a:bodyPr>
          <a:lstStyle/>
          <a:p>
            <a:pPr marL="0"/>
            <a:r>
              <a:rPr lang="en-IE" dirty="0">
                <a:solidFill>
                  <a:schemeClr val="tx1">
                    <a:lumMod val="50000"/>
                  </a:schemeClr>
                </a:solidFill>
              </a:rPr>
              <a:t>Sehen Sie sich das folgende YouTube-Video an, um Ihre Lernergebnisse zu verbessern. In diesem Ted Talk erforscht der Vortragende einige der wissenschaftlichen Hintergründe der negativen Auswirkungen des Technologieeinsatzes</a:t>
            </a:r>
          </a:p>
          <a:p>
            <a:pPr marL="0"/>
            <a:r>
              <a:rPr lang="en-IE" dirty="0">
                <a:solidFill>
                  <a:schemeClr val="tx1">
                    <a:lumMod val="50000"/>
                  </a:schemeClr>
                </a:solidFill>
                <a:hlinkClick r:id="rId3">
                  <a:extLst>
                    <a:ext uri="{A12FA001-AC4F-418D-AE19-62706E023703}">
                      <ahyp:hlinkClr xmlns:ahyp="http://schemas.microsoft.com/office/drawing/2018/hyperlinkcolor" val="tx"/>
                    </a:ext>
                  </a:extLst>
                </a:hlinkClick>
              </a:rPr>
              <a:t>https://www.youtube.com/watch?v=mNKN4dHGQKg</a:t>
            </a:r>
            <a:endParaRPr lang="en-IE" dirty="0">
              <a:solidFill>
                <a:schemeClr val="tx1">
                  <a:lumMod val="50000"/>
                </a:schemeClr>
              </a:solidFill>
            </a:endParaRPr>
          </a:p>
          <a:p>
            <a:pPr marL="0"/>
            <a:endParaRPr lang="en-IE" dirty="0">
              <a:solidFill>
                <a:schemeClr val="tx1">
                  <a:lumMod val="50000"/>
                </a:schemeClr>
              </a:solidFill>
            </a:endParaRPr>
          </a:p>
        </p:txBody>
      </p:sp>
      <p:sp>
        <p:nvSpPr>
          <p:cNvPr id="5" name="Text Placeholder 4">
            <a:extLst>
              <a:ext uri="{FF2B5EF4-FFF2-40B4-BE49-F238E27FC236}">
                <a16:creationId xmlns:a16="http://schemas.microsoft.com/office/drawing/2014/main" id="{518E6646-1785-42DB-94DA-32FEAF18F594}"/>
              </a:ext>
            </a:extLst>
          </p:cNvPr>
          <p:cNvSpPr>
            <a:spLocks noGrp="1"/>
          </p:cNvSpPr>
          <p:nvPr>
            <p:ph type="body" sz="quarter" idx="16"/>
          </p:nvPr>
        </p:nvSpPr>
        <p:spPr>
          <a:xfrm>
            <a:off x="747201" y="805450"/>
            <a:ext cx="5113283" cy="1808541"/>
          </a:xfrm>
        </p:spPr>
        <p:txBody>
          <a:bodyPr>
            <a:normAutofit fontScale="70000" lnSpcReduction="20000"/>
          </a:bodyPr>
          <a:lstStyle/>
          <a:p>
            <a:r>
              <a:rPr lang="en-IE" sz="5100" dirty="0"/>
              <a:t>WATCH</a:t>
            </a:r>
          </a:p>
          <a:p>
            <a:endParaRPr lang="en-IE" dirty="0"/>
          </a:p>
          <a:p>
            <a:r>
              <a:rPr lang="en-US" sz="4600" dirty="0"/>
              <a:t>Ruiniert die Technik wirklich Ihr Leben?</a:t>
            </a:r>
            <a:endParaRPr lang="en-IE" sz="4600" dirty="0"/>
          </a:p>
        </p:txBody>
      </p:sp>
      <p:pic>
        <p:nvPicPr>
          <p:cNvPr id="8" name="Online Media 7" title="Is technology really ruining your life? | David Ellis | TEDxLancasterU">
            <a:hlinkClick r:id="" action="ppaction://media"/>
            <a:extLst>
              <a:ext uri="{FF2B5EF4-FFF2-40B4-BE49-F238E27FC236}">
                <a16:creationId xmlns:a16="http://schemas.microsoft.com/office/drawing/2014/main" id="{D077B055-F2E9-4D46-8907-E30ADB3D85A2}"/>
              </a:ext>
            </a:extLst>
          </p:cNvPr>
          <p:cNvPicPr>
            <a:picLocks noRot="1" noChangeAspect="1"/>
          </p:cNvPicPr>
          <p:nvPr>
            <a:videoFile r:link="rId1"/>
          </p:nvPr>
        </p:nvPicPr>
        <p:blipFill>
          <a:blip r:embed="rId4"/>
          <a:stretch>
            <a:fillRect/>
          </a:stretch>
        </p:blipFill>
        <p:spPr>
          <a:xfrm>
            <a:off x="6982752" y="1203325"/>
            <a:ext cx="5209248" cy="3986833"/>
          </a:xfrm>
          <a:prstGeom prst="rect">
            <a:avLst/>
          </a:prstGeom>
        </p:spPr>
      </p:pic>
    </p:spTree>
    <p:extLst>
      <p:ext uri="{BB962C8B-B14F-4D97-AF65-F5344CB8AC3E}">
        <p14:creationId xmlns:p14="http://schemas.microsoft.com/office/powerpoint/2010/main" val="265122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7EB5129-06A3-4FFB-AF3F-7EF291D5C108}"/>
              </a:ext>
            </a:extLst>
          </p:cNvPr>
          <p:cNvSpPr>
            <a:spLocks noGrp="1"/>
          </p:cNvSpPr>
          <p:nvPr>
            <p:ph type="pic" sz="quarter" idx="10"/>
          </p:nvPr>
        </p:nvSpPr>
        <p:spPr/>
      </p:sp>
      <p:sp>
        <p:nvSpPr>
          <p:cNvPr id="6" name="Text Placeholder 5">
            <a:extLst>
              <a:ext uri="{FF2B5EF4-FFF2-40B4-BE49-F238E27FC236}">
                <a16:creationId xmlns:a16="http://schemas.microsoft.com/office/drawing/2014/main" id="{9605B23D-8B00-43F3-AB8E-1BE2D891EEA8}"/>
              </a:ext>
            </a:extLst>
          </p:cNvPr>
          <p:cNvSpPr>
            <a:spLocks noGrp="1"/>
          </p:cNvSpPr>
          <p:nvPr>
            <p:ph type="body" sz="quarter" idx="18"/>
          </p:nvPr>
        </p:nvSpPr>
        <p:spPr>
          <a:xfrm>
            <a:off x="747201" y="3600176"/>
            <a:ext cx="5029134" cy="2233514"/>
          </a:xfrm>
        </p:spPr>
        <p:txBody>
          <a:bodyPr>
            <a:normAutofit fontScale="92500" lnSpcReduction="10000"/>
          </a:bodyPr>
          <a:lstStyle/>
          <a:p>
            <a:pPr marL="0"/>
            <a:r>
              <a:rPr lang="en-IE" dirty="0">
                <a:solidFill>
                  <a:schemeClr val="tx1">
                    <a:lumMod val="50000"/>
                  </a:schemeClr>
                </a:solidFill>
              </a:rPr>
              <a:t>Sehen Sie sich das folgende YouTube-Video an, um Ihre Lernergebnisse zu verbessern. In diesem Ted Talk geht der Moderator auf einige Informationen rund um das Thema Technostress ein.</a:t>
            </a:r>
          </a:p>
          <a:p>
            <a:pPr marL="0"/>
            <a:r>
              <a:rPr lang="en-IE" dirty="0">
                <a:solidFill>
                  <a:schemeClr val="tx1">
                    <a:lumMod val="50000"/>
                  </a:schemeClr>
                </a:solidFill>
                <a:hlinkClick r:id="rId3">
                  <a:extLst>
                    <a:ext uri="{A12FA001-AC4F-418D-AE19-62706E023703}">
                      <ahyp:hlinkClr xmlns:ahyp="http://schemas.microsoft.com/office/drawing/2018/hyperlinkcolor" val="tx"/>
                    </a:ext>
                  </a:extLst>
                </a:hlinkClick>
              </a:rPr>
              <a:t>https://www.youtube.com/watch?v=dkKFwWFV7B0</a:t>
            </a:r>
            <a:endParaRPr lang="en-IE" dirty="0">
              <a:solidFill>
                <a:schemeClr val="tx1">
                  <a:lumMod val="50000"/>
                </a:schemeClr>
              </a:solidFill>
            </a:endParaRPr>
          </a:p>
        </p:txBody>
      </p:sp>
      <p:sp>
        <p:nvSpPr>
          <p:cNvPr id="5" name="Text Placeholder 4">
            <a:extLst>
              <a:ext uri="{FF2B5EF4-FFF2-40B4-BE49-F238E27FC236}">
                <a16:creationId xmlns:a16="http://schemas.microsoft.com/office/drawing/2014/main" id="{518E6646-1785-42DB-94DA-32FEAF18F594}"/>
              </a:ext>
            </a:extLst>
          </p:cNvPr>
          <p:cNvSpPr>
            <a:spLocks noGrp="1"/>
          </p:cNvSpPr>
          <p:nvPr>
            <p:ph type="body" sz="quarter" idx="16"/>
          </p:nvPr>
        </p:nvSpPr>
        <p:spPr>
          <a:xfrm>
            <a:off x="747201" y="805450"/>
            <a:ext cx="5113283" cy="1520307"/>
          </a:xfrm>
        </p:spPr>
        <p:txBody>
          <a:bodyPr>
            <a:normAutofit fontScale="85000" lnSpcReduction="10000"/>
          </a:bodyPr>
          <a:lstStyle/>
          <a:p>
            <a:r>
              <a:rPr lang="en-IE" dirty="0"/>
              <a:t>WATCH</a:t>
            </a:r>
          </a:p>
          <a:p>
            <a:endParaRPr lang="en-IE" dirty="0"/>
          </a:p>
          <a:p>
            <a:r>
              <a:rPr lang="en-IE" sz="3500" dirty="0"/>
              <a:t>Bewältigung von Technostress</a:t>
            </a:r>
          </a:p>
        </p:txBody>
      </p:sp>
      <p:pic>
        <p:nvPicPr>
          <p:cNvPr id="7" name="Online Media 6" title="Coping with Techno stress | TP Sreenivasan | TEDxMACE">
            <a:hlinkClick r:id="" action="ppaction://media"/>
            <a:extLst>
              <a:ext uri="{FF2B5EF4-FFF2-40B4-BE49-F238E27FC236}">
                <a16:creationId xmlns:a16="http://schemas.microsoft.com/office/drawing/2014/main" id="{4670E6DE-DE99-4838-B6D6-C17AAF3A2E0A}"/>
              </a:ext>
            </a:extLst>
          </p:cNvPr>
          <p:cNvPicPr>
            <a:picLocks noRot="1" noChangeAspect="1"/>
          </p:cNvPicPr>
          <p:nvPr>
            <a:videoFile r:link="rId1"/>
          </p:nvPr>
        </p:nvPicPr>
        <p:blipFill>
          <a:blip r:embed="rId4"/>
          <a:stretch>
            <a:fillRect/>
          </a:stretch>
        </p:blipFill>
        <p:spPr>
          <a:xfrm>
            <a:off x="7061200" y="1203325"/>
            <a:ext cx="5130800" cy="3913188"/>
          </a:xfrm>
          <a:prstGeom prst="rect">
            <a:avLst/>
          </a:prstGeom>
        </p:spPr>
      </p:pic>
    </p:spTree>
    <p:extLst>
      <p:ext uri="{BB962C8B-B14F-4D97-AF65-F5344CB8AC3E}">
        <p14:creationId xmlns:p14="http://schemas.microsoft.com/office/powerpoint/2010/main" val="273067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F5E7861-4D66-C163-8D48-A5278C7BAE9C}"/>
              </a:ext>
            </a:extLst>
          </p:cNvPr>
          <p:cNvSpPr>
            <a:spLocks noGrp="1"/>
          </p:cNvSpPr>
          <p:nvPr>
            <p:ph type="body" sz="quarter" idx="19"/>
          </p:nvPr>
        </p:nvSpPr>
        <p:spPr>
          <a:xfrm>
            <a:off x="159026" y="2023721"/>
            <a:ext cx="4234070" cy="5062228"/>
          </a:xfrm>
        </p:spPr>
        <p:txBody>
          <a:bodyPr>
            <a:normAutofit fontScale="70000" lnSpcReduction="20000"/>
          </a:bodyPr>
          <a:lstStyle/>
          <a:p>
            <a:r>
              <a:rPr lang="en-IE" sz="2800" dirty="0">
                <a:solidFill>
                  <a:schemeClr val="bg1"/>
                </a:solidFill>
              </a:rPr>
              <a:t>Modul 2 der Digital Crossroads OERs trägt den </a:t>
            </a:r>
            <a:r>
              <a:rPr lang="en-IE" sz="2800" dirty="0" err="1">
                <a:solidFill>
                  <a:schemeClr val="bg1"/>
                </a:solidFill>
              </a:rPr>
              <a:t>Titel</a:t>
            </a:r>
            <a:r>
              <a:rPr lang="en-IE" sz="2800" dirty="0">
                <a:solidFill>
                  <a:schemeClr val="bg1"/>
                </a:solidFill>
              </a:rPr>
              <a:t> "</a:t>
            </a:r>
            <a:r>
              <a:rPr lang="de-DE" sz="2800" dirty="0">
                <a:solidFill>
                  <a:schemeClr val="bg1"/>
                </a:solidFill>
              </a:rPr>
              <a:t>Verfügbare Schulungen und Anleitungen für digitale Systeme und Werkzeuge</a:t>
            </a:r>
            <a:r>
              <a:rPr lang="en-US" sz="2800" dirty="0">
                <a:solidFill>
                  <a:schemeClr val="bg1"/>
                </a:solidFill>
              </a:rPr>
              <a:t>". Hier finden Sie weitere Informationen zu den folgenden Themen:</a:t>
            </a:r>
          </a:p>
          <a:p>
            <a:endParaRPr lang="en-US" sz="2800" dirty="0">
              <a:solidFill>
                <a:schemeClr val="bg1"/>
              </a:solidFill>
            </a:endParaRPr>
          </a:p>
          <a:p>
            <a:pPr marL="342900" indent="-342900">
              <a:buFont typeface="Arial" panose="020B0604020202020204" pitchFamily="34" charset="0"/>
              <a:buChar char="•"/>
            </a:pPr>
            <a:r>
              <a:rPr lang="en-US" sz="2800" b="1" dirty="0">
                <a:solidFill>
                  <a:schemeClr val="bg1"/>
                </a:solidFill>
              </a:rPr>
              <a:t>Thema 1 - Sich </a:t>
            </a:r>
            <a:r>
              <a:rPr lang="en-US" sz="2800" dirty="0">
                <a:solidFill>
                  <a:schemeClr val="bg1"/>
                </a:solidFill>
              </a:rPr>
              <a:t>der süchtig machenden Eigenschaften der digitalen Technologie bewusst werden</a:t>
            </a:r>
          </a:p>
          <a:p>
            <a:pPr marL="342900" indent="-342900">
              <a:buFont typeface="Arial" panose="020B0604020202020204" pitchFamily="34" charset="0"/>
              <a:buChar char="•"/>
            </a:pPr>
            <a:r>
              <a:rPr lang="en-US" sz="2800" b="1" dirty="0">
                <a:solidFill>
                  <a:schemeClr val="bg1"/>
                </a:solidFill>
              </a:rPr>
              <a:t>Thema 2- </a:t>
            </a:r>
            <a:r>
              <a:rPr lang="en-US" sz="2800" dirty="0">
                <a:solidFill>
                  <a:schemeClr val="bg1"/>
                </a:solidFill>
              </a:rPr>
              <a:t>Schulung und Beratung für digitale Kommunikation</a:t>
            </a:r>
          </a:p>
          <a:p>
            <a:pPr marL="342900" indent="-342900">
              <a:buFont typeface="Arial" panose="020B0604020202020204" pitchFamily="34" charset="0"/>
              <a:buChar char="•"/>
            </a:pPr>
            <a:r>
              <a:rPr lang="en-US" sz="2800" b="1" dirty="0">
                <a:solidFill>
                  <a:schemeClr val="bg1"/>
                </a:solidFill>
              </a:rPr>
              <a:t>Thema 3- </a:t>
            </a:r>
            <a:r>
              <a:rPr lang="en-US" sz="2800" dirty="0">
                <a:solidFill>
                  <a:schemeClr val="bg1"/>
                </a:solidFill>
              </a:rPr>
              <a:t>Sichere Ressourcen für Wohlbefinden, Produktivität und digitale Zusammenarbeit</a:t>
            </a:r>
          </a:p>
          <a:p>
            <a:pPr marL="342900" indent="-342900">
              <a:buFont typeface="Arial" panose="020B0604020202020204" pitchFamily="34" charset="0"/>
              <a:buChar char="•"/>
            </a:pPr>
            <a:r>
              <a:rPr lang="en-US" sz="2800" b="1" dirty="0">
                <a:solidFill>
                  <a:schemeClr val="bg1"/>
                </a:solidFill>
              </a:rPr>
              <a:t>Thema 4 - </a:t>
            </a:r>
            <a:r>
              <a:rPr lang="en-US" sz="2800" dirty="0">
                <a:solidFill>
                  <a:schemeClr val="bg1"/>
                </a:solidFill>
              </a:rPr>
              <a:t>Werkzeuge zum AUSSCHALTEN und für Ruhe sorgen</a:t>
            </a:r>
          </a:p>
          <a:p>
            <a:endParaRPr lang="en-US" dirty="0"/>
          </a:p>
          <a:p>
            <a:endParaRPr lang="en-IE" dirty="0"/>
          </a:p>
          <a:p>
            <a:endParaRPr lang="en-IE" dirty="0"/>
          </a:p>
          <a:p>
            <a:endParaRPr lang="en-IE" dirty="0"/>
          </a:p>
        </p:txBody>
      </p:sp>
      <p:sp>
        <p:nvSpPr>
          <p:cNvPr id="5" name="Text Placeholder 4">
            <a:extLst>
              <a:ext uri="{FF2B5EF4-FFF2-40B4-BE49-F238E27FC236}">
                <a16:creationId xmlns:a16="http://schemas.microsoft.com/office/drawing/2014/main" id="{4369FBEB-2B38-6508-7972-8BB547868DBB}"/>
              </a:ext>
            </a:extLst>
          </p:cNvPr>
          <p:cNvSpPr>
            <a:spLocks noGrp="1"/>
          </p:cNvSpPr>
          <p:nvPr>
            <p:ph type="body" sz="quarter" idx="20"/>
          </p:nvPr>
        </p:nvSpPr>
        <p:spPr>
          <a:xfrm>
            <a:off x="678318" y="360087"/>
            <a:ext cx="3195485" cy="837258"/>
          </a:xfrm>
        </p:spPr>
        <p:txBody>
          <a:bodyPr>
            <a:normAutofit fontScale="62500" lnSpcReduction="20000"/>
          </a:bodyPr>
          <a:lstStyle/>
          <a:p>
            <a:r>
              <a:rPr lang="en-IE" dirty="0"/>
              <a:t>Ende von Modul 1</a:t>
            </a:r>
          </a:p>
          <a:p>
            <a:endParaRPr lang="en-IE" dirty="0"/>
          </a:p>
        </p:txBody>
      </p:sp>
      <p:sp>
        <p:nvSpPr>
          <p:cNvPr id="9" name="Text Placeholder 4">
            <a:extLst>
              <a:ext uri="{FF2B5EF4-FFF2-40B4-BE49-F238E27FC236}">
                <a16:creationId xmlns:a16="http://schemas.microsoft.com/office/drawing/2014/main" id="{FA79D039-102E-A41B-596F-A0D92A66C4A6}"/>
              </a:ext>
            </a:extLst>
          </p:cNvPr>
          <p:cNvSpPr txBox="1">
            <a:spLocks/>
          </p:cNvSpPr>
          <p:nvPr/>
        </p:nvSpPr>
        <p:spPr>
          <a:xfrm>
            <a:off x="8587409" y="2893968"/>
            <a:ext cx="3604591" cy="837258"/>
          </a:xfrm>
          <a:prstGeom prst="rect">
            <a:avLst/>
          </a:prstGeom>
        </p:spPr>
        <p:txBody>
          <a:bodyPr vert="horz" lIns="91440" tIns="45720" rIns="91440" bIns="45720" rtlCol="0" anchor="ctr">
            <a:normAutofit fontScale="6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5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solidFill>
                  <a:srgbClr val="002060"/>
                </a:solidFill>
              </a:rPr>
              <a:t>Vielen Dank fürs Lesen!</a:t>
            </a:r>
          </a:p>
          <a:p>
            <a:endParaRPr lang="en-IE" dirty="0">
              <a:solidFill>
                <a:schemeClr val="tx1">
                  <a:lumMod val="50000"/>
                </a:schemeClr>
              </a:solidFill>
            </a:endParaRPr>
          </a:p>
        </p:txBody>
      </p:sp>
    </p:spTree>
    <p:extLst>
      <p:ext uri="{BB962C8B-B14F-4D97-AF65-F5344CB8AC3E}">
        <p14:creationId xmlns:p14="http://schemas.microsoft.com/office/powerpoint/2010/main" val="2193901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B3B51D-88C7-4C24-AE06-E1F6A84FF7AB}"/>
              </a:ext>
            </a:extLst>
          </p:cNvPr>
          <p:cNvSpPr>
            <a:spLocks noGrp="1"/>
          </p:cNvSpPr>
          <p:nvPr>
            <p:ph type="body" idx="1"/>
          </p:nvPr>
        </p:nvSpPr>
        <p:spPr>
          <a:xfrm>
            <a:off x="516054" y="1495148"/>
            <a:ext cx="10808102" cy="3867704"/>
          </a:xfrm>
        </p:spPr>
        <p:txBody>
          <a:bodyPr>
            <a:normAutofit/>
          </a:bodyPr>
          <a:lstStyle/>
          <a:p>
            <a:pPr marL="228600" indent="0" algn="just"/>
            <a:r>
              <a:rPr lang="en-GB" sz="2800" dirty="0"/>
              <a:t>Das digitale Wohlbefinden kann aus verschiedenen Perspektiven und in unterschiedlichen Kontexten und Situationen betrachtet werden:</a:t>
            </a:r>
          </a:p>
        </p:txBody>
      </p:sp>
      <p:sp>
        <p:nvSpPr>
          <p:cNvPr id="3" name="Text Placeholder 2">
            <a:extLst>
              <a:ext uri="{FF2B5EF4-FFF2-40B4-BE49-F238E27FC236}">
                <a16:creationId xmlns:a16="http://schemas.microsoft.com/office/drawing/2014/main" id="{2F6BE5D2-3B44-4EEF-A8E2-8823D5BAE449}"/>
              </a:ext>
            </a:extLst>
          </p:cNvPr>
          <p:cNvSpPr>
            <a:spLocks noGrp="1"/>
          </p:cNvSpPr>
          <p:nvPr>
            <p:ph type="body" idx="2"/>
          </p:nvPr>
        </p:nvSpPr>
        <p:spPr>
          <a:xfrm>
            <a:off x="516054" y="475231"/>
            <a:ext cx="5576634" cy="758054"/>
          </a:xfrm>
        </p:spPr>
        <p:txBody>
          <a:bodyPr>
            <a:normAutofit fontScale="77500" lnSpcReduction="20000"/>
          </a:bodyPr>
          <a:lstStyle/>
          <a:p>
            <a:r>
              <a:rPr lang="en-GB" b="1" dirty="0"/>
              <a:t>Was </a:t>
            </a:r>
            <a:r>
              <a:rPr lang="en-GB" b="1" dirty="0" err="1"/>
              <a:t>ist</a:t>
            </a:r>
            <a:r>
              <a:rPr lang="en-GB" b="1" dirty="0"/>
              <a:t> </a:t>
            </a:r>
            <a:r>
              <a:rPr lang="en-GB" b="1" dirty="0" err="1"/>
              <a:t>digitales</a:t>
            </a:r>
            <a:r>
              <a:rPr lang="en-GB" b="1" dirty="0"/>
              <a:t> </a:t>
            </a:r>
            <a:r>
              <a:rPr lang="en-GB" b="1" dirty="0" err="1"/>
              <a:t>Wohlbefinden</a:t>
            </a:r>
            <a:r>
              <a:rPr lang="en-GB" b="1" dirty="0"/>
              <a:t>?</a:t>
            </a:r>
            <a:endParaRPr lang="en-US" b="1" dirty="0"/>
          </a:p>
        </p:txBody>
      </p:sp>
      <p:sp>
        <p:nvSpPr>
          <p:cNvPr id="4" name="Rectangle: Rounded Corners 3">
            <a:extLst>
              <a:ext uri="{FF2B5EF4-FFF2-40B4-BE49-F238E27FC236}">
                <a16:creationId xmlns:a16="http://schemas.microsoft.com/office/drawing/2014/main" id="{0054568E-8B62-4646-9663-F3A95E112372}"/>
              </a:ext>
            </a:extLst>
          </p:cNvPr>
          <p:cNvSpPr/>
          <p:nvPr/>
        </p:nvSpPr>
        <p:spPr>
          <a:xfrm>
            <a:off x="1042939" y="2938411"/>
            <a:ext cx="4977717" cy="26863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algn="just"/>
            <a:r>
              <a:rPr lang="en-GB" sz="1600" b="1" dirty="0">
                <a:solidFill>
                  <a:sysClr val="windowText" lastClr="000000"/>
                </a:solidFill>
              </a:rPr>
              <a:t>Individuelle Perspektive</a:t>
            </a:r>
          </a:p>
          <a:p>
            <a:pPr marL="228600" lvl="0"/>
            <a:endParaRPr lang="en-GB" sz="1600" b="1" dirty="0">
              <a:solidFill>
                <a:sysClr val="windowText" lastClr="000000"/>
              </a:solidFill>
            </a:endParaRPr>
          </a:p>
          <a:p>
            <a:pPr marL="228600" lvl="0"/>
            <a:endParaRPr lang="en-GB" sz="1600" b="1" dirty="0">
              <a:solidFill>
                <a:sysClr val="windowText" lastClr="000000"/>
              </a:solidFill>
            </a:endParaRPr>
          </a:p>
          <a:p>
            <a:pPr marL="228600" lvl="0" algn="just"/>
            <a:r>
              <a:rPr lang="en-GB" sz="1600" dirty="0">
                <a:solidFill>
                  <a:sysClr val="windowText" lastClr="000000"/>
                </a:solidFill>
              </a:rPr>
              <a:t>Persönliche, Lern- und Arbeitskontexte: Es geht darum, die positiven Vorteile und potenziellen negativen Aspekte der Beschäftigung mit digitalen Aktivitäten zu erkennen und zu verstehen und sich der Möglichkeiten bewusst zu sein, diese zu steuern und zu kontrollieren, um das Wohlbefinden zu verbessern.</a:t>
            </a:r>
            <a:endParaRPr lang="en-DE" sz="1600" dirty="0">
              <a:solidFill>
                <a:sysClr val="windowText" lastClr="000000"/>
              </a:solidFill>
            </a:endParaRPr>
          </a:p>
        </p:txBody>
      </p:sp>
      <p:sp>
        <p:nvSpPr>
          <p:cNvPr id="5" name="Rectangle: Rounded Corners 4">
            <a:extLst>
              <a:ext uri="{FF2B5EF4-FFF2-40B4-BE49-F238E27FC236}">
                <a16:creationId xmlns:a16="http://schemas.microsoft.com/office/drawing/2014/main" id="{71D2A717-42B7-4773-BA62-8D9EE94D1994}"/>
              </a:ext>
            </a:extLst>
          </p:cNvPr>
          <p:cNvSpPr/>
          <p:nvPr/>
        </p:nvSpPr>
        <p:spPr>
          <a:xfrm>
            <a:off x="6479569" y="2938411"/>
            <a:ext cx="4977717" cy="26863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algn="just"/>
            <a:r>
              <a:rPr lang="en-GB" sz="1600" b="1" dirty="0">
                <a:solidFill>
                  <a:sysClr val="windowText" lastClr="000000"/>
                </a:solidFill>
              </a:rPr>
              <a:t>Gesellschaftliche oder organisatorische Perspektive</a:t>
            </a:r>
            <a:endParaRPr lang="en-GB" sz="1600" dirty="0">
              <a:solidFill>
                <a:sysClr val="windowText" lastClr="000000"/>
              </a:solidFill>
            </a:endParaRPr>
          </a:p>
          <a:p>
            <a:pPr marL="228600" lvl="0" algn="just"/>
            <a:r>
              <a:rPr lang="en-GB" sz="1600" dirty="0">
                <a:solidFill>
                  <a:sysClr val="windowText" lastClr="000000"/>
                </a:solidFill>
              </a:rPr>
              <a:t>Die Anbieter von digitalen Systemen, Diensten und Inhalten sind dafür verantwortlich, dass diese gut verwaltet, unterstützt, zugänglich und gerecht sind. Sie müssen auch die Nutzer befähigen und ihre Fähigkeiten ausbauen, damit alle, die mit ihnen arbeiten, in der Lage sind, dies auf eine Weise zu tun, die ihr Wohlbefinden unterstützt und/oder verbessert.</a:t>
            </a:r>
          </a:p>
        </p:txBody>
      </p:sp>
    </p:spTree>
    <p:extLst>
      <p:ext uri="{BB962C8B-B14F-4D97-AF65-F5344CB8AC3E}">
        <p14:creationId xmlns:p14="http://schemas.microsoft.com/office/powerpoint/2010/main" val="954494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F88201-94B0-461E-B1A6-C082C0643776}"/>
              </a:ext>
            </a:extLst>
          </p:cNvPr>
          <p:cNvSpPr>
            <a:spLocks noGrp="1"/>
          </p:cNvSpPr>
          <p:nvPr>
            <p:ph type="body" sz="quarter" idx="18"/>
          </p:nvPr>
        </p:nvSpPr>
        <p:spPr>
          <a:xfrm>
            <a:off x="734714" y="1668724"/>
            <a:ext cx="4983180" cy="3867704"/>
          </a:xfrm>
        </p:spPr>
        <p:txBody>
          <a:bodyPr>
            <a:normAutofit fontScale="92500"/>
          </a:bodyPr>
          <a:lstStyle/>
          <a:p>
            <a:pPr marL="0"/>
            <a:r>
              <a:rPr lang="en-US" dirty="0"/>
              <a:t>Der verstärkte Einsatz von Technologie steht in direktem Zusammenhang mit psychischen Problemen und Störungen des menschlichen Verhaltens.</a:t>
            </a:r>
          </a:p>
          <a:p>
            <a:pPr marL="0"/>
            <a:r>
              <a:rPr lang="en-US" dirty="0"/>
              <a:t>Die übermäßige Nutzung von Technologie am Arbeitsplatz wird mit Burnout in Verbindung gebracht, was darauf hindeutet, dass Arbeitgeber Instrumente und Praktiken einführen sollten, die die Nutzung von Technologie einschränken, um ein gesünderes Leben und Arbeiten zu fördern.</a:t>
            </a:r>
          </a:p>
        </p:txBody>
      </p:sp>
      <p:sp>
        <p:nvSpPr>
          <p:cNvPr id="3" name="Text Placeholder 2">
            <a:extLst>
              <a:ext uri="{FF2B5EF4-FFF2-40B4-BE49-F238E27FC236}">
                <a16:creationId xmlns:a16="http://schemas.microsoft.com/office/drawing/2014/main" id="{366885FE-88B2-4183-966F-00491DF3E5AF}"/>
              </a:ext>
            </a:extLst>
          </p:cNvPr>
          <p:cNvSpPr>
            <a:spLocks noGrp="1"/>
          </p:cNvSpPr>
          <p:nvPr>
            <p:ph type="body" sz="quarter" idx="16"/>
          </p:nvPr>
        </p:nvSpPr>
        <p:spPr>
          <a:xfrm>
            <a:off x="734714" y="357564"/>
            <a:ext cx="5361286" cy="875721"/>
          </a:xfrm>
        </p:spPr>
        <p:txBody>
          <a:bodyPr>
            <a:normAutofit fontScale="77500" lnSpcReduction="20000"/>
          </a:bodyPr>
          <a:lstStyle/>
          <a:p>
            <a:r>
              <a:rPr lang="en-US" sz="4600" b="1" dirty="0"/>
              <a:t>Warum ist Digital Wellness so wichtig?</a:t>
            </a:r>
            <a:endParaRPr lang="en-IN" sz="4600" b="1" dirty="0"/>
          </a:p>
          <a:p>
            <a:endParaRPr lang="en-US" b="1" dirty="0"/>
          </a:p>
          <a:p>
            <a:endParaRPr lang="en-IE" dirty="0"/>
          </a:p>
        </p:txBody>
      </p:sp>
      <p:pic>
        <p:nvPicPr>
          <p:cNvPr id="6" name="Picture Placeholder 5">
            <a:extLst>
              <a:ext uri="{FF2B5EF4-FFF2-40B4-BE49-F238E27FC236}">
                <a16:creationId xmlns:a16="http://schemas.microsoft.com/office/drawing/2014/main" id="{27E9EB0D-B0CB-4A5A-9F19-BD8AA3DAA87A}"/>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6091" r="16091"/>
          <a:stretch>
            <a:fillRect/>
          </a:stretch>
        </p:blipFill>
        <p:spPr/>
      </p:pic>
      <p:sp>
        <p:nvSpPr>
          <p:cNvPr id="5" name="TextBox 4">
            <a:extLst>
              <a:ext uri="{FF2B5EF4-FFF2-40B4-BE49-F238E27FC236}">
                <a16:creationId xmlns:a16="http://schemas.microsoft.com/office/drawing/2014/main" id="{AA324EEA-5D36-4812-AB07-B8FD35967039}"/>
              </a:ext>
            </a:extLst>
          </p:cNvPr>
          <p:cNvSpPr txBox="1"/>
          <p:nvPr/>
        </p:nvSpPr>
        <p:spPr>
          <a:xfrm>
            <a:off x="5509591" y="5971867"/>
            <a:ext cx="1172817" cy="369332"/>
          </a:xfrm>
          <a:prstGeom prst="rect">
            <a:avLst/>
          </a:prstGeom>
          <a:noFill/>
        </p:spPr>
        <p:txBody>
          <a:bodyPr wrap="square" rtlCol="0">
            <a:spAutoFit/>
          </a:bodyPr>
          <a:lstStyle/>
          <a:p>
            <a:r>
              <a:rPr lang="en-US" dirty="0">
                <a:solidFill>
                  <a:srgbClr val="09446A"/>
                </a:solidFill>
                <a:hlinkClick r:id="rId3">
                  <a:extLst>
                    <a:ext uri="{A12FA001-AC4F-418D-AE19-62706E023703}">
                      <ahyp:hlinkClr xmlns:ahyp="http://schemas.microsoft.com/office/drawing/2018/hyperlinkcolor" val="tx"/>
                    </a:ext>
                  </a:extLst>
                </a:hlinkClick>
              </a:rPr>
              <a:t>Quelle</a:t>
            </a:r>
            <a:endParaRPr lang="en-IE" dirty="0">
              <a:solidFill>
                <a:srgbClr val="09446A"/>
              </a:solidFill>
            </a:endParaRPr>
          </a:p>
        </p:txBody>
      </p:sp>
    </p:spTree>
    <p:extLst>
      <p:ext uri="{BB962C8B-B14F-4D97-AF65-F5344CB8AC3E}">
        <p14:creationId xmlns:p14="http://schemas.microsoft.com/office/powerpoint/2010/main" val="777082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F88201-94B0-461E-B1A6-C082C0643776}"/>
              </a:ext>
            </a:extLst>
          </p:cNvPr>
          <p:cNvSpPr>
            <a:spLocks noGrp="1"/>
          </p:cNvSpPr>
          <p:nvPr>
            <p:ph type="body" sz="quarter" idx="18"/>
          </p:nvPr>
        </p:nvSpPr>
        <p:spPr>
          <a:xfrm>
            <a:off x="334664" y="1495148"/>
            <a:ext cx="6057635" cy="4021232"/>
          </a:xfrm>
        </p:spPr>
        <p:txBody>
          <a:bodyPr>
            <a:normAutofit fontScale="92500" lnSpcReduction="10000"/>
          </a:bodyPr>
          <a:lstStyle/>
          <a:p>
            <a:pPr marL="0"/>
            <a:r>
              <a:rPr lang="en-US" sz="2800" b="1" dirty="0"/>
              <a:t>Stärkeres Engagement der Mitarbeiter und höhere Produktivität:</a:t>
            </a:r>
          </a:p>
          <a:p>
            <a:pPr marL="0"/>
            <a:endParaRPr lang="en-US" dirty="0"/>
          </a:p>
          <a:p>
            <a:pPr marL="0"/>
            <a:r>
              <a:rPr lang="en-US" dirty="0"/>
              <a:t>Ein </a:t>
            </a:r>
            <a:r>
              <a:rPr lang="en-US" dirty="0" err="1"/>
              <a:t>durchschnittlicher</a:t>
            </a:r>
            <a:r>
              <a:rPr lang="en-US" dirty="0"/>
              <a:t> </a:t>
            </a:r>
            <a:r>
              <a:rPr lang="en-US" dirty="0" err="1"/>
              <a:t>Arbeitnehmender</a:t>
            </a:r>
            <a:r>
              <a:rPr lang="en-US" dirty="0"/>
              <a:t> </a:t>
            </a:r>
            <a:r>
              <a:rPr lang="en-US" dirty="0" err="1"/>
              <a:t>nutzt</a:t>
            </a:r>
            <a:r>
              <a:rPr lang="en-US" dirty="0"/>
              <a:t> mehr als 9 verschiedene Anwendungen, um seine Arbeit zu erledigen. Durch die Förderung des digitalen Wohlbefindens mittels digitaler Arbeitsplatztechnologien, die die Konzentration fördern und Ablenkungen reduzieren, können Unternehmen die Erschöpfung ihrer Mitarbeiter verringern und deren Engagement und Produktivität verbessern.</a:t>
            </a:r>
          </a:p>
          <a:p>
            <a:pPr marL="0"/>
            <a:endParaRPr lang="en-US" dirty="0"/>
          </a:p>
        </p:txBody>
      </p:sp>
      <p:sp>
        <p:nvSpPr>
          <p:cNvPr id="3" name="Text Placeholder 2">
            <a:extLst>
              <a:ext uri="{FF2B5EF4-FFF2-40B4-BE49-F238E27FC236}">
                <a16:creationId xmlns:a16="http://schemas.microsoft.com/office/drawing/2014/main" id="{366885FE-88B2-4183-966F-00491DF3E5AF}"/>
              </a:ext>
            </a:extLst>
          </p:cNvPr>
          <p:cNvSpPr>
            <a:spLocks noGrp="1"/>
          </p:cNvSpPr>
          <p:nvPr>
            <p:ph type="body" sz="quarter" idx="16"/>
          </p:nvPr>
        </p:nvSpPr>
        <p:spPr>
          <a:xfrm>
            <a:off x="734714" y="437322"/>
            <a:ext cx="5085159" cy="787871"/>
          </a:xfrm>
        </p:spPr>
        <p:txBody>
          <a:bodyPr>
            <a:normAutofit fontScale="62500" lnSpcReduction="20000"/>
          </a:bodyPr>
          <a:lstStyle/>
          <a:p>
            <a:r>
              <a:rPr lang="en-US" sz="5100" b="1" dirty="0"/>
              <a:t>Warum ist Digital Wellness so wichtig?</a:t>
            </a:r>
            <a:endParaRPr lang="en-IN" sz="5100" b="1" dirty="0"/>
          </a:p>
          <a:p>
            <a:endParaRPr lang="en-US" b="1" dirty="0"/>
          </a:p>
          <a:p>
            <a:endParaRPr lang="en-IE" dirty="0"/>
          </a:p>
        </p:txBody>
      </p:sp>
      <p:sp>
        <p:nvSpPr>
          <p:cNvPr id="5" name="TextBox 4">
            <a:extLst>
              <a:ext uri="{FF2B5EF4-FFF2-40B4-BE49-F238E27FC236}">
                <a16:creationId xmlns:a16="http://schemas.microsoft.com/office/drawing/2014/main" id="{AA324EEA-5D36-4812-AB07-B8FD35967039}"/>
              </a:ext>
            </a:extLst>
          </p:cNvPr>
          <p:cNvSpPr txBox="1"/>
          <p:nvPr/>
        </p:nvSpPr>
        <p:spPr>
          <a:xfrm>
            <a:off x="5509591" y="5971867"/>
            <a:ext cx="1172817" cy="369332"/>
          </a:xfrm>
          <a:prstGeom prst="rect">
            <a:avLst/>
          </a:prstGeom>
          <a:noFill/>
        </p:spPr>
        <p:txBody>
          <a:bodyPr wrap="square" rtlCol="0">
            <a:spAutoFit/>
          </a:bodyPr>
          <a:lstStyle/>
          <a:p>
            <a:r>
              <a:rPr lang="en-US" dirty="0">
                <a:solidFill>
                  <a:srgbClr val="09446A"/>
                </a:solidFill>
                <a:hlinkClick r:id="rId2">
                  <a:extLst>
                    <a:ext uri="{A12FA001-AC4F-418D-AE19-62706E023703}">
                      <ahyp:hlinkClr xmlns:ahyp="http://schemas.microsoft.com/office/drawing/2018/hyperlinkcolor" val="tx"/>
                    </a:ext>
                  </a:extLst>
                </a:hlinkClick>
              </a:rPr>
              <a:t>Quelle</a:t>
            </a:r>
            <a:endParaRPr lang="en-IE" dirty="0">
              <a:solidFill>
                <a:srgbClr val="09446A"/>
              </a:solidFill>
            </a:endParaRPr>
          </a:p>
        </p:txBody>
      </p:sp>
      <p:pic>
        <p:nvPicPr>
          <p:cNvPr id="9" name="Picture Placeholder 8">
            <a:extLst>
              <a:ext uri="{FF2B5EF4-FFF2-40B4-BE49-F238E27FC236}">
                <a16:creationId xmlns:a16="http://schemas.microsoft.com/office/drawing/2014/main" id="{F38D4CF4-DE2C-40ED-A856-D9493941683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17361" b="17361"/>
          <a:stretch>
            <a:fillRect/>
          </a:stretch>
        </p:blipFill>
        <p:spPr/>
      </p:pic>
    </p:spTree>
    <p:extLst>
      <p:ext uri="{BB962C8B-B14F-4D97-AF65-F5344CB8AC3E}">
        <p14:creationId xmlns:p14="http://schemas.microsoft.com/office/powerpoint/2010/main" val="2314788924"/>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E957D67-5CAB-4574-8F6A-4B15D980F661}">
  <we:reference id="wa104379997" version="2.0.0.0" store="en-US" storeType="OMEX"/>
  <we:alternateReferences>
    <we:reference id="WA104379997" version="2.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0</TotalTime>
  <Words>5292</Words>
  <Application>Microsoft Office PowerPoint</Application>
  <PresentationFormat>Widescreen</PresentationFormat>
  <Paragraphs>347</Paragraphs>
  <Slides>62</Slides>
  <Notes>8</Notes>
  <HiddenSlides>0</HiddenSlides>
  <MMClips>3</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62</vt:i4>
      </vt:variant>
    </vt:vector>
  </HeadingPairs>
  <TitlesOfParts>
    <vt:vector size="72" baseType="lpstr">
      <vt:lpstr>Arial</vt:lpstr>
      <vt:lpstr>Calibri</vt:lpstr>
      <vt:lpstr>Calibri Light</vt:lpstr>
      <vt:lpstr>Lato Regular</vt:lpstr>
      <vt:lpstr>Montserrat</vt:lpstr>
      <vt:lpstr>Montserrat Light</vt:lpstr>
      <vt:lpstr>Montserrat Medium</vt:lpstr>
      <vt:lpstr>Quattrocento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docId:F87CC813CA1C50CFC04128D145AB1C97</cp:keywords>
  <cp:lastModifiedBy>aine hamill</cp:lastModifiedBy>
  <cp:revision>162</cp:revision>
  <dcterms:created xsi:type="dcterms:W3CDTF">2020-10-14T13:32:04Z</dcterms:created>
  <dcterms:modified xsi:type="dcterms:W3CDTF">2022-11-14T15:46:54Z</dcterms:modified>
</cp:coreProperties>
</file>