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4"/>
  </p:notesMasterIdLst>
  <p:sldIdLst>
    <p:sldId id="4286" r:id="rId2"/>
    <p:sldId id="4270" r:id="rId3"/>
    <p:sldId id="4273" r:id="rId4"/>
    <p:sldId id="4413" r:id="rId5"/>
    <p:sldId id="4446" r:id="rId6"/>
    <p:sldId id="4447" r:id="rId7"/>
    <p:sldId id="4448" r:id="rId8"/>
    <p:sldId id="4450" r:id="rId9"/>
    <p:sldId id="4335" r:id="rId10"/>
    <p:sldId id="4451" r:id="rId11"/>
    <p:sldId id="4452" r:id="rId12"/>
    <p:sldId id="4454" r:id="rId13"/>
    <p:sldId id="4455" r:id="rId14"/>
    <p:sldId id="4422" r:id="rId15"/>
    <p:sldId id="4305" r:id="rId16"/>
    <p:sldId id="4486" r:id="rId17"/>
    <p:sldId id="4474" r:id="rId18"/>
    <p:sldId id="4491" r:id="rId19"/>
    <p:sldId id="4485" r:id="rId20"/>
    <p:sldId id="4488" r:id="rId21"/>
    <p:sldId id="4489" r:id="rId22"/>
    <p:sldId id="4492" r:id="rId23"/>
    <p:sldId id="4493" r:id="rId24"/>
    <p:sldId id="4494" r:id="rId25"/>
    <p:sldId id="4487" r:id="rId26"/>
    <p:sldId id="4484" r:id="rId27"/>
    <p:sldId id="4495" r:id="rId28"/>
    <p:sldId id="4490" r:id="rId29"/>
    <p:sldId id="4496" r:id="rId30"/>
    <p:sldId id="4497" r:id="rId31"/>
    <p:sldId id="4498" r:id="rId32"/>
    <p:sldId id="4306" r:id="rId33"/>
    <p:sldId id="4475" r:id="rId34"/>
    <p:sldId id="4476" r:id="rId35"/>
    <p:sldId id="4477" r:id="rId36"/>
    <p:sldId id="4478" r:id="rId37"/>
    <p:sldId id="4479" r:id="rId38"/>
    <p:sldId id="4480" r:id="rId39"/>
    <p:sldId id="4481" r:id="rId40"/>
    <p:sldId id="4482" r:id="rId41"/>
    <p:sldId id="4483" r:id="rId42"/>
    <p:sldId id="4499" r:id="rId43"/>
    <p:sldId id="4307" r:id="rId44"/>
    <p:sldId id="4440" r:id="rId45"/>
    <p:sldId id="4457" r:id="rId46"/>
    <p:sldId id="4458" r:id="rId47"/>
    <p:sldId id="4459" r:id="rId48"/>
    <p:sldId id="4449" r:id="rId49"/>
    <p:sldId id="4460" r:id="rId50"/>
    <p:sldId id="4461" r:id="rId51"/>
    <p:sldId id="4462" r:id="rId52"/>
    <p:sldId id="4463" r:id="rId53"/>
    <p:sldId id="4464" r:id="rId54"/>
    <p:sldId id="4465" r:id="rId55"/>
    <p:sldId id="4466" r:id="rId56"/>
    <p:sldId id="4467" r:id="rId57"/>
    <p:sldId id="4469" r:id="rId58"/>
    <p:sldId id="4470" r:id="rId59"/>
    <p:sldId id="4472" r:id="rId60"/>
    <p:sldId id="4473" r:id="rId61"/>
    <p:sldId id="4263" r:id="rId62"/>
    <p:sldId id="434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46A"/>
    <a:srgbClr val="17A7CE"/>
    <a:srgbClr val="A2E6FD"/>
    <a:srgbClr val="16A6CD"/>
    <a:srgbClr val="B5EBFD"/>
    <a:srgbClr val="B2DDC9"/>
    <a:srgbClr val="B6EBFD"/>
    <a:srgbClr val="94D2E7"/>
    <a:srgbClr val="68B6D8"/>
    <a:srgbClr val="78B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3557" autoAdjust="0"/>
  </p:normalViewPr>
  <p:slideViewPr>
    <p:cSldViewPr snapToGrid="0" snapToObjects="1">
      <p:cViewPr varScale="1">
        <p:scale>
          <a:sx n="59" d="100"/>
          <a:sy n="59" d="100"/>
        </p:scale>
        <p:origin x="980" y="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F9F00-1524-42D2-9EDE-2B8765D37D08}" type="datetimeFigureOut">
              <a:rPr lang="en-IE" smtClean="0"/>
              <a:t>26/09/2022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F281E-31D9-4729-937C-564F93705FBF}" type="slidenum">
              <a:rPr lang="en-IE" smtClean="0"/>
              <a:t>‹#›</a:t>
            </a:fld>
            <a:endParaRPr lang="en-IE"/>
          </a:p>
        </p:txBody>
      </p:sp>
    </p:spTree>
    <p:extLst>
      <p:ext uri="{BB962C8B-B14F-4D97-AF65-F5344CB8AC3E}">
        <p14:creationId xmlns:p14="http://schemas.microsoft.com/office/powerpoint/2010/main" val="120564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9</a:t>
            </a:fld>
            <a:endParaRPr lang="en-IE"/>
          </a:p>
        </p:txBody>
      </p:sp>
    </p:spTree>
    <p:extLst>
      <p:ext uri="{BB962C8B-B14F-4D97-AF65-F5344CB8AC3E}">
        <p14:creationId xmlns:p14="http://schemas.microsoft.com/office/powerpoint/2010/main" val="14520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25</a:t>
            </a:fld>
            <a:endParaRPr lang="en-IE"/>
          </a:p>
        </p:txBody>
      </p:sp>
    </p:spTree>
    <p:extLst>
      <p:ext uri="{BB962C8B-B14F-4D97-AF65-F5344CB8AC3E}">
        <p14:creationId xmlns:p14="http://schemas.microsoft.com/office/powerpoint/2010/main" val="141625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27</a:t>
            </a:fld>
            <a:endParaRPr lang="en-IE"/>
          </a:p>
        </p:txBody>
      </p:sp>
    </p:spTree>
    <p:extLst>
      <p:ext uri="{BB962C8B-B14F-4D97-AF65-F5344CB8AC3E}">
        <p14:creationId xmlns:p14="http://schemas.microsoft.com/office/powerpoint/2010/main" val="332160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29</a:t>
            </a:fld>
            <a:endParaRPr lang="en-IE"/>
          </a:p>
        </p:txBody>
      </p:sp>
    </p:spTree>
    <p:extLst>
      <p:ext uri="{BB962C8B-B14F-4D97-AF65-F5344CB8AC3E}">
        <p14:creationId xmlns:p14="http://schemas.microsoft.com/office/powerpoint/2010/main" val="336965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30</a:t>
            </a:fld>
            <a:endParaRPr lang="en-IE"/>
          </a:p>
        </p:txBody>
      </p:sp>
    </p:spTree>
    <p:extLst>
      <p:ext uri="{BB962C8B-B14F-4D97-AF65-F5344CB8AC3E}">
        <p14:creationId xmlns:p14="http://schemas.microsoft.com/office/powerpoint/2010/main" val="234963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31</a:t>
            </a:fld>
            <a:endParaRPr lang="en-IE"/>
          </a:p>
        </p:txBody>
      </p:sp>
    </p:spTree>
    <p:extLst>
      <p:ext uri="{BB962C8B-B14F-4D97-AF65-F5344CB8AC3E}">
        <p14:creationId xmlns:p14="http://schemas.microsoft.com/office/powerpoint/2010/main" val="3133582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34</a:t>
            </a:fld>
            <a:endParaRPr lang="en-IE"/>
          </a:p>
        </p:txBody>
      </p:sp>
    </p:spTree>
    <p:extLst>
      <p:ext uri="{BB962C8B-B14F-4D97-AF65-F5344CB8AC3E}">
        <p14:creationId xmlns:p14="http://schemas.microsoft.com/office/powerpoint/2010/main" val="2199529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36</a:t>
            </a:fld>
            <a:endParaRPr lang="en-IE"/>
          </a:p>
        </p:txBody>
      </p:sp>
    </p:spTree>
    <p:extLst>
      <p:ext uri="{BB962C8B-B14F-4D97-AF65-F5344CB8AC3E}">
        <p14:creationId xmlns:p14="http://schemas.microsoft.com/office/powerpoint/2010/main" val="166005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38</a:t>
            </a:fld>
            <a:endParaRPr lang="en-IE"/>
          </a:p>
        </p:txBody>
      </p:sp>
    </p:spTree>
    <p:extLst>
      <p:ext uri="{BB962C8B-B14F-4D97-AF65-F5344CB8AC3E}">
        <p14:creationId xmlns:p14="http://schemas.microsoft.com/office/powerpoint/2010/main" val="3390992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40</a:t>
            </a:fld>
            <a:endParaRPr lang="en-IE"/>
          </a:p>
        </p:txBody>
      </p:sp>
    </p:spTree>
    <p:extLst>
      <p:ext uri="{BB962C8B-B14F-4D97-AF65-F5344CB8AC3E}">
        <p14:creationId xmlns:p14="http://schemas.microsoft.com/office/powerpoint/2010/main" val="336804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42</a:t>
            </a:fld>
            <a:endParaRPr lang="en-IE"/>
          </a:p>
        </p:txBody>
      </p:sp>
    </p:spTree>
    <p:extLst>
      <p:ext uri="{BB962C8B-B14F-4D97-AF65-F5344CB8AC3E}">
        <p14:creationId xmlns:p14="http://schemas.microsoft.com/office/powerpoint/2010/main" val="316833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11</a:t>
            </a:fld>
            <a:endParaRPr lang="en-IE"/>
          </a:p>
        </p:txBody>
      </p:sp>
    </p:spTree>
    <p:extLst>
      <p:ext uri="{BB962C8B-B14F-4D97-AF65-F5344CB8AC3E}">
        <p14:creationId xmlns:p14="http://schemas.microsoft.com/office/powerpoint/2010/main" val="3580184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60</a:t>
            </a:fld>
            <a:endParaRPr lang="en-IE"/>
          </a:p>
        </p:txBody>
      </p:sp>
    </p:spTree>
    <p:extLst>
      <p:ext uri="{BB962C8B-B14F-4D97-AF65-F5344CB8AC3E}">
        <p14:creationId xmlns:p14="http://schemas.microsoft.com/office/powerpoint/2010/main" val="222593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13</a:t>
            </a:fld>
            <a:endParaRPr lang="en-IE"/>
          </a:p>
        </p:txBody>
      </p:sp>
    </p:spTree>
    <p:extLst>
      <p:ext uri="{BB962C8B-B14F-4D97-AF65-F5344CB8AC3E}">
        <p14:creationId xmlns:p14="http://schemas.microsoft.com/office/powerpoint/2010/main" val="161085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14</a:t>
            </a:fld>
            <a:endParaRPr lang="en-IE"/>
          </a:p>
        </p:txBody>
      </p:sp>
    </p:spTree>
    <p:extLst>
      <p:ext uri="{BB962C8B-B14F-4D97-AF65-F5344CB8AC3E}">
        <p14:creationId xmlns:p14="http://schemas.microsoft.com/office/powerpoint/2010/main" val="52792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16</a:t>
            </a:fld>
            <a:endParaRPr lang="en-IE"/>
          </a:p>
        </p:txBody>
      </p:sp>
    </p:spTree>
    <p:extLst>
      <p:ext uri="{BB962C8B-B14F-4D97-AF65-F5344CB8AC3E}">
        <p14:creationId xmlns:p14="http://schemas.microsoft.com/office/powerpoint/2010/main" val="409836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18</a:t>
            </a:fld>
            <a:endParaRPr lang="en-IE"/>
          </a:p>
        </p:txBody>
      </p:sp>
    </p:spTree>
    <p:extLst>
      <p:ext uri="{BB962C8B-B14F-4D97-AF65-F5344CB8AC3E}">
        <p14:creationId xmlns:p14="http://schemas.microsoft.com/office/powerpoint/2010/main" val="157807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19</a:t>
            </a:fld>
            <a:endParaRPr lang="en-IE"/>
          </a:p>
        </p:txBody>
      </p:sp>
    </p:spTree>
    <p:extLst>
      <p:ext uri="{BB962C8B-B14F-4D97-AF65-F5344CB8AC3E}">
        <p14:creationId xmlns:p14="http://schemas.microsoft.com/office/powerpoint/2010/main" val="411074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21</a:t>
            </a:fld>
            <a:endParaRPr lang="en-IE"/>
          </a:p>
        </p:txBody>
      </p:sp>
    </p:spTree>
    <p:extLst>
      <p:ext uri="{BB962C8B-B14F-4D97-AF65-F5344CB8AC3E}">
        <p14:creationId xmlns:p14="http://schemas.microsoft.com/office/powerpoint/2010/main" val="128905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08F281E-31D9-4729-937C-564F93705FBF}" type="slidenum">
              <a:rPr lang="en-IE" smtClean="0"/>
              <a:t>23</a:t>
            </a:fld>
            <a:endParaRPr lang="en-IE"/>
          </a:p>
        </p:txBody>
      </p:sp>
    </p:spTree>
    <p:extLst>
      <p:ext uri="{BB962C8B-B14F-4D97-AF65-F5344CB8AC3E}">
        <p14:creationId xmlns:p14="http://schemas.microsoft.com/office/powerpoint/2010/main" val="85394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DIGITAL CROSSROADS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DIGITAL CROSSROADS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B6C32-197D-C745-BB1A-B4B93C01BC96}"/>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5" name="Rectangle 14">
            <a:extLst>
              <a:ext uri="{FF2B5EF4-FFF2-40B4-BE49-F238E27FC236}">
                <a16:creationId xmlns:a16="http://schemas.microsoft.com/office/drawing/2014/main" id="{C04EFAE7-718A-7C40-BF77-D8EE81FAF6BC}"/>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Light Blue">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35" name="Rectangle 34">
            <a:extLst>
              <a:ext uri="{FF2B5EF4-FFF2-40B4-BE49-F238E27FC236}">
                <a16:creationId xmlns:a16="http://schemas.microsoft.com/office/drawing/2014/main" id="{03222646-8EC8-EF43-AB87-0FAB8C3CF236}"/>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0" y="0"/>
            <a:ext cx="12192000" cy="4463512"/>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Chart, pie chart&#10;&#10;Description automatically generated">
            <a:extLst>
              <a:ext uri="{FF2B5EF4-FFF2-40B4-BE49-F238E27FC236}">
                <a16:creationId xmlns:a16="http://schemas.microsoft.com/office/drawing/2014/main" id="{927AD6B4-D256-ED46-AAAD-9A497EF83581}"/>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14" name="Picture 13" descr="A picture containing text, electronics&#10;&#10;Description automatically generated">
            <a:extLst>
              <a:ext uri="{FF2B5EF4-FFF2-40B4-BE49-F238E27FC236}">
                <a16:creationId xmlns:a16="http://schemas.microsoft.com/office/drawing/2014/main" id="{7463AD93-0D5F-D141-98E1-8F97202D5473}"/>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15" name="TextBox 14">
            <a:extLst>
              <a:ext uri="{FF2B5EF4-FFF2-40B4-BE49-F238E27FC236}">
                <a16:creationId xmlns:a16="http://schemas.microsoft.com/office/drawing/2014/main" id="{7C1805AB-F937-BB42-9DD0-B14AC69A91B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08DEE851-1F49-6345-8072-72784A7EF3F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2041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Light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5993BF0-E949-9442-8F3F-88EF65AAE9F9}"/>
              </a:ext>
            </a:extLst>
          </p:cNvPr>
          <p:cNvSpPr/>
          <p:nvPr userDrawn="1"/>
        </p:nvSpPr>
        <p:spPr>
          <a:xfrm>
            <a:off x="0" y="0"/>
            <a:ext cx="12192000" cy="4463512"/>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AB63FBDE-FDE6-0D42-B01E-198833AB0951}"/>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17AA7F62-4D50-A049-9FA6-8BBD0FCA89D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9" name="Rectangle 18">
            <a:extLst>
              <a:ext uri="{FF2B5EF4-FFF2-40B4-BE49-F238E27FC236}">
                <a16:creationId xmlns:a16="http://schemas.microsoft.com/office/drawing/2014/main" id="{00FBC2AA-05B3-B54C-A8E6-A870C7082CCC}"/>
              </a:ext>
            </a:extLst>
          </p:cNvPr>
          <p:cNvSpPr/>
          <p:nvPr userDrawn="1"/>
        </p:nvSpPr>
        <p:spPr>
          <a:xfrm rot="5400000" flipV="1">
            <a:off x="1375154" y="1210306"/>
            <a:ext cx="1008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Chart, pie chart&#10;&#10;Description automatically generated">
            <a:extLst>
              <a:ext uri="{FF2B5EF4-FFF2-40B4-BE49-F238E27FC236}">
                <a16:creationId xmlns:a16="http://schemas.microsoft.com/office/drawing/2014/main" id="{5896660C-FE80-194D-8EB7-E7F1C1F95755}"/>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793813" y="11249"/>
            <a:ext cx="4398187" cy="6858000"/>
          </a:xfrm>
          <a:prstGeom prst="rect">
            <a:avLst/>
          </a:prstGeom>
        </p:spPr>
      </p:pic>
      <p:pic>
        <p:nvPicPr>
          <p:cNvPr id="21" name="Picture 20" descr="A picture containing text, electronics&#10;&#10;Description automatically generated">
            <a:extLst>
              <a:ext uri="{FF2B5EF4-FFF2-40B4-BE49-F238E27FC236}">
                <a16:creationId xmlns:a16="http://schemas.microsoft.com/office/drawing/2014/main" id="{A13405E7-092B-6D42-BB64-9FB61ED530FD}"/>
              </a:ext>
            </a:extLst>
          </p:cNvPr>
          <p:cNvPicPr/>
          <p:nvPr userDrawn="1"/>
        </p:nvPicPr>
        <p:blipFill rotWithShape="1">
          <a:blip r:embed="rId3" cstate="screen">
            <a:extLst>
              <a:ext uri="{28A0092B-C50C-407E-A947-70E740481C1C}">
                <a14:useLocalDpi xmlns:a14="http://schemas.microsoft.com/office/drawing/2010/main"/>
              </a:ext>
            </a:extLst>
          </a:blip>
          <a:srcRect l="-3701" t="20375" r="-367" b="23814"/>
          <a:stretch/>
        </p:blipFill>
        <p:spPr>
          <a:xfrm>
            <a:off x="6096000" y="0"/>
            <a:ext cx="7084975" cy="6858000"/>
          </a:xfrm>
          <a:prstGeom prst="rect">
            <a:avLst/>
          </a:prstGeom>
        </p:spPr>
      </p:pic>
      <p:sp>
        <p:nvSpPr>
          <p:cNvPr id="22" name="TextBox 21">
            <a:extLst>
              <a:ext uri="{FF2B5EF4-FFF2-40B4-BE49-F238E27FC236}">
                <a16:creationId xmlns:a16="http://schemas.microsoft.com/office/drawing/2014/main" id="{0D4C7627-0EF7-6342-B71E-15A0C8568313}"/>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976E3E90-5CF3-114D-AF1D-52FA1A9ABA0B}"/>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53394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55A074-2A7E-A34F-BB83-0DE692897021}"/>
              </a:ext>
            </a:extLst>
          </p:cNvPr>
          <p:cNvSpPr/>
          <p:nvPr userDrawn="1"/>
        </p:nvSpPr>
        <p:spPr>
          <a:xfrm flipV="1">
            <a:off x="1115878" y="-3"/>
            <a:ext cx="5736184" cy="6892757"/>
          </a:xfrm>
          <a:prstGeom prst="rect">
            <a:avLst/>
          </a:prstGeom>
          <a:solidFill>
            <a:srgbClr val="40A3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Rectangle 10">
            <a:extLst>
              <a:ext uri="{FF2B5EF4-FFF2-40B4-BE49-F238E27FC236}">
                <a16:creationId xmlns:a16="http://schemas.microsoft.com/office/drawing/2014/main" id="{91F5E2CB-71D0-E94F-A642-6400406A179D}"/>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Picture Placeholder 17">
            <a:extLst>
              <a:ext uri="{FF2B5EF4-FFF2-40B4-BE49-F238E27FC236}">
                <a16:creationId xmlns:a16="http://schemas.microsoft.com/office/drawing/2014/main" id="{72B6BBC8-3111-924D-B33A-1A03B1C3482A}"/>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17">
            <a:extLst>
              <a:ext uri="{FF2B5EF4-FFF2-40B4-BE49-F238E27FC236}">
                <a16:creationId xmlns:a16="http://schemas.microsoft.com/office/drawing/2014/main" id="{88EA4554-8487-CD42-AF3B-B4BE819B0833}"/>
              </a:ext>
            </a:extLst>
          </p:cNvPr>
          <p:cNvSpPr>
            <a:spLocks noGrp="1"/>
          </p:cNvSpPr>
          <p:nvPr>
            <p:ph type="body" sz="quarter" idx="18" hasCustomPrompt="1"/>
          </p:nvPr>
        </p:nvSpPr>
        <p:spPr>
          <a:xfrm>
            <a:off x="1463724" y="1859843"/>
            <a:ext cx="4832436"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Rectangle 15">
            <a:extLst>
              <a:ext uri="{FF2B5EF4-FFF2-40B4-BE49-F238E27FC236}">
                <a16:creationId xmlns:a16="http://schemas.microsoft.com/office/drawing/2014/main" id="{E9EF7EE7-BD3B-A745-A49D-5B18237E23B9}"/>
              </a:ext>
            </a:extLst>
          </p:cNvPr>
          <p:cNvSpPr/>
          <p:nvPr userDrawn="1"/>
        </p:nvSpPr>
        <p:spPr>
          <a:xfrm>
            <a:off x="1400660" y="1458295"/>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23">
            <a:extLst>
              <a:ext uri="{FF2B5EF4-FFF2-40B4-BE49-F238E27FC236}">
                <a16:creationId xmlns:a16="http://schemas.microsoft.com/office/drawing/2014/main" id="{8733BB88-FC65-744E-8998-930A9BE4E5EC}"/>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TextBox 20">
            <a:extLst>
              <a:ext uri="{FF2B5EF4-FFF2-40B4-BE49-F238E27FC236}">
                <a16:creationId xmlns:a16="http://schemas.microsoft.com/office/drawing/2014/main" id="{E2CEFBF5-CD2C-F744-8F8B-265DF25F51BA}"/>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B0D0C7FA-1E69-2244-99A8-E2126262BBE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5" name="Rectangle 14">
            <a:extLst>
              <a:ext uri="{FF2B5EF4-FFF2-40B4-BE49-F238E27FC236}">
                <a16:creationId xmlns:a16="http://schemas.microsoft.com/office/drawing/2014/main" id="{9BBF264C-DBA3-B346-BA29-E40B836D36F3}"/>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3" name="TextBox 12">
            <a:extLst>
              <a:ext uri="{FF2B5EF4-FFF2-40B4-BE49-F238E27FC236}">
                <a16:creationId xmlns:a16="http://schemas.microsoft.com/office/drawing/2014/main" id="{C3450EBB-5CF6-354E-BAFC-CD1048882C86}"/>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BB3A01A-FB45-FE44-A533-F7376E967CA7}"/>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Photo Slide -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012B4CAE-53F2-0242-A444-C612B4A27BE1}"/>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688536EE-5FAF-3545-8788-ECA7BA61F558}"/>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Rectangle 16">
            <a:extLst>
              <a:ext uri="{FF2B5EF4-FFF2-40B4-BE49-F238E27FC236}">
                <a16:creationId xmlns:a16="http://schemas.microsoft.com/office/drawing/2014/main" id="{EB068B24-AAD2-EC46-9C66-7437E5F1B308}"/>
              </a:ext>
            </a:extLst>
          </p:cNvPr>
          <p:cNvSpPr/>
          <p:nvPr userDrawn="1"/>
        </p:nvSpPr>
        <p:spPr>
          <a:xfrm>
            <a:off x="676972" y="141915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66965B19-141C-5C4F-A4C8-1F918077364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59BF8684-032A-EF4B-9076-9D5583E4001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DIGITAL CROSSROADS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8CBF4B"/>
          </a:solidFill>
          <a:ln>
            <a:solidFill>
              <a:srgbClr val="68B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17A7CE"/>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0" name="TextBox 19">
            <a:extLst>
              <a:ext uri="{FF2B5EF4-FFF2-40B4-BE49-F238E27FC236}">
                <a16:creationId xmlns:a16="http://schemas.microsoft.com/office/drawing/2014/main" id="{2001E38A-B792-D147-A8D9-766D1F678C96}"/>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96481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AEEEC7C7-55B2-554F-9538-613F77C9715B}"/>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30AA3768-D7C0-5040-BAE8-05A99243DE7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4D96C42C-F68B-A847-AC2D-215C73EF2A55}"/>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A5B28967-CF9D-DA47-9317-D9A86F6E9CC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06C5BC-7DA1-284B-92AA-35E0A7B11036}"/>
              </a:ext>
            </a:extLst>
          </p:cNvPr>
          <p:cNvSpPr/>
          <p:nvPr userDrawn="1"/>
        </p:nvSpPr>
        <p:spPr>
          <a:xfrm>
            <a:off x="408953" y="1340326"/>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8" name="TextBox 7">
            <a:extLst>
              <a:ext uri="{FF2B5EF4-FFF2-40B4-BE49-F238E27FC236}">
                <a16:creationId xmlns:a16="http://schemas.microsoft.com/office/drawing/2014/main" id="{452171CF-60CB-7343-A6E2-52E7CB2944C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4" name="Rectangle 13">
            <a:extLst>
              <a:ext uri="{FF2B5EF4-FFF2-40B4-BE49-F238E27FC236}">
                <a16:creationId xmlns:a16="http://schemas.microsoft.com/office/drawing/2014/main" id="{20AFE7EB-E855-7A42-80AA-9DBF9960ACCA}"/>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Tree>
    <p:extLst>
      <p:ext uri="{BB962C8B-B14F-4D97-AF65-F5344CB8AC3E}">
        <p14:creationId xmlns:p14="http://schemas.microsoft.com/office/powerpoint/2010/main" val="2983720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5" name="TextBox 14">
            <a:extLst>
              <a:ext uri="{FF2B5EF4-FFF2-40B4-BE49-F238E27FC236}">
                <a16:creationId xmlns:a16="http://schemas.microsoft.com/office/drawing/2014/main" id="{5FB1956A-C4DA-6944-8FC5-0F16C4F576E9}"/>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C754111C-E8F1-B747-9EDB-6689DA3E989E}"/>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TextBox 13">
            <a:extLst>
              <a:ext uri="{FF2B5EF4-FFF2-40B4-BE49-F238E27FC236}">
                <a16:creationId xmlns:a16="http://schemas.microsoft.com/office/drawing/2014/main" id="{FF013DC2-24A8-CD43-9BE5-09714A6CA31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2EB53389-C765-3F4A-9AD6-A4AABEE45C8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ne Slide- Less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1806677"/>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TextBox 13">
            <a:extLst>
              <a:ext uri="{FF2B5EF4-FFF2-40B4-BE49-F238E27FC236}">
                <a16:creationId xmlns:a16="http://schemas.microsoft.com/office/drawing/2014/main" id="{FF013DC2-24A8-CD43-9BE5-09714A6CA31A}"/>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6" name="Rectangle 15">
            <a:extLst>
              <a:ext uri="{FF2B5EF4-FFF2-40B4-BE49-F238E27FC236}">
                <a16:creationId xmlns:a16="http://schemas.microsoft.com/office/drawing/2014/main" id="{2EB53389-C765-3F4A-9AD6-A4AABEE45C86}"/>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55977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Slide - Light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17A7CE"/>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17A7CE"/>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79030E9D-025C-7043-83FB-A34839E784F6}"/>
              </a:ext>
            </a:extLst>
          </p:cNvPr>
          <p:cNvSpPr/>
          <p:nvPr userDrawn="1"/>
        </p:nvSpPr>
        <p:spPr>
          <a:xfrm flipV="1">
            <a:off x="10087" y="6555301"/>
            <a:ext cx="79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5855EABB-D8D1-F44C-8D57-0131784558F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300" baseline="0" dirty="0">
                <a:solidFill>
                  <a:srgbClr val="09446A"/>
                </a:solidFill>
                <a:latin typeface="+mj-lt"/>
                <a:ea typeface="Lato Medium" panose="020F0502020204030203" pitchFamily="34" charset="0"/>
                <a:cs typeface="Calibri" panose="020F0502020204030204" pitchFamily="34" charset="0"/>
              </a:rPr>
              <a:t>digital wellbeing for enterprises</a:t>
            </a:r>
          </a:p>
        </p:txBody>
      </p:sp>
    </p:spTree>
    <p:extLst>
      <p:ext uri="{BB962C8B-B14F-4D97-AF65-F5344CB8AC3E}">
        <p14:creationId xmlns:p14="http://schemas.microsoft.com/office/powerpoint/2010/main" val="3947335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TextBox 21">
            <a:extLst>
              <a:ext uri="{FF2B5EF4-FFF2-40B4-BE49-F238E27FC236}">
                <a16:creationId xmlns:a16="http://schemas.microsoft.com/office/drawing/2014/main" id="{8E6DF64B-C6D1-4A4B-8852-133EE99F07F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EB026498-D846-354A-AA1F-479263772F95}"/>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B5E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09446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B5EBF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TextBox 17">
            <a:extLst>
              <a:ext uri="{FF2B5EF4-FFF2-40B4-BE49-F238E27FC236}">
                <a16:creationId xmlns:a16="http://schemas.microsoft.com/office/drawing/2014/main" id="{23DECEB6-0ECD-4940-95B6-8E28EE8933C7}"/>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0" name="Rectangle 19">
            <a:extLst>
              <a:ext uri="{FF2B5EF4-FFF2-40B4-BE49-F238E27FC236}">
                <a16:creationId xmlns:a16="http://schemas.microsoft.com/office/drawing/2014/main" id="{4F6298DE-EA66-1B46-81CB-72C977D5EC3A}"/>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4156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DIGITAL CROSSROADS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001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TextBox 13">
            <a:extLst>
              <a:ext uri="{FF2B5EF4-FFF2-40B4-BE49-F238E27FC236}">
                <a16:creationId xmlns:a16="http://schemas.microsoft.com/office/drawing/2014/main" id="{B8B0322C-CB55-874D-AE16-ADBED87F85AD}"/>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5" name="Rectangle 14">
            <a:extLst>
              <a:ext uri="{FF2B5EF4-FFF2-40B4-BE49-F238E27FC236}">
                <a16:creationId xmlns:a16="http://schemas.microsoft.com/office/drawing/2014/main" id="{FD4E59AE-567E-BF40-A783-6A1BD4A47DC5}"/>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33433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CA1BAE71-6A53-8444-AD92-4AAE9B1DE0FE}"/>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11" name="Rectangle 10">
            <a:extLst>
              <a:ext uri="{FF2B5EF4-FFF2-40B4-BE49-F238E27FC236}">
                <a16:creationId xmlns:a16="http://schemas.microsoft.com/office/drawing/2014/main" id="{F5C384D9-BCC7-4349-AB8E-5D935694D798}"/>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38772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17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6" name="TextBox 25">
            <a:extLst>
              <a:ext uri="{FF2B5EF4-FFF2-40B4-BE49-F238E27FC236}">
                <a16:creationId xmlns:a16="http://schemas.microsoft.com/office/drawing/2014/main" id="{523B371B-E8C7-9D40-9B2D-ABD88435EB2F}"/>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7" name="Rectangle 26">
            <a:extLst>
              <a:ext uri="{FF2B5EF4-FFF2-40B4-BE49-F238E27FC236}">
                <a16:creationId xmlns:a16="http://schemas.microsoft.com/office/drawing/2014/main" id="{5FF6824B-9316-2148-A6F8-F0B9AA1FA0E4}"/>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04065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9446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16A6CD"/>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68B6D7"/>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2" name="TextBox 21">
            <a:extLst>
              <a:ext uri="{FF2B5EF4-FFF2-40B4-BE49-F238E27FC236}">
                <a16:creationId xmlns:a16="http://schemas.microsoft.com/office/drawing/2014/main" id="{5EF370A9-5285-9B4A-9539-88E2947F70CF}"/>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3" name="Rectangle 22">
            <a:extLst>
              <a:ext uri="{FF2B5EF4-FFF2-40B4-BE49-F238E27FC236}">
                <a16:creationId xmlns:a16="http://schemas.microsoft.com/office/drawing/2014/main" id="{DC985CC1-90D8-1D4F-B1B0-535F4F309AA2}"/>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68B6D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A2E6F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16A6C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68B6D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A2E6F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dirty="0"/>
              <a:t>Heading</a:t>
            </a:r>
          </a:p>
        </p:txBody>
      </p:sp>
      <p:sp>
        <p:nvSpPr>
          <p:cNvPr id="31" name="TextBox 30">
            <a:extLst>
              <a:ext uri="{FF2B5EF4-FFF2-40B4-BE49-F238E27FC236}">
                <a16:creationId xmlns:a16="http://schemas.microsoft.com/office/drawing/2014/main" id="{8D865DA8-D342-3B40-8290-60CF0E7BFEC5}"/>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2" name="Rectangle 31">
            <a:extLst>
              <a:ext uri="{FF2B5EF4-FFF2-40B4-BE49-F238E27FC236}">
                <a16:creationId xmlns:a16="http://schemas.microsoft.com/office/drawing/2014/main" id="{AA3474D7-1475-BB4A-B884-E274FF69AFF3}"/>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791680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09446A"/>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7A7CE"/>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68B6D7"/>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94D2E7"/>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A2E6FD">
              <a:alpha val="80000"/>
            </a:srgbClr>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3" name="TextBox 22">
            <a:extLst>
              <a:ext uri="{FF2B5EF4-FFF2-40B4-BE49-F238E27FC236}">
                <a16:creationId xmlns:a16="http://schemas.microsoft.com/office/drawing/2014/main" id="{9358FE7C-53B5-804B-96B7-3B24E418C723}"/>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4" name="Rectangle 23">
            <a:extLst>
              <a:ext uri="{FF2B5EF4-FFF2-40B4-BE49-F238E27FC236}">
                <a16:creationId xmlns:a16="http://schemas.microsoft.com/office/drawing/2014/main" id="{817E9303-681F-0048-A6C6-56CDDA379797}"/>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050595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094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17A7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94D2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68B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A2E6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9" name="TextBox 28">
            <a:extLst>
              <a:ext uri="{FF2B5EF4-FFF2-40B4-BE49-F238E27FC236}">
                <a16:creationId xmlns:a16="http://schemas.microsoft.com/office/drawing/2014/main" id="{269F3A2A-351F-CB43-B386-A21B781DAEDC}"/>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1" name="Rectangle 30">
            <a:extLst>
              <a:ext uri="{FF2B5EF4-FFF2-40B4-BE49-F238E27FC236}">
                <a16:creationId xmlns:a16="http://schemas.microsoft.com/office/drawing/2014/main" id="{0A500BE9-7B69-224F-BA84-60099A15C22C}"/>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592762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1188A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17A7C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68B6D7"/>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4D2E7"/>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2" name="TextBox 21">
            <a:extLst>
              <a:ext uri="{FF2B5EF4-FFF2-40B4-BE49-F238E27FC236}">
                <a16:creationId xmlns:a16="http://schemas.microsoft.com/office/drawing/2014/main" id="{8ACD2E5E-ED39-4F46-A8A6-E08592CBDBBD}"/>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7" name="Rectangle 26">
            <a:extLst>
              <a:ext uri="{FF2B5EF4-FFF2-40B4-BE49-F238E27FC236}">
                <a16:creationId xmlns:a16="http://schemas.microsoft.com/office/drawing/2014/main" id="{A48F6B7B-0C7A-4744-B059-262AA5E22CC6}"/>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03704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68B6D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3" name="TextBox 22">
            <a:extLst>
              <a:ext uri="{FF2B5EF4-FFF2-40B4-BE49-F238E27FC236}">
                <a16:creationId xmlns:a16="http://schemas.microsoft.com/office/drawing/2014/main" id="{774729F5-09B4-5042-9ED9-2B92D0380F94}"/>
              </a:ext>
            </a:extLst>
          </p:cNvPr>
          <p:cNvSpPr txBox="1"/>
          <p:nvPr userDrawn="1"/>
        </p:nvSpPr>
        <p:spPr>
          <a:xfrm>
            <a:off x="0" y="6290439"/>
            <a:ext cx="12191999" cy="261610"/>
          </a:xfrm>
          <a:prstGeom prst="rect">
            <a:avLst/>
          </a:prstGeom>
          <a:noFill/>
        </p:spPr>
        <p:txBody>
          <a:bodyPr wrap="square" rtlCol="0">
            <a:spAutoFit/>
          </a:bodyPr>
          <a:lstStyle/>
          <a:p>
            <a:pPr algn="ct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4" name="Rectangle 23">
            <a:extLst>
              <a:ext uri="{FF2B5EF4-FFF2-40B4-BE49-F238E27FC236}">
                <a16:creationId xmlns:a16="http://schemas.microsoft.com/office/drawing/2014/main" id="{622A2E27-B090-7A4F-8C0B-B042AB4BA328}"/>
              </a:ext>
            </a:extLst>
          </p:cNvPr>
          <p:cNvSpPr/>
          <p:nvPr userDrawn="1"/>
        </p:nvSpPr>
        <p:spPr>
          <a:xfrm rot="16200000" flipV="1">
            <a:off x="5859778" y="6713923"/>
            <a:ext cx="25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02107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68B6D8"/>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09446A"/>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17A7CE"/>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5EBFD"/>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94D2E7"/>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68B6D7"/>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672F0D6B-E412-0746-B0A5-20AF7C098F9E}"/>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78" name="Rectangle 77">
            <a:extLst>
              <a:ext uri="{FF2B5EF4-FFF2-40B4-BE49-F238E27FC236}">
                <a16:creationId xmlns:a16="http://schemas.microsoft.com/office/drawing/2014/main" id="{BBA6BE2E-87B4-EE4F-898C-0E39CB963998}"/>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9979572" cy="4445851"/>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Chart, pie chart&#10;&#10;Description automatically generated">
            <a:extLst>
              <a:ext uri="{FF2B5EF4-FFF2-40B4-BE49-F238E27FC236}">
                <a16:creationId xmlns:a16="http://schemas.microsoft.com/office/drawing/2014/main" id="{F2486777-C3D2-3F44-B2FC-05077BBD7182}"/>
              </a:ext>
            </a:extLst>
          </p:cNvPr>
          <p:cNvPicPr/>
          <p:nvPr userDrawn="1"/>
        </p:nvPicPr>
        <p:blipFill rotWithShape="1">
          <a:blip r:embed="rId2" cstate="screen">
            <a:extLst>
              <a:ext uri="{28A0092B-C50C-407E-A947-70E740481C1C}">
                <a14:useLocalDpi xmlns:a14="http://schemas.microsoft.com/office/drawing/2010/main"/>
              </a:ext>
            </a:extLst>
          </a:blip>
          <a:srcRect t="2966" r="14476" b="26344"/>
          <a:stretch/>
        </p:blipFill>
        <p:spPr>
          <a:xfrm>
            <a:off x="7567841" y="1"/>
            <a:ext cx="4398187" cy="6858000"/>
          </a:xfrm>
          <a:prstGeom prst="rect">
            <a:avLst/>
          </a:prstGeom>
        </p:spPr>
      </p:pic>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pic>
        <p:nvPicPr>
          <p:cNvPr id="20" name="Picture 19" descr="Text&#10;&#10;Description automatically generated">
            <a:extLst>
              <a:ext uri="{FF2B5EF4-FFF2-40B4-BE49-F238E27FC236}">
                <a16:creationId xmlns:a16="http://schemas.microsoft.com/office/drawing/2014/main" id="{2ADEB906-51E8-C14A-8B69-EB1E6CCE363A}"/>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pic>
        <p:nvPicPr>
          <p:cNvPr id="23" name="Picture 22" descr="A picture containing text, electronics&#10;&#10;Description automatically generated">
            <a:extLst>
              <a:ext uri="{FF2B5EF4-FFF2-40B4-BE49-F238E27FC236}">
                <a16:creationId xmlns:a16="http://schemas.microsoft.com/office/drawing/2014/main" id="{320BD979-5920-9D47-B621-39DF5ABAE0ED}"/>
              </a:ext>
            </a:extLst>
          </p:cNvPr>
          <p:cNvPicPr/>
          <p:nvPr userDrawn="1"/>
        </p:nvPicPr>
        <p:blipFill rotWithShape="1">
          <a:blip r:embed="rId4" cstate="screen">
            <a:extLst>
              <a:ext uri="{28A0092B-C50C-407E-A947-70E740481C1C}">
                <a14:useLocalDpi xmlns:a14="http://schemas.microsoft.com/office/drawing/2010/main"/>
              </a:ext>
            </a:extLst>
          </a:blip>
          <a:srcRect l="3425" t="9997" r="8007" b="9997"/>
          <a:stretch/>
        </p:blipFill>
        <p:spPr>
          <a:xfrm>
            <a:off x="7977106" y="0"/>
            <a:ext cx="4206236" cy="6858000"/>
          </a:xfrm>
          <a:prstGeom prst="rect">
            <a:avLst/>
          </a:prstGeom>
        </p:spPr>
      </p:pic>
      <p:grpSp>
        <p:nvGrpSpPr>
          <p:cNvPr id="24" name="Group 23">
            <a:extLst>
              <a:ext uri="{FF2B5EF4-FFF2-40B4-BE49-F238E27FC236}">
                <a16:creationId xmlns:a16="http://schemas.microsoft.com/office/drawing/2014/main" id="{9574199C-09F0-3544-910A-D5B21BB68C6C}"/>
              </a:ext>
            </a:extLst>
          </p:cNvPr>
          <p:cNvGrpSpPr/>
          <p:nvPr userDrawn="1"/>
        </p:nvGrpSpPr>
        <p:grpSpPr>
          <a:xfrm>
            <a:off x="9456007" y="5616012"/>
            <a:ext cx="2735993" cy="679345"/>
            <a:chOff x="0" y="0"/>
            <a:chExt cx="2301694" cy="571500"/>
          </a:xfrm>
        </p:grpSpPr>
        <p:sp>
          <p:nvSpPr>
            <p:cNvPr id="25" name="Rectangle 24">
              <a:extLst>
                <a:ext uri="{FF2B5EF4-FFF2-40B4-BE49-F238E27FC236}">
                  <a16:creationId xmlns:a16="http://schemas.microsoft.com/office/drawing/2014/main" id="{911E7E81-E9D4-C24D-BD00-6FBAE2DC7E7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93D2759E-F2C0-7247-9C37-A807E37619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9A005C6D-C557-8C40-9A4B-18E56859A221}"/>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09446A"/>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4D2E7"/>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40A3C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5EBFD"/>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68B6D8"/>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09446A"/>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40A3C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68B6D8"/>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4D2E7"/>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5EBFD"/>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3" name="TextBox 32">
            <a:extLst>
              <a:ext uri="{FF2B5EF4-FFF2-40B4-BE49-F238E27FC236}">
                <a16:creationId xmlns:a16="http://schemas.microsoft.com/office/drawing/2014/main" id="{CC4CD94B-46AF-2547-A4C8-39426B7B8288}"/>
              </a:ext>
            </a:extLst>
          </p:cNvPr>
          <p:cNvSpPr txBox="1"/>
          <p:nvPr userDrawn="1"/>
        </p:nvSpPr>
        <p:spPr>
          <a:xfrm>
            <a:off x="476395" y="6491628"/>
            <a:ext cx="11425605" cy="261610"/>
          </a:xfrm>
          <a:prstGeom prst="rect">
            <a:avLst/>
          </a:prstGeom>
          <a:noFill/>
        </p:spPr>
        <p:txBody>
          <a:bodyPr wrap="square" rtlCol="0">
            <a:spAutoFit/>
          </a:bodyPr>
          <a:lstStyle/>
          <a:p>
            <a:pPr algn="l"/>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5" name="Rectangle 34">
            <a:extLst>
              <a:ext uri="{FF2B5EF4-FFF2-40B4-BE49-F238E27FC236}">
                <a16:creationId xmlns:a16="http://schemas.microsoft.com/office/drawing/2014/main" id="{E292648B-AE5F-FA43-A644-F264A4926FA1}"/>
              </a:ext>
            </a:extLst>
          </p:cNvPr>
          <p:cNvSpPr/>
          <p:nvPr userDrawn="1"/>
        </p:nvSpPr>
        <p:spPr>
          <a:xfrm rot="16200000" flipV="1">
            <a:off x="178365" y="6620199"/>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9" name="Text Placeholder 17">
            <a:extLst>
              <a:ext uri="{FF2B5EF4-FFF2-40B4-BE49-F238E27FC236}">
                <a16:creationId xmlns:a16="http://schemas.microsoft.com/office/drawing/2014/main" id="{550F4531-AE4C-A840-B366-CDBE04585520}"/>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50" name="Text Placeholder 17">
            <a:extLst>
              <a:ext uri="{FF2B5EF4-FFF2-40B4-BE49-F238E27FC236}">
                <a16:creationId xmlns:a16="http://schemas.microsoft.com/office/drawing/2014/main" id="{969C042B-6724-6743-BDC5-417EBAEEAB48}"/>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68B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40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68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4D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17A7C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68B6D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4D2E7"/>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1" name="TextBox 30">
            <a:extLst>
              <a:ext uri="{FF2B5EF4-FFF2-40B4-BE49-F238E27FC236}">
                <a16:creationId xmlns:a16="http://schemas.microsoft.com/office/drawing/2014/main" id="{018543B7-30F6-4D49-A795-CE95F19ED661}"/>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32" name="Rectangle 31">
            <a:extLst>
              <a:ext uri="{FF2B5EF4-FFF2-40B4-BE49-F238E27FC236}">
                <a16:creationId xmlns:a16="http://schemas.microsoft.com/office/drawing/2014/main" id="{A0E05AD4-862A-6348-AD6E-A530D3817007}"/>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39996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09446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17A7C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68B6D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94D2E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0C6A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09446A"/>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TextBox 27">
            <a:extLst>
              <a:ext uri="{FF2B5EF4-FFF2-40B4-BE49-F238E27FC236}">
                <a16:creationId xmlns:a16="http://schemas.microsoft.com/office/drawing/2014/main" id="{5B3278EC-80F2-DA45-B5F3-135C065121DD}"/>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dirty="0">
                <a:solidFill>
                  <a:srgbClr val="09446A"/>
                </a:solidFill>
                <a:latin typeface="+mn-lt"/>
                <a:ea typeface="Lato Medium" panose="020F0502020204030203" pitchFamily="34" charset="0"/>
                <a:cs typeface="Calibri" panose="020F0502020204030204" pitchFamily="34" charset="0"/>
              </a:rPr>
              <a:t>digital wellbeing for enterprises</a:t>
            </a:r>
          </a:p>
        </p:txBody>
      </p:sp>
      <p:sp>
        <p:nvSpPr>
          <p:cNvPr id="29" name="Rectangle 28">
            <a:extLst>
              <a:ext uri="{FF2B5EF4-FFF2-40B4-BE49-F238E27FC236}">
                <a16:creationId xmlns:a16="http://schemas.microsoft.com/office/drawing/2014/main" id="{2201BA95-35D5-7A4D-BC1F-49A189FFC29E}"/>
              </a:ext>
            </a:extLst>
          </p:cNvPr>
          <p:cNvSpPr/>
          <p:nvPr userDrawn="1"/>
        </p:nvSpPr>
        <p:spPr>
          <a:xfrm rot="16200000" flipV="1">
            <a:off x="11704000" y="6622960"/>
            <a:ext cx="432000"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202688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0" y="0"/>
            <a:ext cx="6621272" cy="6858000"/>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525965" y="4650146"/>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509765" y="5896330"/>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514999" y="5286268"/>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937040" y="4618817"/>
            <a:ext cx="2880000"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937040" y="5241776"/>
            <a:ext cx="2880000"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945204" y="5885339"/>
            <a:ext cx="2880000"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9586" y="1364535"/>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9586" y="554959"/>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325319" y="5790205"/>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6" name="Picture 25" descr="Chart, pie chart&#10;&#10;Description automatically generated">
            <a:extLst>
              <a:ext uri="{FF2B5EF4-FFF2-40B4-BE49-F238E27FC236}">
                <a16:creationId xmlns:a16="http://schemas.microsoft.com/office/drawing/2014/main" id="{8F18683B-2D4E-8A41-AA0E-9ABD6B9E2775}"/>
              </a:ext>
            </a:extLst>
          </p:cNvPr>
          <p:cNvPicPr/>
          <p:nvPr userDrawn="1"/>
        </p:nvPicPr>
        <p:blipFill rotWithShape="1">
          <a:blip r:embed="rId3" cstate="screen">
            <a:extLst>
              <a:ext uri="{28A0092B-C50C-407E-A947-70E740481C1C}">
                <a14:useLocalDpi xmlns:a14="http://schemas.microsoft.com/office/drawing/2010/main"/>
              </a:ext>
            </a:extLst>
          </a:blip>
          <a:srcRect l="-5959" t="25873" r="5611" b="6031"/>
          <a:stretch/>
        </p:blipFill>
        <p:spPr>
          <a:xfrm flipH="1" flipV="1">
            <a:off x="3968334" y="0"/>
            <a:ext cx="5356985" cy="6857999"/>
          </a:xfrm>
          <a:prstGeom prst="rect">
            <a:avLst/>
          </a:prstGeom>
        </p:spPr>
      </p:pic>
      <p:pic>
        <p:nvPicPr>
          <p:cNvPr id="27" name="Picture 26" descr="A picture containing text, electronics&#10;&#10;Description automatically generated">
            <a:extLst>
              <a:ext uri="{FF2B5EF4-FFF2-40B4-BE49-F238E27FC236}">
                <a16:creationId xmlns:a16="http://schemas.microsoft.com/office/drawing/2014/main" id="{77E67EAE-F669-2F4E-B5BA-57F625337118}"/>
              </a:ext>
            </a:extLst>
          </p:cNvPr>
          <p:cNvPicPr/>
          <p:nvPr userDrawn="1"/>
        </p:nvPicPr>
        <p:blipFill rotWithShape="1">
          <a:blip r:embed="rId4" cstate="screen">
            <a:extLst>
              <a:ext uri="{28A0092B-C50C-407E-A947-70E740481C1C}">
                <a14:useLocalDpi xmlns:a14="http://schemas.microsoft.com/office/drawing/2010/main"/>
              </a:ext>
            </a:extLst>
          </a:blip>
          <a:srcRect l="8547" t="9997" r="2886" b="9997"/>
          <a:stretch/>
        </p:blipFill>
        <p:spPr>
          <a:xfrm>
            <a:off x="4027095" y="-1"/>
            <a:ext cx="4206236" cy="6858000"/>
          </a:xfrm>
          <a:prstGeom prst="rect">
            <a:avLst/>
          </a:prstGeom>
        </p:spPr>
      </p:pic>
      <p:pic>
        <p:nvPicPr>
          <p:cNvPr id="28" name="Picture 27" descr="Text&#10;&#10;Description automatically generated">
            <a:extLst>
              <a:ext uri="{FF2B5EF4-FFF2-40B4-BE49-F238E27FC236}">
                <a16:creationId xmlns:a16="http://schemas.microsoft.com/office/drawing/2014/main" id="{1B6DDEB8-EF05-344C-8D0E-269BD207F319}"/>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93288" y="458938"/>
            <a:ext cx="4885792" cy="1967107"/>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0" y="0"/>
            <a:ext cx="6621272" cy="6858000"/>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9586" y="1364535"/>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9586" y="554959"/>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325319" y="5790205"/>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6" name="Picture 25" descr="Chart, pie chart&#10;&#10;Description automatically generated">
            <a:extLst>
              <a:ext uri="{FF2B5EF4-FFF2-40B4-BE49-F238E27FC236}">
                <a16:creationId xmlns:a16="http://schemas.microsoft.com/office/drawing/2014/main" id="{8F18683B-2D4E-8A41-AA0E-9ABD6B9E2775}"/>
              </a:ext>
            </a:extLst>
          </p:cNvPr>
          <p:cNvPicPr/>
          <p:nvPr userDrawn="1"/>
        </p:nvPicPr>
        <p:blipFill rotWithShape="1">
          <a:blip r:embed="rId3" cstate="screen">
            <a:extLst>
              <a:ext uri="{28A0092B-C50C-407E-A947-70E740481C1C}">
                <a14:useLocalDpi xmlns:a14="http://schemas.microsoft.com/office/drawing/2010/main"/>
              </a:ext>
            </a:extLst>
          </a:blip>
          <a:srcRect l="-5959" t="25873" r="5611" b="6031"/>
          <a:stretch/>
        </p:blipFill>
        <p:spPr>
          <a:xfrm flipH="1" flipV="1">
            <a:off x="3968334" y="0"/>
            <a:ext cx="5356985" cy="6857999"/>
          </a:xfrm>
          <a:prstGeom prst="rect">
            <a:avLst/>
          </a:prstGeom>
        </p:spPr>
      </p:pic>
      <p:pic>
        <p:nvPicPr>
          <p:cNvPr id="27" name="Picture 26" descr="A picture containing text, electronics&#10;&#10;Description automatically generated">
            <a:extLst>
              <a:ext uri="{FF2B5EF4-FFF2-40B4-BE49-F238E27FC236}">
                <a16:creationId xmlns:a16="http://schemas.microsoft.com/office/drawing/2014/main" id="{77E67EAE-F669-2F4E-B5BA-57F625337118}"/>
              </a:ext>
            </a:extLst>
          </p:cNvPr>
          <p:cNvPicPr/>
          <p:nvPr userDrawn="1"/>
        </p:nvPicPr>
        <p:blipFill rotWithShape="1">
          <a:blip r:embed="rId4" cstate="screen">
            <a:extLst>
              <a:ext uri="{28A0092B-C50C-407E-A947-70E740481C1C}">
                <a14:useLocalDpi xmlns:a14="http://schemas.microsoft.com/office/drawing/2010/main"/>
              </a:ext>
            </a:extLst>
          </a:blip>
          <a:srcRect l="8547" t="9997" r="2886" b="9997"/>
          <a:stretch/>
        </p:blipFill>
        <p:spPr>
          <a:xfrm>
            <a:off x="4027095" y="-1"/>
            <a:ext cx="4206236" cy="6858000"/>
          </a:xfrm>
          <a:prstGeom prst="rect">
            <a:avLst/>
          </a:prstGeom>
        </p:spPr>
      </p:pic>
      <p:pic>
        <p:nvPicPr>
          <p:cNvPr id="28" name="Picture 27" descr="Text&#10;&#10;Description automatically generated">
            <a:extLst>
              <a:ext uri="{FF2B5EF4-FFF2-40B4-BE49-F238E27FC236}">
                <a16:creationId xmlns:a16="http://schemas.microsoft.com/office/drawing/2014/main" id="{1B6DDEB8-EF05-344C-8D0E-269BD207F319}"/>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93288" y="458938"/>
            <a:ext cx="4885792" cy="1967107"/>
          </a:xfrm>
          <a:prstGeom prst="rect">
            <a:avLst/>
          </a:prstGeom>
        </p:spPr>
      </p:pic>
    </p:spTree>
    <p:extLst>
      <p:ext uri="{BB962C8B-B14F-4D97-AF65-F5344CB8AC3E}">
        <p14:creationId xmlns:p14="http://schemas.microsoft.com/office/powerpoint/2010/main" val="226515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15532B8-2538-E046-9F38-9D3CC49FDCB2}"/>
              </a:ext>
            </a:extLst>
          </p:cNvPr>
          <p:cNvSpPr/>
          <p:nvPr userDrawn="1"/>
        </p:nvSpPr>
        <p:spPr>
          <a:xfrm>
            <a:off x="0" y="0"/>
            <a:ext cx="7882759" cy="4589286"/>
          </a:xfrm>
          <a:prstGeom prst="rect">
            <a:avLst/>
          </a:prstGeom>
          <a:solidFill>
            <a:srgbClr val="0944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20" name="Picture 19" descr="Chart, pie chart&#10;&#10;Description automatically generated">
            <a:extLst>
              <a:ext uri="{FF2B5EF4-FFF2-40B4-BE49-F238E27FC236}">
                <a16:creationId xmlns:a16="http://schemas.microsoft.com/office/drawing/2014/main" id="{ECA96872-5B15-DD49-B7D3-71A7C3866D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56" t="24542" r="10184" b="4768"/>
          <a:stretch/>
        </p:blipFill>
        <p:spPr>
          <a:xfrm>
            <a:off x="5490561" y="-15766"/>
            <a:ext cx="4716000" cy="6926641"/>
          </a:xfrm>
          <a:prstGeom prst="rect">
            <a:avLst/>
          </a:prstGeom>
        </p:spPr>
      </p:pic>
      <p:sp>
        <p:nvSpPr>
          <p:cNvPr id="21" name="Text Placeholder 23">
            <a:extLst>
              <a:ext uri="{FF2B5EF4-FFF2-40B4-BE49-F238E27FC236}">
                <a16:creationId xmlns:a16="http://schemas.microsoft.com/office/drawing/2014/main" id="{90199F5B-D031-9D47-A7DA-DA6BB65519CB}"/>
              </a:ext>
            </a:extLst>
          </p:cNvPr>
          <p:cNvSpPr>
            <a:spLocks noGrp="1"/>
          </p:cNvSpPr>
          <p:nvPr>
            <p:ph type="body" sz="quarter" idx="15" hasCustomPrompt="1"/>
          </p:nvPr>
        </p:nvSpPr>
        <p:spPr>
          <a:xfrm>
            <a:off x="773806" y="2019876"/>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2" name="Text Placeholder 23">
            <a:extLst>
              <a:ext uri="{FF2B5EF4-FFF2-40B4-BE49-F238E27FC236}">
                <a16:creationId xmlns:a16="http://schemas.microsoft.com/office/drawing/2014/main" id="{5EB13F38-D14D-074B-AB8B-74D467F5D92C}"/>
              </a:ext>
            </a:extLst>
          </p:cNvPr>
          <p:cNvSpPr>
            <a:spLocks noGrp="1"/>
          </p:cNvSpPr>
          <p:nvPr>
            <p:ph type="body" sz="quarter" idx="16" hasCustomPrompt="1"/>
          </p:nvPr>
        </p:nvSpPr>
        <p:spPr>
          <a:xfrm>
            <a:off x="773807" y="987131"/>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2</a:t>
            </a:r>
          </a:p>
        </p:txBody>
      </p:sp>
      <p:pic>
        <p:nvPicPr>
          <p:cNvPr id="23" name="Picture 22" descr="Text&#10;&#10;Description automatically generated">
            <a:extLst>
              <a:ext uri="{FF2B5EF4-FFF2-40B4-BE49-F238E27FC236}">
                <a16:creationId xmlns:a16="http://schemas.microsoft.com/office/drawing/2014/main" id="{0B67BDC0-F87D-7042-BC5E-2451F1AA2728}"/>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1125" y="4589286"/>
            <a:ext cx="5278651" cy="2125279"/>
          </a:xfrm>
          <a:prstGeom prst="rect">
            <a:avLst/>
          </a:prstGeom>
        </p:spPr>
      </p:pic>
      <p:grpSp>
        <p:nvGrpSpPr>
          <p:cNvPr id="25" name="Group 24">
            <a:extLst>
              <a:ext uri="{FF2B5EF4-FFF2-40B4-BE49-F238E27FC236}">
                <a16:creationId xmlns:a16="http://schemas.microsoft.com/office/drawing/2014/main" id="{7F08C5FC-C17A-3F40-A2F6-B001E6C80B77}"/>
              </a:ext>
            </a:extLst>
          </p:cNvPr>
          <p:cNvGrpSpPr/>
          <p:nvPr userDrawn="1"/>
        </p:nvGrpSpPr>
        <p:grpSpPr>
          <a:xfrm>
            <a:off x="7630200" y="5707117"/>
            <a:ext cx="2513713" cy="624153"/>
            <a:chOff x="0" y="0"/>
            <a:chExt cx="2301694" cy="571500"/>
          </a:xfrm>
        </p:grpSpPr>
        <p:sp>
          <p:nvSpPr>
            <p:cNvPr id="26" name="Rectangle 25">
              <a:extLst>
                <a:ext uri="{FF2B5EF4-FFF2-40B4-BE49-F238E27FC236}">
                  <a16:creationId xmlns:a16="http://schemas.microsoft.com/office/drawing/2014/main" id="{4C8488C5-33E8-A345-8EBB-18019A4652F6}"/>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7" name="Picture 26">
              <a:extLst>
                <a:ext uri="{FF2B5EF4-FFF2-40B4-BE49-F238E27FC236}">
                  <a16:creationId xmlns:a16="http://schemas.microsoft.com/office/drawing/2014/main" id="{0385B55F-998C-AD45-867C-F435A3F949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8" name="Rectangle 27">
            <a:extLst>
              <a:ext uri="{FF2B5EF4-FFF2-40B4-BE49-F238E27FC236}">
                <a16:creationId xmlns:a16="http://schemas.microsoft.com/office/drawing/2014/main" id="{C2087ABD-59C6-7844-8969-CD1A5BECA26A}"/>
              </a:ext>
            </a:extLst>
          </p:cNvPr>
          <p:cNvSpPr/>
          <p:nvPr userDrawn="1"/>
        </p:nvSpPr>
        <p:spPr>
          <a:xfrm>
            <a:off x="546077" y="1822630"/>
            <a:ext cx="4583269" cy="3600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Freeform 23">
            <a:extLst>
              <a:ext uri="{FF2B5EF4-FFF2-40B4-BE49-F238E27FC236}">
                <a16:creationId xmlns:a16="http://schemas.microsoft.com/office/drawing/2014/main" id="{31CCC751-56C4-C54F-BC4C-BC2C8BB03447}"/>
              </a:ext>
            </a:extLst>
          </p:cNvPr>
          <p:cNvSpPr>
            <a:spLocks noGrp="1"/>
          </p:cNvSpPr>
          <p:nvPr>
            <p:ph type="pic" sz="quarter" idx="17"/>
          </p:nvPr>
        </p:nvSpPr>
        <p:spPr>
          <a:xfrm>
            <a:off x="7888405" y="-13648"/>
            <a:ext cx="4339988" cy="6892120"/>
          </a:xfrm>
          <a:custGeom>
            <a:avLst/>
            <a:gdLst>
              <a:gd name="connsiteX0" fmla="*/ 2320119 w 4339988"/>
              <a:gd name="connsiteY0" fmla="*/ 0 h 6892120"/>
              <a:gd name="connsiteX1" fmla="*/ 4339988 w 4339988"/>
              <a:gd name="connsiteY1" fmla="*/ 13648 h 6892120"/>
              <a:gd name="connsiteX2" fmla="*/ 4339988 w 4339988"/>
              <a:gd name="connsiteY2" fmla="*/ 6892120 h 6892120"/>
              <a:gd name="connsiteX3" fmla="*/ 2210937 w 4339988"/>
              <a:gd name="connsiteY3" fmla="*/ 6892120 h 6892120"/>
              <a:gd name="connsiteX4" fmla="*/ 2210937 w 4339988"/>
              <a:gd name="connsiteY4" fmla="*/ 4626591 h 6892120"/>
              <a:gd name="connsiteX5" fmla="*/ 0 w 4339988"/>
              <a:gd name="connsiteY5" fmla="*/ 2374711 h 689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9988" h="6892120">
                <a:moveTo>
                  <a:pt x="2320119" y="0"/>
                </a:moveTo>
                <a:lnTo>
                  <a:pt x="4339988" y="13648"/>
                </a:lnTo>
                <a:lnTo>
                  <a:pt x="4339988" y="6892120"/>
                </a:lnTo>
                <a:lnTo>
                  <a:pt x="2210937" y="6892120"/>
                </a:lnTo>
                <a:lnTo>
                  <a:pt x="2210937" y="4626591"/>
                </a:lnTo>
                <a:lnTo>
                  <a:pt x="0" y="2374711"/>
                </a:lnTo>
                <a:close/>
              </a:path>
            </a:pathLst>
          </a:custGeom>
        </p:spPr>
        <p:txBody>
          <a:bodyPr wrap="square">
            <a:noAutofit/>
          </a:body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09446A"/>
                </a:solidFill>
                <a:effectLst/>
                <a:latin typeface="+mn-lt"/>
                <a:ea typeface="Times New Roman" panose="02020603050405020304" pitchFamily="18" charset="0"/>
                <a:cs typeface="Poppins" pitchFamily="2" charset="77"/>
              </a:rPr>
              <a:t>This </a:t>
            </a:r>
            <a:r>
              <a:rPr lang="en-US" sz="850" dirty="0" err="1">
                <a:solidFill>
                  <a:srgbClr val="09446A"/>
                </a:solidFill>
                <a:effectLst/>
                <a:latin typeface="+mn-lt"/>
                <a:ea typeface="Times New Roman" panose="02020603050405020304" pitchFamily="18" charset="0"/>
                <a:cs typeface="Poppins" pitchFamily="2" charset="77"/>
              </a:rPr>
              <a:t>programme</a:t>
            </a:r>
            <a:r>
              <a:rPr lang="en-US" sz="850" dirty="0">
                <a:solidFill>
                  <a:srgbClr val="09446A"/>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09446A"/>
                </a:solidFill>
                <a:effectLst/>
                <a:latin typeface="+mn-lt"/>
                <a:ea typeface="Calibri" panose="020F0502020204030204" pitchFamily="34" charset="0"/>
                <a:cs typeface="Poppins" pitchFamily="2" charset="77"/>
              </a:rPr>
              <a:t>  </a:t>
            </a:r>
            <a:r>
              <a:rPr lang="en-US" sz="850" dirty="0">
                <a:solidFill>
                  <a:srgbClr val="09446A"/>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09446A"/>
              </a:solidFill>
              <a:effectLst/>
              <a:latin typeface="+mn-lt"/>
              <a:ea typeface="Calibri" panose="020F0502020204030204" pitchFamily="34" charset="0"/>
              <a:cs typeface="Poppins" pitchFamily="2" charset="77"/>
            </a:endParaRP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6940248" y="4856073"/>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poi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78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6940248" y="4856073"/>
            <a:ext cx="4754535"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1245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4C1DC6-B74F-4470-B299-68FE1350D23A}"/>
              </a:ext>
            </a:extLst>
          </p:cNvPr>
          <p:cNvSpPr/>
          <p:nvPr userDrawn="1"/>
        </p:nvSpPr>
        <p:spPr>
          <a:xfrm flipV="1">
            <a:off x="0" y="-215757"/>
            <a:ext cx="12192000" cy="7073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2649838" y="70542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2649838" y="178005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2649838" y="283981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2635983" y="389800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1410704" y="87746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1410704" y="195208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1410704" y="301185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1396849" y="407003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1410704" y="5147339"/>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2649838" y="4959966"/>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7E6E0986-8666-4906-83B6-89A73EEB69B0}"/>
              </a:ext>
            </a:extLst>
          </p:cNvPr>
          <p:cNvSpPr>
            <a:spLocks noGrp="1"/>
          </p:cNvSpPr>
          <p:nvPr>
            <p:ph type="body" sz="quarter" idx="28" hasCustomPrompt="1"/>
          </p:nvPr>
        </p:nvSpPr>
        <p:spPr>
          <a:xfrm>
            <a:off x="1410704" y="604131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20" name="Text Placeholder 25">
            <a:extLst>
              <a:ext uri="{FF2B5EF4-FFF2-40B4-BE49-F238E27FC236}">
                <a16:creationId xmlns:a16="http://schemas.microsoft.com/office/drawing/2014/main" id="{25D748C6-48DB-4777-9E43-6A651B33CCF9}"/>
              </a:ext>
            </a:extLst>
          </p:cNvPr>
          <p:cNvSpPr>
            <a:spLocks noGrp="1"/>
          </p:cNvSpPr>
          <p:nvPr>
            <p:ph type="body" sz="quarter" idx="29" hasCustomPrompt="1"/>
          </p:nvPr>
        </p:nvSpPr>
        <p:spPr>
          <a:xfrm>
            <a:off x="2649838" y="585393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380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4C1DC6-B74F-4470-B299-68FE1350D23A}"/>
              </a:ext>
            </a:extLst>
          </p:cNvPr>
          <p:cNvSpPr/>
          <p:nvPr userDrawn="1"/>
        </p:nvSpPr>
        <p:spPr>
          <a:xfrm flipV="1">
            <a:off x="0" y="-215757"/>
            <a:ext cx="12192000" cy="7073757"/>
          </a:xfrm>
          <a:prstGeom prst="rect">
            <a:avLst/>
          </a:prstGeom>
          <a:solidFill>
            <a:srgbClr val="0944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2649838" y="70542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2649838" y="178005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2649838" y="2839818"/>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2635983" y="3898004"/>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1410704" y="87746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1410704" y="195208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1410704" y="3011851"/>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1396849" y="4070037"/>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1410704" y="5147339"/>
            <a:ext cx="990739" cy="635000"/>
          </a:xfrm>
          <a:noFill/>
        </p:spPr>
        <p:txBody>
          <a:bodyPr anchor="ctr">
            <a:noAutofit/>
          </a:bodyPr>
          <a:lstStyle>
            <a:lvl1pPr marL="0" indent="0" algn="ctr">
              <a:buNone/>
              <a:defRPr sz="2800" b="0" baseline="0">
                <a:solidFill>
                  <a:srgbClr val="40A3C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pic>
        <p:nvPicPr>
          <p:cNvPr id="50" name="Picture 49" descr="A picture containing text, electronics&#10;&#10;Description automatically generated">
            <a:extLst>
              <a:ext uri="{FF2B5EF4-FFF2-40B4-BE49-F238E27FC236}">
                <a16:creationId xmlns:a16="http://schemas.microsoft.com/office/drawing/2014/main" id="{31BAFCE0-72B4-0A42-9F99-5EE7170989EC}"/>
              </a:ext>
            </a:extLst>
          </p:cNvPr>
          <p:cNvPicPr/>
          <p:nvPr userDrawn="1"/>
        </p:nvPicPr>
        <p:blipFill rotWithShape="1">
          <a:blip r:embed="rId2" cstate="screen">
            <a:extLst>
              <a:ext uri="{28A0092B-C50C-407E-A947-70E740481C1C}">
                <a14:useLocalDpi xmlns:a14="http://schemas.microsoft.com/office/drawing/2010/main"/>
              </a:ext>
            </a:extLst>
          </a:blip>
          <a:srcRect l="50307" t="7951" r="3731" b="57405"/>
          <a:stretch/>
        </p:blipFill>
        <p:spPr>
          <a:xfrm>
            <a:off x="511072" y="4643585"/>
            <a:ext cx="1627694" cy="2214415"/>
          </a:xfrm>
          <a:prstGeom prst="rect">
            <a:avLst/>
          </a:prstGeom>
        </p:spPr>
      </p:pic>
      <p:sp>
        <p:nvSpPr>
          <p:cNvPr id="18" name="Text Placeholder 25">
            <a:extLst>
              <a:ext uri="{FF2B5EF4-FFF2-40B4-BE49-F238E27FC236}">
                <a16:creationId xmlns:a16="http://schemas.microsoft.com/office/drawing/2014/main" id="{D8B472C4-2833-4F1C-823A-1C8B968BBF59}"/>
              </a:ext>
            </a:extLst>
          </p:cNvPr>
          <p:cNvSpPr>
            <a:spLocks noGrp="1"/>
          </p:cNvSpPr>
          <p:nvPr>
            <p:ph type="body" sz="quarter" idx="27" hasCustomPrompt="1"/>
          </p:nvPr>
        </p:nvSpPr>
        <p:spPr>
          <a:xfrm>
            <a:off x="2649838" y="4959966"/>
            <a:ext cx="9216814"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2243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9/26/2022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82" r:id="rId3"/>
    <p:sldLayoutId id="2147483829" r:id="rId4"/>
    <p:sldLayoutId id="2147483830" r:id="rId5"/>
    <p:sldLayoutId id="2147483842" r:id="rId6"/>
    <p:sldLayoutId id="2147483883" r:id="rId7"/>
    <p:sldLayoutId id="2147483878" r:id="rId8"/>
    <p:sldLayoutId id="2147483879" r:id="rId9"/>
    <p:sldLayoutId id="2147483840" r:id="rId10"/>
    <p:sldLayoutId id="2147483841" r:id="rId11"/>
    <p:sldLayoutId id="2147483861" r:id="rId12"/>
    <p:sldLayoutId id="2147483862" r:id="rId13"/>
    <p:sldLayoutId id="2147483863" r:id="rId14"/>
    <p:sldLayoutId id="2147483835" r:id="rId15"/>
    <p:sldLayoutId id="2147483836" r:id="rId16"/>
    <p:sldLayoutId id="2147483831" r:id="rId17"/>
    <p:sldLayoutId id="2147483846" r:id="rId18"/>
    <p:sldLayoutId id="2147483873" r:id="rId19"/>
    <p:sldLayoutId id="2147483834" r:id="rId20"/>
    <p:sldLayoutId id="2147483845" r:id="rId21"/>
    <p:sldLayoutId id="2147483869" r:id="rId22"/>
    <p:sldLayoutId id="2147483866" r:id="rId23"/>
    <p:sldLayoutId id="2147483833" r:id="rId24"/>
    <p:sldLayoutId id="2147483847" r:id="rId25"/>
    <p:sldLayoutId id="2147483880" r:id="rId26"/>
    <p:sldLayoutId id="2147483871" r:id="rId27"/>
    <p:sldLayoutId id="2147483837" r:id="rId28"/>
    <p:sldLayoutId id="2147483838" r:id="rId29"/>
    <p:sldLayoutId id="2147483844" r:id="rId30"/>
    <p:sldLayoutId id="2147483848" r:id="rId31"/>
    <p:sldLayoutId id="2147483849" r:id="rId32"/>
    <p:sldLayoutId id="2147483851" r:id="rId33"/>
    <p:sldLayoutId id="2147483854" r:id="rId34"/>
    <p:sldLayoutId id="2147483855" r:id="rId35"/>
    <p:sldLayoutId id="2147483856" r:id="rId36"/>
    <p:sldLayoutId id="2147483857" r:id="rId37"/>
    <p:sldLayoutId id="2147483864" r:id="rId38"/>
    <p:sldLayoutId id="2147483852" r:id="rId39"/>
    <p:sldLayoutId id="2147483858" r:id="rId40"/>
    <p:sldLayoutId id="2147483859" r:id="rId41"/>
    <p:sldLayoutId id="2147483860" r:id="rId42"/>
    <p:sldLayoutId id="2147483853" r:id="rId43"/>
    <p:sldLayoutId id="2147483884"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video" Target="https://www.youtube.com/embed/vdne0cqU2C0?feature=oembed" TargetMode="External"/><Relationship Id="rId5" Type="http://schemas.openxmlformats.org/officeDocument/2006/relationships/image" Target="../media/image25.jpeg"/><Relationship Id="rId4" Type="http://schemas.openxmlformats.org/officeDocument/2006/relationships/hyperlink" Target="https://www.youtube.com/watch?v=vdne0cqU2C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www.forbes.com/sites/jimpurcell/2019/10/28/case-study-sap-shows-how-employee-wellbeing-boosts-the-bottom-line/?sh=74ff67d432a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insights.sap.com/workplace-wellness/" TargetMode="External"/><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insights.sap.com/workplace-wellness/" TargetMode="External"/><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forbes.com/sites/jimpurcell/2019/10/28/case-study-sap-shows-how-employee-wellbeing-boosts-the-bottom-line/?sh=74ff67d432a4ne/?sh=74ff67d432a4"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hyperlink" Target="https://www.forbes.com/sites/jimpurcell/2019/10/28/case-study-sap-shows-how-employee-wellbeing-boosts-the-bottom-line/?sh=74ff67d432a4" TargetMode="External"/><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video" Target="https://www.youtube.com/embed/JZ5CW5qsktM?feature=oembed" TargetMode="External"/><Relationship Id="rId5" Type="http://schemas.openxmlformats.org/officeDocument/2006/relationships/image" Target="../media/image47.jpeg"/><Relationship Id="rId4" Type="http://schemas.openxmlformats.org/officeDocument/2006/relationships/hyperlink" Target="https://www.youtube.com/watch?v=JZ5CW5qsk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hyperlink" Target="https://www.irishtimes.com/business/work/up-to-40-of-workers-struggling-with-remote-working-1.4240236" TargetMode="External"/><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s://www.techtimeout.co.uk/take-a-minute/a-beginners-guide-to-workplace-digital-wellbeing/" TargetMode="External"/><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hyperlink" Target="https://www.cipd.ie/news-resources/practical-guidance/factsheets/hr-policie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http://www.linkedin.com/company/digital-crossroads-programme" TargetMode="External"/><Relationship Id="rId2" Type="http://schemas.openxmlformats.org/officeDocument/2006/relationships/hyperlink" Target="http://www.digitalcrossroads.eu/" TargetMode="External"/><Relationship Id="rId1" Type="http://schemas.openxmlformats.org/officeDocument/2006/relationships/slideLayout" Target="../slideLayouts/slideLayout13.xml"/><Relationship Id="rId4" Type="http://schemas.openxmlformats.org/officeDocument/2006/relationships/hyperlink" Target="http://www.facebook.com/DigitalCrossroadsEUProgramme"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linkedin.com/company/digital-crossroads-programme" TargetMode="External"/><Relationship Id="rId2" Type="http://schemas.openxmlformats.org/officeDocument/2006/relationships/hyperlink" Target="http://www.digitalcrossroads.eu/" TargetMode="External"/><Relationship Id="rId1" Type="http://schemas.openxmlformats.org/officeDocument/2006/relationships/slideLayout" Target="../slideLayouts/slideLayout44.xml"/><Relationship Id="rId4" Type="http://schemas.openxmlformats.org/officeDocument/2006/relationships/hyperlink" Target="http://www.facebook.com/DigitalCrossroadsEUProgramm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ideo" Target="https://www.youtube.com/embed/4c_xYLwOx-g?feature=oembed" TargetMode="External"/><Relationship Id="rId5" Type="http://schemas.openxmlformats.org/officeDocument/2006/relationships/image" Target="../media/image17.jpeg"/><Relationship Id="rId4" Type="http://schemas.openxmlformats.org/officeDocument/2006/relationships/hyperlink" Target="https://www.youtube.com/watch?v=4c_xYLwOx-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278506" y="1902972"/>
            <a:ext cx="8379719" cy="2240980"/>
          </a:xfrm>
        </p:spPr>
        <p:txBody>
          <a:bodyPr/>
          <a:lstStyle/>
          <a:p>
            <a:r>
              <a:rPr lang="en-US" sz="4800" dirty="0"/>
              <a:t>Module 4:</a:t>
            </a:r>
          </a:p>
          <a:p>
            <a:r>
              <a:rPr lang="en-US" sz="4800" dirty="0"/>
              <a:t>Managing a digital workload</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278506" y="949031"/>
            <a:ext cx="5278651" cy="697353"/>
          </a:xfrm>
        </p:spPr>
        <p:txBody>
          <a:bodyPr/>
          <a:lstStyle/>
          <a:p>
            <a:r>
              <a:rPr lang="en-US" dirty="0"/>
              <a:t>Digital Crossroads</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379575" y="1718682"/>
            <a:ext cx="5105122" cy="5475235"/>
          </a:xfrm>
        </p:spPr>
        <p:txBody>
          <a:bodyPr>
            <a:normAutofit/>
          </a:bodyPr>
          <a:lstStyle/>
          <a:p>
            <a:r>
              <a:rPr lang="en-GB" sz="2200" dirty="0"/>
              <a:t>Your employees will have specific hours that they are supposed to work each week. While this will change depending on the organisation, flexibility is something that is important when trying to create a better work-life balance.</a:t>
            </a:r>
          </a:p>
          <a:p>
            <a:r>
              <a:rPr lang="en-GB" sz="2200" dirty="0"/>
              <a:t>Whilst a short text or email may not sound like much time spent working outside of normal hours, research suggests that the time employees spend communicating outside of working hours can add up. </a:t>
            </a:r>
          </a:p>
          <a:p>
            <a:r>
              <a:rPr lang="en-GB" sz="2200" dirty="0"/>
              <a:t>This time can take away from quality personal time with family, as well as take a toll on the individual.</a:t>
            </a:r>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GB" sz="2800" dirty="0"/>
              <a:t>Regulating Work Hours</a:t>
            </a:r>
          </a:p>
          <a:p>
            <a:endParaRPr lang="en-GB" dirty="0"/>
          </a:p>
        </p:txBody>
      </p:sp>
      <p:pic>
        <p:nvPicPr>
          <p:cNvPr id="8" name="Picture Placeholder 7">
            <a:extLst>
              <a:ext uri="{FF2B5EF4-FFF2-40B4-BE49-F238E27FC236}">
                <a16:creationId xmlns:a16="http://schemas.microsoft.com/office/drawing/2014/main" id="{7701F8F7-93E5-DDF1-0F1A-76B8F01C748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21226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GB" sz="2200" dirty="0"/>
              <a:t>So how can we make sure that employees stick to their work hours, and foster a positive environment for a better work life balance?</a:t>
            </a:r>
          </a:p>
          <a:p>
            <a:r>
              <a:rPr lang="en-GB" sz="2200" dirty="0"/>
              <a:t>Firstly, it is important to reduce any forms of ambiguity. Make sure all workers know what their hours are per week and what work they are supposed to do in a week.</a:t>
            </a:r>
          </a:p>
          <a:p>
            <a:r>
              <a:rPr lang="en-GB" sz="2200" dirty="0"/>
              <a:t>If your organisation keeps track of worker hours, try identifying when people are working and when they shouldn’t be. Are some employees eager to respond to an email or text outside of normal working hours? Sometimes it is necessary to encourage staff to switch off, and make sure they understand what is expected of them.</a:t>
            </a:r>
          </a:p>
          <a:p>
            <a:endParaRPr lang="en-GB" sz="2200" dirty="0"/>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1165424"/>
          </a:xfrm>
        </p:spPr>
        <p:txBody>
          <a:bodyPr>
            <a:normAutofit/>
          </a:bodyPr>
          <a:lstStyle/>
          <a:p>
            <a:r>
              <a:rPr lang="en-GB" sz="2800" dirty="0"/>
              <a:t>Reduce Worker Ambiguity</a:t>
            </a:r>
          </a:p>
          <a:p>
            <a:endParaRPr lang="en-GB" dirty="0"/>
          </a:p>
        </p:txBody>
      </p:sp>
      <p:pic>
        <p:nvPicPr>
          <p:cNvPr id="7" name="Picture Placeholder 6">
            <a:extLst>
              <a:ext uri="{FF2B5EF4-FFF2-40B4-BE49-F238E27FC236}">
                <a16:creationId xmlns:a16="http://schemas.microsoft.com/office/drawing/2014/main" id="{B6537CC1-1282-20F6-2EAB-F68E0DC6EDE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49" b="149"/>
          <a:stretch>
            <a:fillRect/>
          </a:stretch>
        </p:blipFill>
        <p:spPr/>
      </p:pic>
    </p:spTree>
    <p:extLst>
      <p:ext uri="{BB962C8B-B14F-4D97-AF65-F5344CB8AC3E}">
        <p14:creationId xmlns:p14="http://schemas.microsoft.com/office/powerpoint/2010/main" val="71149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9582" y="1718682"/>
            <a:ext cx="5682480" cy="5475235"/>
          </a:xfrm>
        </p:spPr>
        <p:txBody>
          <a:bodyPr>
            <a:normAutofit/>
          </a:bodyPr>
          <a:lstStyle/>
          <a:p>
            <a:r>
              <a:rPr lang="en-GB" sz="2200" dirty="0"/>
              <a:t>Reach out to employees who are working over the allocated hours of work and make see if their needs are met. Do they need advice on how to do something? Are the amount of hours that they spend on work beneficial? Do they need extra resources to ensure that they are working to the best of their ability?</a:t>
            </a:r>
          </a:p>
          <a:p>
            <a:r>
              <a:rPr lang="en-GB" sz="2200" dirty="0"/>
              <a:t>Focus groups may also be beneficial to employees. Sometimes staff might not want to mention something that is bothering them on their own, but when they are in a group they are comfortable discussing potential issues that they might face, or what they might need from their employer. These can be held virtually or in person.</a:t>
            </a:r>
          </a:p>
          <a:p>
            <a:endParaRPr lang="en-GB" sz="2200" dirty="0"/>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GB" sz="2800" dirty="0"/>
              <a:t>Reach Out And Meet Employees Regularly</a:t>
            </a:r>
          </a:p>
          <a:p>
            <a:endParaRPr lang="en-GB" dirty="0"/>
          </a:p>
        </p:txBody>
      </p:sp>
      <p:pic>
        <p:nvPicPr>
          <p:cNvPr id="6" name="Picture Placeholder 5">
            <a:extLst>
              <a:ext uri="{FF2B5EF4-FFF2-40B4-BE49-F238E27FC236}">
                <a16:creationId xmlns:a16="http://schemas.microsoft.com/office/drawing/2014/main" id="{D9BC6388-71DD-1F77-DA63-19A72AEAD16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33" r="23233"/>
          <a:stretch>
            <a:fillRect/>
          </a:stretch>
        </p:blipFill>
        <p:spPr/>
      </p:pic>
    </p:spTree>
    <p:extLst>
      <p:ext uri="{BB962C8B-B14F-4D97-AF65-F5344CB8AC3E}">
        <p14:creationId xmlns:p14="http://schemas.microsoft.com/office/powerpoint/2010/main" val="385709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GB" sz="2200" dirty="0"/>
              <a:t>Workplace culture is a complex concept, but one consistent finding is that often the culture of an organisation comes from the people at the top, that is the leaders of the organisation often set the example that employees follow.</a:t>
            </a:r>
          </a:p>
          <a:p>
            <a:endParaRPr lang="en-GB" sz="2200" dirty="0"/>
          </a:p>
          <a:p>
            <a:r>
              <a:rPr lang="en-GB" sz="2200" dirty="0"/>
              <a:t>When workers receive work communications outside of work hours, they might feel that it is the norm to respond immediately.</a:t>
            </a:r>
          </a:p>
          <a:p>
            <a:endParaRPr lang="en-GB" sz="2200" dirty="0"/>
          </a:p>
          <a:p>
            <a:r>
              <a:rPr lang="en-GB" sz="2200" dirty="0"/>
              <a:t>Try practising not messaging workers outside of work hours, and giving them the right to disconnect. More can be found about the right to disconnect in Module 1 and 3. </a:t>
            </a:r>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GB" sz="2800" dirty="0"/>
              <a:t>Encouraging a Culture Of Switching Off</a:t>
            </a:r>
          </a:p>
          <a:p>
            <a:endParaRPr lang="en-GB" dirty="0"/>
          </a:p>
        </p:txBody>
      </p:sp>
      <p:pic>
        <p:nvPicPr>
          <p:cNvPr id="6" name="Picture Placeholder 5">
            <a:extLst>
              <a:ext uri="{FF2B5EF4-FFF2-40B4-BE49-F238E27FC236}">
                <a16:creationId xmlns:a16="http://schemas.microsoft.com/office/drawing/2014/main" id="{B14C0673-A079-ECD2-5D2E-9AA713510A1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110264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0CB501-DA81-D80A-423F-0E506CCB193C}"/>
              </a:ext>
            </a:extLst>
          </p:cNvPr>
          <p:cNvSpPr>
            <a:spLocks noGrp="1"/>
          </p:cNvSpPr>
          <p:nvPr>
            <p:ph type="body" sz="quarter" idx="18"/>
          </p:nvPr>
        </p:nvSpPr>
        <p:spPr>
          <a:xfrm>
            <a:off x="234818" y="1586889"/>
            <a:ext cx="6063366" cy="4292915"/>
          </a:xfrm>
        </p:spPr>
        <p:txBody>
          <a:bodyPr>
            <a:normAutofit/>
          </a:bodyPr>
          <a:lstStyle/>
          <a:p>
            <a:pPr algn="ctr"/>
            <a:r>
              <a:rPr lang="en-US" sz="2200" b="1" dirty="0">
                <a:solidFill>
                  <a:schemeClr val="bg1"/>
                </a:solidFill>
              </a:rPr>
              <a:t>Think back to March 2020</a:t>
            </a:r>
          </a:p>
          <a:p>
            <a:pPr algn="ctr"/>
            <a:endParaRPr lang="en-US" sz="2200" b="1" dirty="0">
              <a:solidFill>
                <a:schemeClr val="bg1"/>
              </a:solidFill>
            </a:endParaRPr>
          </a:p>
          <a:p>
            <a:pPr algn="ctr"/>
            <a:r>
              <a:rPr lang="en-US" sz="2200" dirty="0">
                <a:solidFill>
                  <a:schemeClr val="bg1"/>
                </a:solidFill>
              </a:rPr>
              <a:t>When everything moved to virtual teaching sessions, how did this impact your working life?</a:t>
            </a:r>
          </a:p>
          <a:p>
            <a:pPr algn="ctr"/>
            <a:r>
              <a:rPr lang="en-US" sz="2200" dirty="0"/>
              <a:t>Reflect on the following things:</a:t>
            </a:r>
          </a:p>
          <a:p>
            <a:pPr algn="ctr"/>
            <a:endParaRPr lang="en-US" sz="2200" dirty="0">
              <a:solidFill>
                <a:schemeClr val="bg1"/>
              </a:solidFill>
            </a:endParaRPr>
          </a:p>
          <a:p>
            <a:r>
              <a:rPr lang="en-US" dirty="0">
                <a:effectLst/>
                <a:ea typeface="Abril Fatface" charset="0"/>
                <a:cs typeface="Abril Fatface" charset="0"/>
              </a:rPr>
              <a:t>Did you struggle to adapt to the new changes?</a:t>
            </a:r>
          </a:p>
          <a:p>
            <a:r>
              <a:rPr lang="en-US" dirty="0">
                <a:ea typeface="Abril Fatface" charset="0"/>
                <a:cs typeface="Abril Fatface" charset="0"/>
              </a:rPr>
              <a:t>If yes, what ways did you struggle?</a:t>
            </a:r>
            <a:endParaRPr lang="en-US" dirty="0">
              <a:effectLst/>
              <a:ea typeface="Abril Fatface" charset="0"/>
              <a:cs typeface="Abril Fatface" charset="0"/>
            </a:endParaRPr>
          </a:p>
          <a:p>
            <a:r>
              <a:rPr lang="en-US" dirty="0">
                <a:effectLst/>
                <a:ea typeface="Abril Fatface" charset="0"/>
                <a:cs typeface="Abril Fatface" charset="0"/>
              </a:rPr>
              <a:t>What did </a:t>
            </a:r>
            <a:r>
              <a:rPr lang="en-US" dirty="0">
                <a:ea typeface="Abril Fatface" charset="0"/>
                <a:cs typeface="Abril Fatface" charset="0"/>
              </a:rPr>
              <a:t>your organization do well?</a:t>
            </a:r>
          </a:p>
          <a:p>
            <a:r>
              <a:rPr lang="en-US" dirty="0">
                <a:ea typeface="Abril Fatface" charset="0"/>
                <a:cs typeface="Abril Fatface" charset="0"/>
              </a:rPr>
              <a:t>What would you do differently now?</a:t>
            </a:r>
            <a:endParaRPr lang="en-US" sz="2400" dirty="0">
              <a:solidFill>
                <a:schemeClr val="bg1"/>
              </a:solidFill>
              <a:effectLst/>
              <a:ea typeface="Abril Fatface" charset="0"/>
              <a:cs typeface="Abril Fatface" charset="0"/>
            </a:endParaRPr>
          </a:p>
          <a:p>
            <a:endParaRPr lang="en-IE" dirty="0"/>
          </a:p>
        </p:txBody>
      </p:sp>
      <p:sp>
        <p:nvSpPr>
          <p:cNvPr id="6" name="Text Placeholder 5">
            <a:extLst>
              <a:ext uri="{FF2B5EF4-FFF2-40B4-BE49-F238E27FC236}">
                <a16:creationId xmlns:a16="http://schemas.microsoft.com/office/drawing/2014/main" id="{1CE61817-CF87-B6C0-633A-4B4DFCDCEC65}"/>
              </a:ext>
            </a:extLst>
          </p:cNvPr>
          <p:cNvSpPr>
            <a:spLocks noGrp="1"/>
          </p:cNvSpPr>
          <p:nvPr>
            <p:ph type="body" sz="quarter" idx="16"/>
          </p:nvPr>
        </p:nvSpPr>
        <p:spPr/>
        <p:txBody>
          <a:bodyPr>
            <a:normAutofit lnSpcReduction="10000"/>
          </a:bodyPr>
          <a:lstStyle/>
          <a:p>
            <a:r>
              <a:rPr lang="en-IE" dirty="0"/>
              <a:t>Reflection Exercise</a:t>
            </a:r>
          </a:p>
        </p:txBody>
      </p:sp>
      <p:pic>
        <p:nvPicPr>
          <p:cNvPr id="8" name="Picture Placeholder 7">
            <a:extLst>
              <a:ext uri="{FF2B5EF4-FFF2-40B4-BE49-F238E27FC236}">
                <a16:creationId xmlns:a16="http://schemas.microsoft.com/office/drawing/2014/main" id="{B48E3D62-980D-601B-1307-5931097DC8A7}"/>
              </a:ext>
            </a:extLst>
          </p:cNvPr>
          <p:cNvPicPr>
            <a:picLocks noGrp="1" noChangeAspect="1"/>
          </p:cNvPicPr>
          <p:nvPr>
            <p:ph type="pic" sz="quarter" idx="10"/>
          </p:nvPr>
        </p:nvPicPr>
        <p:blipFill>
          <a:blip r:embed="rId3"/>
          <a:srcRect t="12530" b="12530"/>
          <a:stretch>
            <a:fillRect/>
          </a:stretch>
        </p:blipFill>
        <p:spPr>
          <a:prstGeom prst="rect">
            <a:avLst/>
          </a:prstGeom>
        </p:spPr>
      </p:pic>
      <p:sp>
        <p:nvSpPr>
          <p:cNvPr id="9" name="Thought Bubble: Cloud 8">
            <a:extLst>
              <a:ext uri="{FF2B5EF4-FFF2-40B4-BE49-F238E27FC236}">
                <a16:creationId xmlns:a16="http://schemas.microsoft.com/office/drawing/2014/main" id="{BAF3974A-B845-64DE-4CA6-BA9BBC91F8B8}"/>
              </a:ext>
            </a:extLst>
          </p:cNvPr>
          <p:cNvSpPr/>
          <p:nvPr/>
        </p:nvSpPr>
        <p:spPr>
          <a:xfrm>
            <a:off x="5137606" y="161801"/>
            <a:ext cx="1160578" cy="1063392"/>
          </a:xfrm>
          <a:prstGeom prst="cloudCallout">
            <a:avLst>
              <a:gd name="adj1" fmla="val -69682"/>
              <a:gd name="adj2" fmla="val 65940"/>
            </a:avLst>
          </a:prstGeom>
          <a:solidFill>
            <a:schemeClr val="bg1"/>
          </a:solidFill>
          <a:ln w="19050">
            <a:solidFill>
              <a:srgbClr val="09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668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D6F21E0-9C8C-41F0-9693-9AFC3476C9C7}"/>
              </a:ext>
            </a:extLst>
          </p:cNvPr>
          <p:cNvSpPr>
            <a:spLocks noGrp="1"/>
          </p:cNvSpPr>
          <p:nvPr>
            <p:ph type="body" sz="quarter" idx="16"/>
          </p:nvPr>
        </p:nvSpPr>
        <p:spPr>
          <a:xfrm>
            <a:off x="704602" y="2226171"/>
            <a:ext cx="6610597" cy="1202829"/>
          </a:xfrm>
        </p:spPr>
        <p:txBody>
          <a:bodyPr>
            <a:noAutofit/>
          </a:bodyPr>
          <a:lstStyle/>
          <a:p>
            <a:r>
              <a:rPr lang="en-GB" dirty="0"/>
              <a:t>Creating a Supportive Environment For Workers</a:t>
            </a:r>
          </a:p>
        </p:txBody>
      </p:sp>
      <p:sp>
        <p:nvSpPr>
          <p:cNvPr id="9" name="Text Placeholder 8">
            <a:extLst>
              <a:ext uri="{FF2B5EF4-FFF2-40B4-BE49-F238E27FC236}">
                <a16:creationId xmlns:a16="http://schemas.microsoft.com/office/drawing/2014/main" id="{C75AA3D1-E6AF-4F27-8573-BB382AEA97B5}"/>
              </a:ext>
            </a:extLst>
          </p:cNvPr>
          <p:cNvSpPr>
            <a:spLocks noGrp="1"/>
          </p:cNvSpPr>
          <p:nvPr>
            <p:ph type="body" sz="quarter" idx="17"/>
          </p:nvPr>
        </p:nvSpPr>
        <p:spPr/>
        <p:txBody>
          <a:bodyPr>
            <a:normAutofit fontScale="85000" lnSpcReduction="20000"/>
          </a:bodyPr>
          <a:lstStyle/>
          <a:p>
            <a:r>
              <a:rPr lang="en-US" dirty="0"/>
              <a:t>02</a:t>
            </a:r>
            <a:endParaRPr lang="en-IE" dirty="0"/>
          </a:p>
        </p:txBody>
      </p:sp>
    </p:spTree>
    <p:extLst>
      <p:ext uri="{BB962C8B-B14F-4D97-AF65-F5344CB8AC3E}">
        <p14:creationId xmlns:p14="http://schemas.microsoft.com/office/powerpoint/2010/main" val="4208434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IE" sz="2200" dirty="0"/>
              <a:t>There are several different ways that managers can create a positive support network in their organisation. Sometimes the support can come from internal sources to the organisation, other times there are resources available which employees and employers can use to help create a supportive network.</a:t>
            </a:r>
          </a:p>
          <a:p>
            <a:endParaRPr lang="en-IE" sz="2200" dirty="0"/>
          </a:p>
          <a:p>
            <a:r>
              <a:rPr lang="en-IE" sz="2200" dirty="0"/>
              <a:t>Employee assistance programmes</a:t>
            </a:r>
          </a:p>
          <a:p>
            <a:r>
              <a:rPr lang="en-IE" sz="2200" dirty="0"/>
              <a:t>Mental Health First Aiders</a:t>
            </a:r>
          </a:p>
          <a:p>
            <a:r>
              <a:rPr lang="en-IE" sz="2200" dirty="0"/>
              <a:t>Being a supportive manager</a:t>
            </a:r>
          </a:p>
          <a:p>
            <a:r>
              <a:rPr lang="en-IE" sz="2200" dirty="0"/>
              <a:t>Building resilience in workers</a:t>
            </a:r>
          </a:p>
          <a:p>
            <a:endParaRPr lang="en-IE" sz="2200" dirty="0"/>
          </a:p>
          <a:p>
            <a:endParaRPr lang="en-IE" sz="2200" dirty="0"/>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547576"/>
          </a:xfrm>
        </p:spPr>
        <p:txBody>
          <a:bodyPr>
            <a:normAutofit/>
          </a:bodyPr>
          <a:lstStyle/>
          <a:p>
            <a:r>
              <a:rPr lang="en-IE" sz="2800" dirty="0"/>
              <a:t>Implementing a Support Network</a:t>
            </a:r>
          </a:p>
        </p:txBody>
      </p:sp>
      <p:pic>
        <p:nvPicPr>
          <p:cNvPr id="2" name="Picture Placeholder 1">
            <a:extLst>
              <a:ext uri="{FF2B5EF4-FFF2-40B4-BE49-F238E27FC236}">
                <a16:creationId xmlns:a16="http://schemas.microsoft.com/office/drawing/2014/main" id="{3C504FB6-AF81-95A5-50F6-E35254153BE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98216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8D3D3C9D-68FD-7ADB-263E-434B3B7373E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191039" y="1499191"/>
            <a:ext cx="5571268" cy="4886606"/>
          </a:xfrm>
        </p:spPr>
        <p:txBody>
          <a:bodyPr>
            <a:normAutofit/>
          </a:bodyPr>
          <a:lstStyle/>
          <a:p>
            <a:r>
              <a:rPr lang="en-IE" dirty="0"/>
              <a:t>There are many different ways that organisations can create a support network for their workers. One of the most common ways is through an employee assistance programme (EAP).</a:t>
            </a:r>
          </a:p>
          <a:p>
            <a:r>
              <a:rPr lang="en-IE" dirty="0"/>
              <a:t>EAPs are a confidential workplace service that </a:t>
            </a:r>
            <a:r>
              <a:rPr lang="en-US" dirty="0"/>
              <a:t>helps employees to deal with work-life stressors, family issues, financial concerns, relationship problems and even drug or legal concerns.</a:t>
            </a:r>
          </a:p>
          <a:p>
            <a:r>
              <a:rPr lang="en-US" dirty="0"/>
              <a:t>Generally, employees will be able to contact EAPs 24/7 to discuss issues at their own pace.</a:t>
            </a:r>
            <a:endParaRPr lang="en-IE" dirty="0"/>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a:xfrm>
            <a:off x="1379575" y="472204"/>
            <a:ext cx="5105120" cy="792130"/>
          </a:xfrm>
        </p:spPr>
        <p:txBody>
          <a:bodyPr>
            <a:normAutofit/>
          </a:bodyPr>
          <a:lstStyle/>
          <a:p>
            <a:r>
              <a:rPr lang="en-IE" sz="2800" dirty="0"/>
              <a:t>Employee Assistance Programmes</a:t>
            </a:r>
          </a:p>
        </p:txBody>
      </p:sp>
    </p:spTree>
    <p:extLst>
      <p:ext uri="{BB962C8B-B14F-4D97-AF65-F5344CB8AC3E}">
        <p14:creationId xmlns:p14="http://schemas.microsoft.com/office/powerpoint/2010/main" val="378617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429000"/>
            <a:ext cx="5029134" cy="2404690"/>
          </a:xfrm>
        </p:spPr>
        <p:txBody>
          <a:bodyPr>
            <a:normAutofit lnSpcReduction="10000"/>
          </a:bodyPr>
          <a:lstStyle/>
          <a:p>
            <a:pPr marL="0"/>
            <a:r>
              <a:rPr lang="en-IE" dirty="0">
                <a:solidFill>
                  <a:srgbClr val="002060"/>
                </a:solidFill>
              </a:rPr>
              <a:t>Check out the following YouTube video to help improve your learning outcomes. This video explores what a worker might do to when a company has an EAP in place.</a:t>
            </a:r>
          </a:p>
          <a:p>
            <a:pPr marL="0"/>
            <a:r>
              <a:rPr lang="en-IE" dirty="0">
                <a:solidFill>
                  <a:srgbClr val="09446A"/>
                </a:solidFill>
                <a:hlinkClick r:id="rId4">
                  <a:extLst>
                    <a:ext uri="{A12FA001-AC4F-418D-AE19-62706E023703}">
                      <ahyp:hlinkClr xmlns:ahyp="http://schemas.microsoft.com/office/drawing/2018/hyperlinkcolor" val="tx"/>
                    </a:ext>
                  </a:extLst>
                </a:hlinkClick>
              </a:rPr>
              <a:t>https://www.youtube.com/watch?v=vdne0cqU2C0</a:t>
            </a:r>
            <a:endParaRPr lang="en-IE" dirty="0">
              <a:solidFill>
                <a:srgbClr val="09446A"/>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933041"/>
            <a:ext cx="5113283" cy="1808541"/>
          </a:xfrm>
        </p:spPr>
        <p:txBody>
          <a:bodyPr>
            <a:normAutofit fontScale="55000" lnSpcReduction="20000"/>
          </a:bodyPr>
          <a:lstStyle/>
          <a:p>
            <a:r>
              <a:rPr lang="en-IE" sz="5100" dirty="0"/>
              <a:t>WATCH</a:t>
            </a:r>
          </a:p>
          <a:p>
            <a:endParaRPr lang="en-IE" dirty="0"/>
          </a:p>
          <a:p>
            <a:r>
              <a:rPr lang="en-US" sz="4600" dirty="0"/>
              <a:t>How does the Employee Assistance </a:t>
            </a:r>
            <a:r>
              <a:rPr lang="en-US" sz="4600" dirty="0" err="1"/>
              <a:t>Programme</a:t>
            </a:r>
            <a:r>
              <a:rPr lang="en-US" sz="4600" dirty="0"/>
              <a:t> actually work?</a:t>
            </a:r>
            <a:endParaRPr lang="en-IE" sz="4600" dirty="0"/>
          </a:p>
        </p:txBody>
      </p:sp>
      <p:pic>
        <p:nvPicPr>
          <p:cNvPr id="2" name="Online Media 1" title="How does the Employee Assistance Program actually work? | Fürstenberg Institut">
            <a:hlinkClick r:id="" action="ppaction://media"/>
            <a:extLst>
              <a:ext uri="{FF2B5EF4-FFF2-40B4-BE49-F238E27FC236}">
                <a16:creationId xmlns:a16="http://schemas.microsoft.com/office/drawing/2014/main" id="{79DC94B7-A588-6306-6D7C-F3A3EA071A93}"/>
              </a:ext>
            </a:extLst>
          </p:cNvPr>
          <p:cNvPicPr>
            <a:picLocks noRot="1" noChangeAspect="1"/>
          </p:cNvPicPr>
          <p:nvPr>
            <a:videoFile r:link="rId1"/>
          </p:nvPr>
        </p:nvPicPr>
        <p:blipFill>
          <a:blip r:embed="rId5"/>
          <a:stretch>
            <a:fillRect/>
          </a:stretch>
        </p:blipFill>
        <p:spPr>
          <a:xfrm>
            <a:off x="7061200" y="1203325"/>
            <a:ext cx="5160306" cy="3913188"/>
          </a:xfrm>
          <a:prstGeom prst="rect">
            <a:avLst/>
          </a:prstGeom>
        </p:spPr>
      </p:pic>
    </p:spTree>
    <p:extLst>
      <p:ext uri="{BB962C8B-B14F-4D97-AF65-F5344CB8AC3E}">
        <p14:creationId xmlns:p14="http://schemas.microsoft.com/office/powerpoint/2010/main" val="17142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IE" sz="2200" dirty="0"/>
              <a:t>There are existing examples of ways that organisations can intervene to ensure positive mental wellbeing in their workers. Mental Health First Aiders is a training programme that teaches employees some </a:t>
            </a:r>
            <a:r>
              <a:rPr lang="en-US" sz="2200" dirty="0"/>
              <a:t>basic knowledge to identify early symptoms of mental health problems and psychological crisis. </a:t>
            </a:r>
          </a:p>
          <a:p>
            <a:endParaRPr lang="en-US" sz="2200" dirty="0"/>
          </a:p>
          <a:p>
            <a:r>
              <a:rPr lang="en-US" sz="2200" dirty="0"/>
              <a:t>Over the next few slides we </a:t>
            </a:r>
            <a:r>
              <a:rPr lang="en-GB" sz="2200" dirty="0"/>
              <a:t>will take a closer look at the organisation SAP, and what kind of interventions they had in place to help their employees’ mental wellbeing.</a:t>
            </a:r>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GB" sz="2800" dirty="0"/>
              <a:t>Mental Health First Aiders</a:t>
            </a:r>
          </a:p>
          <a:p>
            <a:endParaRPr lang="en-GB" dirty="0"/>
          </a:p>
        </p:txBody>
      </p:sp>
      <p:pic>
        <p:nvPicPr>
          <p:cNvPr id="2" name="Picture Placeholder 1">
            <a:extLst>
              <a:ext uri="{FF2B5EF4-FFF2-40B4-BE49-F238E27FC236}">
                <a16:creationId xmlns:a16="http://schemas.microsoft.com/office/drawing/2014/main" id="{D26CCDDA-05E4-4A4F-DBBE-E8E13365FE6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7528" r="17528"/>
          <a:stretch>
            <a:fillRect/>
          </a:stretch>
        </p:blipFill>
        <p:spPr/>
      </p:pic>
      <p:sp>
        <p:nvSpPr>
          <p:cNvPr id="6" name="TextBox 5">
            <a:extLst>
              <a:ext uri="{FF2B5EF4-FFF2-40B4-BE49-F238E27FC236}">
                <a16:creationId xmlns:a16="http://schemas.microsoft.com/office/drawing/2014/main" id="{405054A0-D62F-E819-72F8-F59E5E54047C}"/>
              </a:ext>
            </a:extLst>
          </p:cNvPr>
          <p:cNvSpPr txBox="1"/>
          <p:nvPr/>
        </p:nvSpPr>
        <p:spPr>
          <a:xfrm>
            <a:off x="5926547" y="6488668"/>
            <a:ext cx="2583712" cy="400110"/>
          </a:xfrm>
          <a:prstGeom prst="rect">
            <a:avLst/>
          </a:prstGeom>
          <a:noFill/>
        </p:spPr>
        <p:txBody>
          <a:bodyPr wrap="square" rtlCol="0">
            <a:spAutoFit/>
          </a:bodyPr>
          <a:lstStyle/>
          <a:p>
            <a:r>
              <a:rPr lang="en-IE" sz="2000" dirty="0">
                <a:solidFill>
                  <a:schemeClr val="bg1"/>
                </a:solidFill>
                <a:hlinkClick r:id="rId4">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112279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B1C0F5E-7743-E345-9945-94F2B3CA18F2}"/>
              </a:ext>
            </a:extLst>
          </p:cNvPr>
          <p:cNvSpPr>
            <a:spLocks noGrp="1"/>
          </p:cNvSpPr>
          <p:nvPr>
            <p:ph type="body" sz="quarter" idx="18"/>
          </p:nvPr>
        </p:nvSpPr>
        <p:spPr>
          <a:xfrm>
            <a:off x="956478" y="1733356"/>
            <a:ext cx="4754535" cy="4329677"/>
          </a:xfrm>
        </p:spPr>
        <p:txBody>
          <a:bodyPr>
            <a:normAutofit/>
          </a:bodyPr>
          <a:lstStyle/>
          <a:p>
            <a:pPr marL="0"/>
            <a:r>
              <a:rPr lang="en-US" dirty="0"/>
              <a:t>Within this module, you will learn how to manage the workload of your employees to ensure that they don’t suffer from burnout. You will also learn how to create a supportive environment for your workers, and how you can identify risk factors in employees to help create an intervention if needed. Finally, you will also learn how to create an action plan and </a:t>
            </a:r>
            <a:r>
              <a:rPr lang="en-US"/>
              <a:t>wellbeing policies.</a:t>
            </a:r>
            <a:endParaRPr lang="en-US" dirty="0"/>
          </a:p>
          <a:p>
            <a:pPr marL="0"/>
            <a:endParaRPr lang="en-US" dirty="0"/>
          </a:p>
          <a:p>
            <a:pPr marL="0"/>
            <a:endParaRPr lang="en-US" dirty="0"/>
          </a:p>
        </p:txBody>
      </p:sp>
      <p:sp>
        <p:nvSpPr>
          <p:cNvPr id="16" name="Text Placeholder 15">
            <a:extLst>
              <a:ext uri="{FF2B5EF4-FFF2-40B4-BE49-F238E27FC236}">
                <a16:creationId xmlns:a16="http://schemas.microsoft.com/office/drawing/2014/main" id="{52A7E4F1-943C-2B4E-9BCD-F4872B0E1A2F}"/>
              </a:ext>
            </a:extLst>
          </p:cNvPr>
          <p:cNvSpPr>
            <a:spLocks noGrp="1"/>
          </p:cNvSpPr>
          <p:nvPr>
            <p:ph type="body" sz="quarter" idx="16"/>
          </p:nvPr>
        </p:nvSpPr>
        <p:spPr/>
        <p:txBody>
          <a:bodyPr/>
          <a:lstStyle/>
          <a:p>
            <a:r>
              <a:rPr lang="en-US" dirty="0"/>
              <a:t>Module 4 Overview</a:t>
            </a:r>
          </a:p>
        </p:txBody>
      </p:sp>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40248" y="565043"/>
            <a:ext cx="5251752" cy="822373"/>
          </a:xfrm>
        </p:spPr>
        <p:txBody>
          <a:bodyPr/>
          <a:lstStyle/>
          <a:p>
            <a:r>
              <a:rPr lang="en-US" dirty="0"/>
              <a:t>Managing the workload of your workers</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40248" y="1902153"/>
            <a:ext cx="4754535" cy="822373"/>
          </a:xfrm>
        </p:spPr>
        <p:txBody>
          <a:bodyPr/>
          <a:lstStyle/>
          <a:p>
            <a:r>
              <a:rPr lang="en-GB" dirty="0"/>
              <a:t>Creating a supportive environment for workers</a:t>
            </a:r>
          </a:p>
          <a:p>
            <a:endParaRPr lang="en-US" dirty="0"/>
          </a:p>
        </p:txBody>
      </p:sp>
      <p:sp>
        <p:nvSpPr>
          <p:cNvPr id="21" name="Text Placeholder 20">
            <a:extLst>
              <a:ext uri="{FF2B5EF4-FFF2-40B4-BE49-F238E27FC236}">
                <a16:creationId xmlns:a16="http://schemas.microsoft.com/office/drawing/2014/main" id="{26F080BC-DC74-EB43-8DFA-6A8C1EDBECDD}"/>
              </a:ext>
            </a:extLst>
          </p:cNvPr>
          <p:cNvSpPr>
            <a:spLocks noGrp="1"/>
          </p:cNvSpPr>
          <p:nvPr>
            <p:ph type="body" sz="quarter" idx="22"/>
          </p:nvPr>
        </p:nvSpPr>
        <p:spPr>
          <a:xfrm>
            <a:off x="6940248" y="2699433"/>
            <a:ext cx="4754535" cy="822373"/>
          </a:xfrm>
        </p:spPr>
        <p:txBody>
          <a:bodyPr/>
          <a:lstStyle/>
          <a:p>
            <a:r>
              <a:rPr lang="en-US" dirty="0"/>
              <a:t>Identifying Risk Factors in Employees</a:t>
            </a:r>
          </a:p>
        </p:txBody>
      </p:sp>
      <p:sp>
        <p:nvSpPr>
          <p:cNvPr id="23" name="Text Placeholder 22">
            <a:extLst>
              <a:ext uri="{FF2B5EF4-FFF2-40B4-BE49-F238E27FC236}">
                <a16:creationId xmlns:a16="http://schemas.microsoft.com/office/drawing/2014/main" id="{C5EDC5C1-7813-6A47-873A-E493BF1268E6}"/>
              </a:ext>
            </a:extLst>
          </p:cNvPr>
          <p:cNvSpPr>
            <a:spLocks noGrp="1"/>
          </p:cNvSpPr>
          <p:nvPr>
            <p:ph type="body" sz="quarter" idx="24"/>
          </p:nvPr>
        </p:nvSpPr>
        <p:spPr>
          <a:xfrm>
            <a:off x="6940248" y="3921575"/>
            <a:ext cx="4754535" cy="822373"/>
          </a:xfrm>
        </p:spPr>
        <p:txBody>
          <a:bodyPr/>
          <a:lstStyle/>
          <a:p>
            <a:r>
              <a:rPr lang="en-US" dirty="0"/>
              <a:t>Creating an Action Plan, Including Wellbeing Policy</a:t>
            </a:r>
          </a:p>
          <a:p>
            <a:endParaRPr lang="en-US" dirty="0"/>
          </a:p>
        </p:txBody>
      </p:sp>
      <p:sp>
        <p:nvSpPr>
          <p:cNvPr id="25" name="Text Placeholder 24">
            <a:extLst>
              <a:ext uri="{FF2B5EF4-FFF2-40B4-BE49-F238E27FC236}">
                <a16:creationId xmlns:a16="http://schemas.microsoft.com/office/drawing/2014/main" id="{8A3D212E-DA8E-3243-940F-2428164941DC}"/>
              </a:ext>
            </a:extLst>
          </p:cNvPr>
          <p:cNvSpPr>
            <a:spLocks noGrp="1"/>
          </p:cNvSpPr>
          <p:nvPr>
            <p:ph type="body" sz="quarter" idx="4294967295"/>
          </p:nvPr>
        </p:nvSpPr>
        <p:spPr>
          <a:xfrm>
            <a:off x="6926393" y="5004804"/>
            <a:ext cx="4754535" cy="822373"/>
          </a:xfrm>
        </p:spPr>
        <p:txBody>
          <a:bodyPr/>
          <a:lstStyle/>
          <a:p>
            <a:pPr marL="0" indent="0">
              <a:buNone/>
            </a:pPr>
            <a:r>
              <a:rPr lang="en-US" sz="2200" dirty="0">
                <a:solidFill>
                  <a:srgbClr val="09446A"/>
                </a:solidFill>
              </a:rPr>
              <a:t>Exercises and Extra Resources</a:t>
            </a:r>
          </a:p>
          <a:p>
            <a:pPr marL="0" indent="0">
              <a:buNone/>
            </a:pPr>
            <a:endParaRPr lang="en-US" dirty="0"/>
          </a:p>
        </p:txBody>
      </p:sp>
      <p:sp>
        <p:nvSpPr>
          <p:cNvPr id="4" name="Text Placeholder 3">
            <a:extLst>
              <a:ext uri="{FF2B5EF4-FFF2-40B4-BE49-F238E27FC236}">
                <a16:creationId xmlns:a16="http://schemas.microsoft.com/office/drawing/2014/main" id="{DA8A9400-1417-9049-9C6C-C30C7D60DC1C}"/>
              </a:ext>
            </a:extLst>
          </p:cNvPr>
          <p:cNvSpPr>
            <a:spLocks noGrp="1"/>
          </p:cNvSpPr>
          <p:nvPr>
            <p:ph type="body" sz="quarter" idx="15"/>
          </p:nvPr>
        </p:nvSpPr>
        <p:spPr/>
        <p:txBody>
          <a:bodyPr/>
          <a:lstStyle/>
          <a:p>
            <a:r>
              <a:rPr lang="en-US" dirty="0"/>
              <a:t>1</a:t>
            </a:r>
          </a:p>
        </p:txBody>
      </p:sp>
      <p:sp>
        <p:nvSpPr>
          <p:cNvPr id="18" name="Text Placeholder 17">
            <a:extLst>
              <a:ext uri="{FF2B5EF4-FFF2-40B4-BE49-F238E27FC236}">
                <a16:creationId xmlns:a16="http://schemas.microsoft.com/office/drawing/2014/main" id="{69ADDA10-1D8C-7549-9232-76D13BC69B71}"/>
              </a:ext>
            </a:extLst>
          </p:cNvPr>
          <p:cNvSpPr>
            <a:spLocks noGrp="1"/>
          </p:cNvSpPr>
          <p:nvPr>
            <p:ph type="body" sz="quarter" idx="19"/>
          </p:nvPr>
        </p:nvSpPr>
        <p:spPr/>
        <p:txBody>
          <a:bodyPr/>
          <a:lstStyle/>
          <a:p>
            <a:r>
              <a:rPr lang="en-US" dirty="0"/>
              <a:t>2</a:t>
            </a:r>
          </a:p>
        </p:txBody>
      </p:sp>
      <p:sp>
        <p:nvSpPr>
          <p:cNvPr id="20" name="Text Placeholder 19">
            <a:extLst>
              <a:ext uri="{FF2B5EF4-FFF2-40B4-BE49-F238E27FC236}">
                <a16:creationId xmlns:a16="http://schemas.microsoft.com/office/drawing/2014/main" id="{7A3E6AA6-A95B-3341-A1D4-54F399B994E0}"/>
              </a:ext>
            </a:extLst>
          </p:cNvPr>
          <p:cNvSpPr>
            <a:spLocks noGrp="1"/>
          </p:cNvSpPr>
          <p:nvPr>
            <p:ph type="body" sz="quarter" idx="21"/>
          </p:nvPr>
        </p:nvSpPr>
        <p:spPr/>
        <p:txBody>
          <a:bodyPr/>
          <a:lstStyle/>
          <a:p>
            <a:r>
              <a:rPr lang="en-US" dirty="0"/>
              <a:t>3</a:t>
            </a:r>
          </a:p>
        </p:txBody>
      </p:sp>
      <p:sp>
        <p:nvSpPr>
          <p:cNvPr id="22" name="Text Placeholder 21">
            <a:extLst>
              <a:ext uri="{FF2B5EF4-FFF2-40B4-BE49-F238E27FC236}">
                <a16:creationId xmlns:a16="http://schemas.microsoft.com/office/drawing/2014/main" id="{4FFEEA72-7428-1044-BED7-929E4C3B0FA6}"/>
              </a:ext>
            </a:extLst>
          </p:cNvPr>
          <p:cNvSpPr>
            <a:spLocks noGrp="1"/>
          </p:cNvSpPr>
          <p:nvPr>
            <p:ph type="body" sz="quarter" idx="23"/>
          </p:nvPr>
        </p:nvSpPr>
        <p:spPr/>
        <p:txBody>
          <a:bodyPr/>
          <a:lstStyle/>
          <a:p>
            <a:r>
              <a:rPr lang="en-US" dirty="0"/>
              <a:t>4</a:t>
            </a:r>
          </a:p>
        </p:txBody>
      </p:sp>
      <p:sp>
        <p:nvSpPr>
          <p:cNvPr id="24" name="Text Placeholder 23">
            <a:extLst>
              <a:ext uri="{FF2B5EF4-FFF2-40B4-BE49-F238E27FC236}">
                <a16:creationId xmlns:a16="http://schemas.microsoft.com/office/drawing/2014/main" id="{5D538C9E-2E75-224E-8306-49B4C56F4862}"/>
              </a:ext>
            </a:extLst>
          </p:cNvPr>
          <p:cNvSpPr>
            <a:spLocks noGrp="1"/>
          </p:cNvSpPr>
          <p:nvPr>
            <p:ph type="body" sz="quarter" idx="25"/>
          </p:nvPr>
        </p:nvSpPr>
        <p:spPr/>
        <p:txBody>
          <a:bodyPr/>
          <a:lstStyle/>
          <a:p>
            <a:r>
              <a:rPr lang="en-US" dirty="0"/>
              <a:t>5</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ECCCAD7-E1F8-78F6-74FF-42A21F4A73C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275907" y="1859842"/>
            <a:ext cx="5401339" cy="4998157"/>
          </a:xfrm>
        </p:spPr>
        <p:txBody>
          <a:bodyPr>
            <a:normAutofit lnSpcReduction="10000"/>
          </a:bodyPr>
          <a:lstStyle/>
          <a:p>
            <a:r>
              <a:rPr lang="en-US" sz="2200" dirty="0"/>
              <a:t>SAP is a multinational software </a:t>
            </a:r>
            <a:r>
              <a:rPr lang="en-US" sz="2200" dirty="0" err="1"/>
              <a:t>organisation</a:t>
            </a:r>
            <a:r>
              <a:rPr lang="en-US" sz="2200" dirty="0"/>
              <a:t>, offering enterprise solutions to manage business operations and customer relations. Operating in over 180 countries, they have over 4000 customers.</a:t>
            </a:r>
          </a:p>
          <a:p>
            <a:r>
              <a:rPr lang="en-US" sz="2200" dirty="0" err="1"/>
              <a:t>Recognising</a:t>
            </a:r>
            <a:r>
              <a:rPr lang="en-US" sz="2200" dirty="0"/>
              <a:t> that employee welfare was going to be a key factor to their </a:t>
            </a:r>
            <a:r>
              <a:rPr lang="en-US" sz="2200" dirty="0" err="1"/>
              <a:t>organisational</a:t>
            </a:r>
            <a:r>
              <a:rPr lang="en-US" sz="2200" dirty="0"/>
              <a:t> success, SAP felt that they needed to change the way the </a:t>
            </a:r>
            <a:r>
              <a:rPr lang="en-IE" sz="2200" dirty="0"/>
              <a:t>organisation</a:t>
            </a:r>
            <a:r>
              <a:rPr lang="en-US" sz="2200" dirty="0"/>
              <a:t> and employees viewed mental health, </a:t>
            </a:r>
            <a:r>
              <a:rPr lang="en-IE" sz="2200" dirty="0"/>
              <a:t>removing</a:t>
            </a:r>
            <a:r>
              <a:rPr lang="en-US" sz="2200" dirty="0"/>
              <a:t> stigmas associated with mental wellbeing, and creating a support system for their employees. </a:t>
            </a:r>
          </a:p>
          <a:p>
            <a:r>
              <a:rPr lang="en-US" sz="2200" dirty="0"/>
              <a:t>SAP felt that they needed to make a commitment to their employees’ health and quality of life, and set up ways of planning and measuring this.</a:t>
            </a:r>
            <a:endParaRPr lang="en-IE" sz="2200" dirty="0"/>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a:xfrm>
            <a:off x="1379575" y="472203"/>
            <a:ext cx="4931330" cy="809231"/>
          </a:xfrm>
        </p:spPr>
        <p:txBody>
          <a:bodyPr>
            <a:noAutofit/>
          </a:bodyPr>
          <a:lstStyle/>
          <a:p>
            <a:r>
              <a:rPr lang="en-IE" sz="2800" dirty="0"/>
              <a:t>CASE STUDY- SAP</a:t>
            </a:r>
          </a:p>
        </p:txBody>
      </p:sp>
      <p:sp>
        <p:nvSpPr>
          <p:cNvPr id="2" name="Rectangle 1">
            <a:extLst>
              <a:ext uri="{FF2B5EF4-FFF2-40B4-BE49-F238E27FC236}">
                <a16:creationId xmlns:a16="http://schemas.microsoft.com/office/drawing/2014/main" id="{CB6F326D-D264-F623-D043-9150259E92BE}"/>
              </a:ext>
            </a:extLst>
          </p:cNvPr>
          <p:cNvSpPr/>
          <p:nvPr/>
        </p:nvSpPr>
        <p:spPr>
          <a:xfrm rot="5400000">
            <a:off x="-763269" y="763265"/>
            <a:ext cx="2636878" cy="1110345"/>
          </a:xfrm>
          <a:prstGeom prst="rect">
            <a:avLst/>
          </a:prstGeom>
          <a:solidFill>
            <a:srgbClr val="094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3C2B5640-7805-650C-EFCC-D7416D432DD1}"/>
              </a:ext>
            </a:extLst>
          </p:cNvPr>
          <p:cNvSpPr txBox="1"/>
          <p:nvPr/>
        </p:nvSpPr>
        <p:spPr>
          <a:xfrm rot="16200000">
            <a:off x="-730345" y="943430"/>
            <a:ext cx="2455593" cy="646331"/>
          </a:xfrm>
          <a:prstGeom prst="rect">
            <a:avLst/>
          </a:prstGeom>
          <a:noFill/>
        </p:spPr>
        <p:txBody>
          <a:bodyPr wrap="square" rtlCol="0">
            <a:spAutoFit/>
          </a:bodyPr>
          <a:lstStyle/>
          <a:p>
            <a:r>
              <a:rPr lang="en-IE" sz="3600" dirty="0">
                <a:solidFill>
                  <a:srgbClr val="A2E6FD"/>
                </a:solidFill>
              </a:rPr>
              <a:t>CASE STUDY</a:t>
            </a:r>
          </a:p>
        </p:txBody>
      </p:sp>
      <p:sp>
        <p:nvSpPr>
          <p:cNvPr id="7" name="TextBox 6">
            <a:extLst>
              <a:ext uri="{FF2B5EF4-FFF2-40B4-BE49-F238E27FC236}">
                <a16:creationId xmlns:a16="http://schemas.microsoft.com/office/drawing/2014/main" id="{2ED82C1B-53F9-EEC3-B236-5BD757BEF9EC}"/>
              </a:ext>
            </a:extLst>
          </p:cNvPr>
          <p:cNvSpPr txBox="1"/>
          <p:nvPr/>
        </p:nvSpPr>
        <p:spPr>
          <a:xfrm>
            <a:off x="5926547" y="6488668"/>
            <a:ext cx="2583712" cy="400110"/>
          </a:xfrm>
          <a:prstGeom prst="rect">
            <a:avLst/>
          </a:prstGeom>
          <a:noFill/>
        </p:spPr>
        <p:txBody>
          <a:bodyPr wrap="square" rtlCol="0">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2471836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US" sz="2200" dirty="0"/>
              <a:t>SAP acknowledged that their own employees could become a vital part of their own wellbeing and their colleague’s wellbeing support network, so they partnered with Mental Health First Aiders. This solution comprised of voluntary employees who were given the necessary training to be able to listen and understand what their colleagues were telling them.</a:t>
            </a:r>
          </a:p>
          <a:p>
            <a:endParaRPr lang="en-US" sz="2200" dirty="0"/>
          </a:p>
          <a:p>
            <a:r>
              <a:rPr lang="en-US" sz="2200" dirty="0"/>
              <a:t>If an employee should recognize that they are struggling with their mental health, wellbeing or stress levels, the idea is that the employee can approach any of the Mental Health First Aiders, and get help for their issue at hand.</a:t>
            </a:r>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fontScale="85000" lnSpcReduction="10000"/>
          </a:bodyPr>
          <a:lstStyle/>
          <a:p>
            <a:r>
              <a:rPr lang="en-US" sz="2800" dirty="0"/>
              <a:t>Creating a Support Network With the Mental Health First Aiders </a:t>
            </a:r>
            <a:r>
              <a:rPr lang="en-US" sz="2800" dirty="0" err="1"/>
              <a:t>Programme</a:t>
            </a:r>
            <a:endParaRPr lang="en-GB" dirty="0"/>
          </a:p>
        </p:txBody>
      </p:sp>
      <p:pic>
        <p:nvPicPr>
          <p:cNvPr id="2" name="Picture Placeholder 1">
            <a:extLst>
              <a:ext uri="{FF2B5EF4-FFF2-40B4-BE49-F238E27FC236}">
                <a16:creationId xmlns:a16="http://schemas.microsoft.com/office/drawing/2014/main" id="{17BC305F-9BA5-38C2-C17E-F3DD7BF3AC6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33" r="23233"/>
          <a:stretch>
            <a:fillRect/>
          </a:stretch>
        </p:blipFill>
        <p:spPr/>
      </p:pic>
      <p:sp>
        <p:nvSpPr>
          <p:cNvPr id="6" name="Rectangle 5">
            <a:extLst>
              <a:ext uri="{FF2B5EF4-FFF2-40B4-BE49-F238E27FC236}">
                <a16:creationId xmlns:a16="http://schemas.microsoft.com/office/drawing/2014/main" id="{3D098920-C467-158C-9BC1-459D4DE9D7AA}"/>
              </a:ext>
            </a:extLst>
          </p:cNvPr>
          <p:cNvSpPr/>
          <p:nvPr/>
        </p:nvSpPr>
        <p:spPr>
          <a:xfrm rot="5400000">
            <a:off x="-749577" y="749576"/>
            <a:ext cx="2636878" cy="1137723"/>
          </a:xfrm>
          <a:prstGeom prst="rect">
            <a:avLst/>
          </a:prstGeom>
          <a:solidFill>
            <a:srgbClr val="17A7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DA76D51A-9D22-953E-9A24-194A46320728}"/>
              </a:ext>
            </a:extLst>
          </p:cNvPr>
          <p:cNvSpPr txBox="1"/>
          <p:nvPr/>
        </p:nvSpPr>
        <p:spPr>
          <a:xfrm rot="16200000">
            <a:off x="-730345" y="943430"/>
            <a:ext cx="2455593" cy="646331"/>
          </a:xfrm>
          <a:prstGeom prst="rect">
            <a:avLst/>
          </a:prstGeom>
          <a:solidFill>
            <a:srgbClr val="17A7CE"/>
          </a:solidFill>
        </p:spPr>
        <p:txBody>
          <a:bodyPr wrap="square" rtlCol="0">
            <a:spAutoFit/>
          </a:bodyPr>
          <a:lstStyle/>
          <a:p>
            <a:r>
              <a:rPr lang="en-IE" sz="3600" dirty="0">
                <a:solidFill>
                  <a:srgbClr val="09446A"/>
                </a:solidFill>
              </a:rPr>
              <a:t>CASE STUDY</a:t>
            </a:r>
          </a:p>
        </p:txBody>
      </p:sp>
    </p:spTree>
    <p:extLst>
      <p:ext uri="{BB962C8B-B14F-4D97-AF65-F5344CB8AC3E}">
        <p14:creationId xmlns:p14="http://schemas.microsoft.com/office/powerpoint/2010/main" val="287221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292C7BC-2CDD-BFB2-ED09-EF3C4F04434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33" r="23233"/>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275907" y="1859842"/>
            <a:ext cx="5401339" cy="4998157"/>
          </a:xfrm>
        </p:spPr>
        <p:txBody>
          <a:bodyPr>
            <a:normAutofit/>
          </a:bodyPr>
          <a:lstStyle/>
          <a:p>
            <a:r>
              <a:rPr lang="en-US" sz="2200" dirty="0">
                <a:effectLst/>
                <a:latin typeface="Calibri" panose="020F0502020204030204" pitchFamily="34" charset="0"/>
                <a:ea typeface="Calibri" panose="020F0502020204030204" pitchFamily="34" charset="0"/>
                <a:cs typeface="Calibri" panose="020F0502020204030204" pitchFamily="34" charset="0"/>
              </a:rPr>
              <a:t>SAP have developed several HR technologies that can foster employee wellbeing and allow employees to work better. Smart, data-driven solutions are enabling HR teams to identify and address employees’ physical issues, such as ergonomic discomfort or fatigue, and mental–emotional problems such as feeling overworked or anxious.</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Calibri" panose="020F0502020204030204" pitchFamily="34" charset="0"/>
                <a:ea typeface="Calibri" panose="020F0502020204030204" pitchFamily="34" charset="0"/>
                <a:cs typeface="Calibri" panose="020F0502020204030204" pitchFamily="34" charset="0"/>
              </a:rPr>
              <a:t> </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Calibri" panose="020F0502020204030204" pitchFamily="34" charset="0"/>
                <a:ea typeface="Calibri" panose="020F0502020204030204" pitchFamily="34" charset="0"/>
                <a:cs typeface="Calibri" panose="020F0502020204030204" pitchFamily="34" charset="0"/>
              </a:rPr>
              <a:t>Similarly, SAP found that wearable technology, gamification of wellness goals and milestones, and fitness and wellness apps allow for high levels of engagement with beneficial technology for mental wellbeing.</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a:xfrm>
            <a:off x="1379575" y="472203"/>
            <a:ext cx="4931330" cy="809231"/>
          </a:xfrm>
        </p:spPr>
        <p:txBody>
          <a:bodyPr>
            <a:noAutofit/>
          </a:bodyPr>
          <a:lstStyle/>
          <a:p>
            <a:r>
              <a:rPr lang="en-US" sz="2800" dirty="0"/>
              <a:t>Using Digital Technology to Promote Employee Wellbeing</a:t>
            </a:r>
            <a:endParaRPr lang="en-IE" sz="2800" dirty="0"/>
          </a:p>
        </p:txBody>
      </p:sp>
      <p:sp>
        <p:nvSpPr>
          <p:cNvPr id="2" name="Rectangle 1">
            <a:extLst>
              <a:ext uri="{FF2B5EF4-FFF2-40B4-BE49-F238E27FC236}">
                <a16:creationId xmlns:a16="http://schemas.microsoft.com/office/drawing/2014/main" id="{CB6F326D-D264-F623-D043-9150259E92BE}"/>
              </a:ext>
            </a:extLst>
          </p:cNvPr>
          <p:cNvSpPr/>
          <p:nvPr/>
        </p:nvSpPr>
        <p:spPr>
          <a:xfrm rot="5400000">
            <a:off x="-763940" y="749971"/>
            <a:ext cx="2636878" cy="1108997"/>
          </a:xfrm>
          <a:prstGeom prst="rect">
            <a:avLst/>
          </a:prstGeom>
          <a:solidFill>
            <a:srgbClr val="094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3C2B5640-7805-650C-EFCC-D7416D432DD1}"/>
              </a:ext>
            </a:extLst>
          </p:cNvPr>
          <p:cNvSpPr txBox="1"/>
          <p:nvPr/>
        </p:nvSpPr>
        <p:spPr>
          <a:xfrm rot="16200000">
            <a:off x="-730345" y="943430"/>
            <a:ext cx="2455593" cy="646331"/>
          </a:xfrm>
          <a:prstGeom prst="rect">
            <a:avLst/>
          </a:prstGeom>
          <a:noFill/>
        </p:spPr>
        <p:txBody>
          <a:bodyPr wrap="square" rtlCol="0">
            <a:spAutoFit/>
          </a:bodyPr>
          <a:lstStyle/>
          <a:p>
            <a:r>
              <a:rPr lang="en-IE" sz="3600" dirty="0">
                <a:solidFill>
                  <a:srgbClr val="A2E6FD"/>
                </a:solidFill>
              </a:rPr>
              <a:t>CASE STUDY</a:t>
            </a:r>
          </a:p>
        </p:txBody>
      </p:sp>
      <p:sp>
        <p:nvSpPr>
          <p:cNvPr id="7" name="TextBox 6">
            <a:extLst>
              <a:ext uri="{FF2B5EF4-FFF2-40B4-BE49-F238E27FC236}">
                <a16:creationId xmlns:a16="http://schemas.microsoft.com/office/drawing/2014/main" id="{A3F4B2CF-0096-1A74-F041-E02EEB78D852}"/>
              </a:ext>
            </a:extLst>
          </p:cNvPr>
          <p:cNvSpPr txBox="1"/>
          <p:nvPr/>
        </p:nvSpPr>
        <p:spPr>
          <a:xfrm>
            <a:off x="5926547" y="6488668"/>
            <a:ext cx="2583712" cy="400110"/>
          </a:xfrm>
          <a:prstGeom prst="rect">
            <a:avLst/>
          </a:prstGeom>
          <a:noFill/>
        </p:spPr>
        <p:txBody>
          <a:bodyPr wrap="square" rtlCol="0">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382091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564146"/>
            <a:ext cx="5579853" cy="5390403"/>
          </a:xfrm>
        </p:spPr>
        <p:txBody>
          <a:bodyPr>
            <a:normAutofit lnSpcReduction="10000"/>
          </a:bodyPr>
          <a:lstStyle/>
          <a:p>
            <a:r>
              <a:rPr lang="en-US" sz="2200" dirty="0">
                <a:effectLst/>
                <a:latin typeface="Calibri" panose="020F0502020204030204" pitchFamily="34" charset="0"/>
                <a:ea typeface="Calibri" panose="020F0502020204030204" pitchFamily="34" charset="0"/>
                <a:cs typeface="Calibri" panose="020F0502020204030204" pitchFamily="34" charset="0"/>
              </a:rPr>
              <a:t>SAP also have a number of other resources for employees to avail of when it comes to their health. Along with the mental health first aiders, SAP also encourage their workers to use their Employee Assistance </a:t>
            </a:r>
            <a:r>
              <a:rPr lang="en-US" sz="2200" dirty="0" err="1">
                <a:effectLst/>
                <a:latin typeface="Calibri" panose="020F0502020204030204" pitchFamily="34" charset="0"/>
                <a:ea typeface="Calibri" panose="020F0502020204030204" pitchFamily="34" charset="0"/>
                <a:cs typeface="Calibri" panose="020F0502020204030204" pitchFamily="34" charset="0"/>
              </a:rPr>
              <a:t>Programme</a:t>
            </a:r>
            <a:r>
              <a:rPr lang="en-US" sz="2200" dirty="0">
                <a:effectLst/>
                <a:latin typeface="Calibri" panose="020F0502020204030204" pitchFamily="34" charset="0"/>
                <a:ea typeface="Calibri" panose="020F0502020204030204" pitchFamily="34" charset="0"/>
                <a:cs typeface="Calibri" panose="020F0502020204030204" pitchFamily="34" charset="0"/>
              </a:rPr>
              <a:t> (EAP).  Similarly, SAP have established mindfulness classes that can be attended virtually as a group or experience solo to aid in employee wellbeing. </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Calibri" panose="020F0502020204030204" pitchFamily="34" charset="0"/>
                <a:ea typeface="Calibri" panose="020F0502020204030204" pitchFamily="34" charset="0"/>
                <a:cs typeface="Calibri" panose="020F0502020204030204" pitchFamily="34" charset="0"/>
              </a:rPr>
              <a:t>SAP’s approach can be viewed as a ‘whole person’ approach. The company cultivates a healthy workplace culture through health and well-being awareness campaigns, employee success stories, and by showcasing local SAP initiatives around the world. Its Health Ambassador Network offers employee well-being support and shares best practices within the company and covers 90% of its global workforce.</a:t>
            </a: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US" sz="2800" dirty="0"/>
              <a:t>Other Measures to Increase Employee Wellbeing</a:t>
            </a:r>
            <a:endParaRPr lang="en-GB" dirty="0"/>
          </a:p>
        </p:txBody>
      </p:sp>
      <p:sp>
        <p:nvSpPr>
          <p:cNvPr id="6" name="Rectangle 5">
            <a:extLst>
              <a:ext uri="{FF2B5EF4-FFF2-40B4-BE49-F238E27FC236}">
                <a16:creationId xmlns:a16="http://schemas.microsoft.com/office/drawing/2014/main" id="{3D098920-C467-158C-9BC1-459D4DE9D7AA}"/>
              </a:ext>
            </a:extLst>
          </p:cNvPr>
          <p:cNvSpPr/>
          <p:nvPr/>
        </p:nvSpPr>
        <p:spPr>
          <a:xfrm rot="5400000">
            <a:off x="-765906" y="733249"/>
            <a:ext cx="2636878" cy="1170380"/>
          </a:xfrm>
          <a:prstGeom prst="rect">
            <a:avLst/>
          </a:prstGeom>
          <a:solidFill>
            <a:srgbClr val="17A7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DA76D51A-9D22-953E-9A24-194A46320728}"/>
              </a:ext>
            </a:extLst>
          </p:cNvPr>
          <p:cNvSpPr txBox="1"/>
          <p:nvPr/>
        </p:nvSpPr>
        <p:spPr>
          <a:xfrm rot="16200000">
            <a:off x="-730345" y="943430"/>
            <a:ext cx="2455593" cy="646331"/>
          </a:xfrm>
          <a:prstGeom prst="rect">
            <a:avLst/>
          </a:prstGeom>
          <a:solidFill>
            <a:srgbClr val="17A7CE"/>
          </a:solidFill>
        </p:spPr>
        <p:txBody>
          <a:bodyPr wrap="square" rtlCol="0">
            <a:spAutoFit/>
          </a:bodyPr>
          <a:lstStyle/>
          <a:p>
            <a:r>
              <a:rPr lang="en-IE" sz="3600" dirty="0">
                <a:solidFill>
                  <a:srgbClr val="09446A"/>
                </a:solidFill>
              </a:rPr>
              <a:t>CASE STUDY</a:t>
            </a:r>
          </a:p>
        </p:txBody>
      </p:sp>
      <p:sp>
        <p:nvSpPr>
          <p:cNvPr id="8" name="TextBox 7">
            <a:extLst>
              <a:ext uri="{FF2B5EF4-FFF2-40B4-BE49-F238E27FC236}">
                <a16:creationId xmlns:a16="http://schemas.microsoft.com/office/drawing/2014/main" id="{B9E63DFB-6625-2013-E924-5FF1ABE71B9E}"/>
              </a:ext>
            </a:extLst>
          </p:cNvPr>
          <p:cNvSpPr txBox="1"/>
          <p:nvPr/>
        </p:nvSpPr>
        <p:spPr>
          <a:xfrm>
            <a:off x="5926547" y="6488668"/>
            <a:ext cx="2583712" cy="400110"/>
          </a:xfrm>
          <a:prstGeom prst="rect">
            <a:avLst/>
          </a:prstGeom>
          <a:noFill/>
        </p:spPr>
        <p:txBody>
          <a:bodyPr wrap="square" rtlCol="0">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pic>
        <p:nvPicPr>
          <p:cNvPr id="11" name="Picture Placeholder 10">
            <a:extLst>
              <a:ext uri="{FF2B5EF4-FFF2-40B4-BE49-F238E27FC236}">
                <a16:creationId xmlns:a16="http://schemas.microsoft.com/office/drawing/2014/main" id="{547C889D-08CB-970D-149D-40E49AECE49B}"/>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12" r="23212"/>
          <a:stretch>
            <a:fillRect/>
          </a:stretch>
        </p:blipFill>
        <p:spPr/>
      </p:pic>
    </p:spTree>
    <p:extLst>
      <p:ext uri="{BB962C8B-B14F-4D97-AF65-F5344CB8AC3E}">
        <p14:creationId xmlns:p14="http://schemas.microsoft.com/office/powerpoint/2010/main" val="2267758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FE3663F-6CC2-EFBF-740A-DECD51F245F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5489" r="25489"/>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275907" y="1645450"/>
            <a:ext cx="5401339" cy="4998157"/>
          </a:xfrm>
        </p:spPr>
        <p:txBody>
          <a:bodyPr>
            <a:normAutofit lnSpcReduction="10000"/>
          </a:bodyPr>
          <a:lstStyle/>
          <a:p>
            <a:r>
              <a:rPr lang="en-US" sz="2200" dirty="0">
                <a:effectLst/>
                <a:latin typeface="Calibri" panose="020F0502020204030204" pitchFamily="34" charset="0"/>
                <a:ea typeface="Calibri" panose="020F0502020204030204" pitchFamily="34" charset="0"/>
                <a:cs typeface="Calibri" panose="020F0502020204030204" pitchFamily="34" charset="0"/>
              </a:rPr>
              <a:t>The attendees of the MHFA training acquire basic knowledge to identify early symptoms of mental health problems and psychological crisis. For example, depression, burn-out, suicidal tendency, anxiety, psychosis or substance abuse. They learn how to address their observation in a respectful way, openly and empathically listen and communicate with the effected person and guide towards professional support.</a:t>
            </a:r>
          </a:p>
          <a:p>
            <a:r>
              <a:rPr lang="en-US" sz="2200" dirty="0">
                <a:effectLst/>
                <a:latin typeface="Calibri" panose="020F0502020204030204" pitchFamily="34" charset="0"/>
                <a:ea typeface="Calibri" panose="020F0502020204030204" pitchFamily="34" charset="0"/>
                <a:cs typeface="Calibri" panose="020F0502020204030204" pitchFamily="34" charset="0"/>
              </a:rPr>
              <a:t>Mental Health First Aiders also follow a set structure when helping their employees, called ROGER. This stands for Reacting, Open and unbiased listening and communication, Give general support and information, Encouraging someone to seek professional help, and </a:t>
            </a:r>
            <a:r>
              <a:rPr lang="en-US" sz="2200" dirty="0" err="1">
                <a:effectLst/>
                <a:latin typeface="Calibri" panose="020F0502020204030204" pitchFamily="34" charset="0"/>
                <a:ea typeface="Calibri" panose="020F0502020204030204" pitchFamily="34" charset="0"/>
                <a:cs typeface="Calibri" panose="020F0502020204030204" pitchFamily="34" charset="0"/>
              </a:rPr>
              <a:t>mobilising</a:t>
            </a:r>
            <a:r>
              <a:rPr lang="en-US" sz="2200" dirty="0">
                <a:effectLst/>
                <a:latin typeface="Calibri" panose="020F0502020204030204" pitchFamily="34" charset="0"/>
                <a:ea typeface="Calibri" panose="020F0502020204030204" pitchFamily="34" charset="0"/>
                <a:cs typeface="Calibri" panose="020F0502020204030204" pitchFamily="34" charset="0"/>
              </a:rPr>
              <a:t> Resources.</a:t>
            </a:r>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a:xfrm>
            <a:off x="1379575" y="472203"/>
            <a:ext cx="4931330" cy="809231"/>
          </a:xfrm>
        </p:spPr>
        <p:txBody>
          <a:bodyPr>
            <a:noAutofit/>
          </a:bodyPr>
          <a:lstStyle/>
          <a:p>
            <a:r>
              <a:rPr lang="en-US" sz="2800" dirty="0"/>
              <a:t>Outcomes of the Mental Health First Aiders approach</a:t>
            </a:r>
            <a:endParaRPr lang="en-IE" sz="2800" dirty="0"/>
          </a:p>
        </p:txBody>
      </p:sp>
      <p:sp>
        <p:nvSpPr>
          <p:cNvPr id="2" name="Rectangle 1">
            <a:extLst>
              <a:ext uri="{FF2B5EF4-FFF2-40B4-BE49-F238E27FC236}">
                <a16:creationId xmlns:a16="http://schemas.microsoft.com/office/drawing/2014/main" id="{CB6F326D-D264-F623-D043-9150259E92BE}"/>
              </a:ext>
            </a:extLst>
          </p:cNvPr>
          <p:cNvSpPr/>
          <p:nvPr/>
        </p:nvSpPr>
        <p:spPr>
          <a:xfrm rot="5400000">
            <a:off x="-759987" y="767893"/>
            <a:ext cx="2636878" cy="1101090"/>
          </a:xfrm>
          <a:prstGeom prst="rect">
            <a:avLst/>
          </a:prstGeom>
          <a:solidFill>
            <a:srgbClr val="094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3C2B5640-7805-650C-EFCC-D7416D432DD1}"/>
              </a:ext>
            </a:extLst>
          </p:cNvPr>
          <p:cNvSpPr txBox="1"/>
          <p:nvPr/>
        </p:nvSpPr>
        <p:spPr>
          <a:xfrm rot="16200000">
            <a:off x="-730345" y="943430"/>
            <a:ext cx="2455593" cy="646331"/>
          </a:xfrm>
          <a:prstGeom prst="rect">
            <a:avLst/>
          </a:prstGeom>
          <a:noFill/>
        </p:spPr>
        <p:txBody>
          <a:bodyPr wrap="square" rtlCol="0">
            <a:spAutoFit/>
          </a:bodyPr>
          <a:lstStyle/>
          <a:p>
            <a:r>
              <a:rPr lang="en-IE" sz="3600" dirty="0">
                <a:solidFill>
                  <a:srgbClr val="A2E6FD"/>
                </a:solidFill>
              </a:rPr>
              <a:t>CASE STUDY</a:t>
            </a:r>
          </a:p>
        </p:txBody>
      </p:sp>
      <p:sp>
        <p:nvSpPr>
          <p:cNvPr id="7" name="TextBox 6">
            <a:extLst>
              <a:ext uri="{FF2B5EF4-FFF2-40B4-BE49-F238E27FC236}">
                <a16:creationId xmlns:a16="http://schemas.microsoft.com/office/drawing/2014/main" id="{59EA3086-172E-3BE1-85B8-BF3E13F8EB1F}"/>
              </a:ext>
            </a:extLst>
          </p:cNvPr>
          <p:cNvSpPr txBox="1"/>
          <p:nvPr/>
        </p:nvSpPr>
        <p:spPr>
          <a:xfrm>
            <a:off x="5926547" y="6488668"/>
            <a:ext cx="2583712" cy="400110"/>
          </a:xfrm>
          <a:prstGeom prst="rect">
            <a:avLst/>
          </a:prstGeom>
          <a:noFill/>
        </p:spPr>
        <p:txBody>
          <a:bodyPr wrap="square" rtlCol="0">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1723664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IE" sz="2000" dirty="0"/>
              <a:t>There are several ways that you can become a more supportive manager to help improve your employee wellbeing. The three main ways are-</a:t>
            </a:r>
          </a:p>
          <a:p>
            <a:r>
              <a:rPr lang="en-IE" sz="2000" dirty="0"/>
              <a:t>1. </a:t>
            </a:r>
            <a:r>
              <a:rPr lang="en-US" sz="2000" dirty="0"/>
              <a:t>Know what your employees are striving for. Find out what their goals are and help them to achieve them. This can include setting out strategies to help them achieve their goals, and ensuring that they have everything they need to accomplish them.</a:t>
            </a:r>
          </a:p>
          <a:p>
            <a:r>
              <a:rPr lang="en-IE" sz="2000" dirty="0"/>
              <a:t>2. Set a good example. Often employees will follow the lead of their manager. Try practicing your right to switch off, and ensure that you are approachable and willing to help employees.</a:t>
            </a:r>
          </a:p>
          <a:p>
            <a:r>
              <a:rPr lang="en-IE" sz="2000" dirty="0"/>
              <a:t>3. </a:t>
            </a:r>
            <a:r>
              <a:rPr lang="en-US" sz="2000" dirty="0"/>
              <a:t>Let employees know what their options are. Ensure that your team know what resources are available to them. Do they require extra training, support or help from other workers? Make sure that all employees know where to request help from.</a:t>
            </a:r>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GB" sz="2800" dirty="0"/>
              <a:t>Being a More Supportive Manager</a:t>
            </a:r>
          </a:p>
          <a:p>
            <a:endParaRPr lang="en-GB" dirty="0"/>
          </a:p>
        </p:txBody>
      </p:sp>
      <p:pic>
        <p:nvPicPr>
          <p:cNvPr id="2" name="Picture Placeholder 1">
            <a:extLst>
              <a:ext uri="{FF2B5EF4-FFF2-40B4-BE49-F238E27FC236}">
                <a16:creationId xmlns:a16="http://schemas.microsoft.com/office/drawing/2014/main" id="{82BFB7B7-9587-8A7B-C75A-1FBDA2DE274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555472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289010" y="1632856"/>
            <a:ext cx="5438361" cy="5987143"/>
          </a:xfrm>
        </p:spPr>
        <p:txBody>
          <a:bodyPr>
            <a:normAutofit/>
          </a:bodyPr>
          <a:lstStyle/>
          <a:p>
            <a:r>
              <a:rPr lang="en-US" sz="2200" dirty="0"/>
              <a:t>Resilience can be seen as the ability to recover and adapt quickly from a traumatic event or stressor. In other words, it’s a type of inner strength.</a:t>
            </a:r>
          </a:p>
          <a:p>
            <a:r>
              <a:rPr lang="en-US" sz="2200" dirty="0"/>
              <a:t>Resilience in the workplace can help people recover from challenging experiences. It can also assist their growth and development.</a:t>
            </a:r>
          </a:p>
          <a:p>
            <a:r>
              <a:rPr lang="en-US" sz="2200" dirty="0"/>
              <a:t>Resilience directly impacts how likely employees are to suffer from burnout and workplace stress. Research suggests that people who have low resilience are four times as likely to suffer from burnout or workplace related stress. Resilience is also associated with increased work engagement, job satisfaction, and organizational commitment.</a:t>
            </a:r>
            <a:endParaRPr lang="en-IE" sz="2200" dirty="0"/>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p:txBody>
          <a:bodyPr>
            <a:normAutofit lnSpcReduction="10000"/>
          </a:bodyPr>
          <a:lstStyle/>
          <a:p>
            <a:r>
              <a:rPr lang="en-IE" dirty="0"/>
              <a:t>What is Resilience?</a:t>
            </a:r>
          </a:p>
        </p:txBody>
      </p:sp>
      <p:pic>
        <p:nvPicPr>
          <p:cNvPr id="8" name="Picture Placeholder 7">
            <a:extLst>
              <a:ext uri="{FF2B5EF4-FFF2-40B4-BE49-F238E27FC236}">
                <a16:creationId xmlns:a16="http://schemas.microsoft.com/office/drawing/2014/main" id="{716C1CC6-24B7-B957-6C7A-DAA4B16A6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939062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IE" sz="2200" dirty="0"/>
              <a:t>There are many ways to increase resilience in workers. The four ways we will be looking at over the next few slides are:</a:t>
            </a:r>
          </a:p>
          <a:p>
            <a:pPr marL="228600" indent="-457200">
              <a:buAutoNum type="arabicPeriod"/>
            </a:pPr>
            <a:r>
              <a:rPr lang="en-IE" sz="2200" dirty="0"/>
              <a:t>Pay attention to your health</a:t>
            </a:r>
          </a:p>
          <a:p>
            <a:pPr marL="228600" indent="-457200">
              <a:buAutoNum type="arabicPeriod"/>
            </a:pPr>
            <a:r>
              <a:rPr lang="en-IE" sz="2200" dirty="0"/>
              <a:t>Practice relaxation techniques</a:t>
            </a:r>
          </a:p>
          <a:p>
            <a:pPr marL="228600" indent="-457200">
              <a:buAutoNum type="arabicPeriod"/>
            </a:pPr>
            <a:r>
              <a:rPr lang="en-IE" sz="2200" dirty="0"/>
              <a:t>Get connected</a:t>
            </a:r>
          </a:p>
          <a:p>
            <a:pPr marL="228600" indent="-457200">
              <a:buAutoNum type="arabicPeriod"/>
            </a:pPr>
            <a:r>
              <a:rPr lang="en-IE" sz="2200" dirty="0"/>
              <a:t>Practice reframing threats as challenges</a:t>
            </a:r>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GB" sz="2800" dirty="0"/>
              <a:t>How to Increase Resilience in Workers</a:t>
            </a:r>
            <a:endParaRPr lang="en-GB" dirty="0"/>
          </a:p>
        </p:txBody>
      </p:sp>
      <p:pic>
        <p:nvPicPr>
          <p:cNvPr id="2" name="Picture Placeholder 1">
            <a:extLst>
              <a:ext uri="{FF2B5EF4-FFF2-40B4-BE49-F238E27FC236}">
                <a16:creationId xmlns:a16="http://schemas.microsoft.com/office/drawing/2014/main" id="{CE588C26-4789-510B-9A82-A6D82EE2C92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14716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9CDD1AF-CD1B-9D5A-DFC4-321BB3373F7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191039" y="1859843"/>
            <a:ext cx="5558104" cy="4525954"/>
          </a:xfrm>
        </p:spPr>
        <p:txBody>
          <a:bodyPr>
            <a:normAutofit lnSpcReduction="10000"/>
          </a:bodyPr>
          <a:lstStyle/>
          <a:p>
            <a:r>
              <a:rPr lang="en-US" dirty="0"/>
              <a:t>Research suggests that employees that get adequate sleep are 4.2 times more likely to be resilient.</a:t>
            </a:r>
          </a:p>
          <a:p>
            <a:r>
              <a:rPr lang="en-US" dirty="0"/>
              <a:t>However, sleep isn’t the only aspect that influences your resilience from a physical perspective. To improve your physical well-being and boost your resilience levels, focus on eating healthily, staying hydrated and exercising regularly.</a:t>
            </a:r>
          </a:p>
          <a:p>
            <a:r>
              <a:rPr lang="en-US" dirty="0"/>
              <a:t>The relationship between physical health and resilience is bidirectional. While physical health supports resilience, resilience can also lead to better physical recovery.</a:t>
            </a:r>
            <a:endParaRPr lang="en-IE" dirty="0"/>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p:txBody>
          <a:bodyPr>
            <a:normAutofit fontScale="85000" lnSpcReduction="10000"/>
          </a:bodyPr>
          <a:lstStyle/>
          <a:p>
            <a:r>
              <a:rPr lang="en-IE" sz="3600" dirty="0"/>
              <a:t>Pay Attention to Your Health</a:t>
            </a:r>
          </a:p>
          <a:p>
            <a:endParaRPr lang="en-IE" dirty="0"/>
          </a:p>
        </p:txBody>
      </p:sp>
    </p:spTree>
    <p:extLst>
      <p:ext uri="{BB962C8B-B14F-4D97-AF65-F5344CB8AC3E}">
        <p14:creationId xmlns:p14="http://schemas.microsoft.com/office/powerpoint/2010/main" val="2056057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US" dirty="0"/>
              <a:t>Part of developing resilience is training the mind to stay relaxed, even in the face of stressful situations. Try these ways to help practice relaxation:</a:t>
            </a:r>
          </a:p>
          <a:p>
            <a:endParaRPr lang="en-US" dirty="0"/>
          </a:p>
          <a:p>
            <a:pPr marL="114300" indent="-342900">
              <a:buFont typeface="Arial" panose="020B0604020202020204" pitchFamily="34" charset="0"/>
              <a:buChar char="•"/>
            </a:pPr>
            <a:r>
              <a:rPr lang="en-US" dirty="0"/>
              <a:t>Spend time with friends and family</a:t>
            </a:r>
          </a:p>
          <a:p>
            <a:pPr marL="114300" indent="-342900">
              <a:buFont typeface="Arial" panose="020B0604020202020204" pitchFamily="34" charset="0"/>
              <a:buChar char="•"/>
            </a:pPr>
            <a:r>
              <a:rPr lang="en-US" dirty="0"/>
              <a:t>Try yoga or Pilates</a:t>
            </a:r>
          </a:p>
          <a:p>
            <a:pPr marL="114300" indent="-342900">
              <a:buFont typeface="Arial" panose="020B0604020202020204" pitchFamily="34" charset="0"/>
              <a:buChar char="•"/>
            </a:pPr>
            <a:r>
              <a:rPr lang="en-US" dirty="0"/>
              <a:t>Find activities or hobbies that help you relax, like drawing, gardening, or cooking</a:t>
            </a:r>
          </a:p>
          <a:p>
            <a:pPr marL="114300" indent="-342900">
              <a:buFont typeface="Arial" panose="020B0604020202020204" pitchFamily="34" charset="0"/>
              <a:buChar char="•"/>
            </a:pPr>
            <a:r>
              <a:rPr lang="en-US" dirty="0"/>
              <a:t>Try out relaxation and meditation apps</a:t>
            </a:r>
          </a:p>
          <a:p>
            <a:pPr marL="114300" indent="-342900">
              <a:buFont typeface="Arial" panose="020B0604020202020204" pitchFamily="34" charset="0"/>
              <a:buChar char="•"/>
            </a:pPr>
            <a:r>
              <a:rPr lang="en-US" dirty="0"/>
              <a:t>Practice mindfulness</a:t>
            </a:r>
          </a:p>
          <a:p>
            <a:pPr marL="114300" indent="-342900">
              <a:buFont typeface="Arial" panose="020B0604020202020204" pitchFamily="34" charset="0"/>
              <a:buChar char="•"/>
            </a:pPr>
            <a:r>
              <a:rPr lang="en-US" dirty="0"/>
              <a:t>Listen to classical music</a:t>
            </a:r>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IE" sz="2800" dirty="0"/>
              <a:t>Practice Relaxation Techniques</a:t>
            </a:r>
          </a:p>
        </p:txBody>
      </p:sp>
      <p:pic>
        <p:nvPicPr>
          <p:cNvPr id="8" name="Picture Placeholder 7">
            <a:extLst>
              <a:ext uri="{FF2B5EF4-FFF2-40B4-BE49-F238E27FC236}">
                <a16:creationId xmlns:a16="http://schemas.microsoft.com/office/drawing/2014/main" id="{6FC2C0B8-B74E-89AD-3D6C-267E7558E5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172624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742C6-3C64-2549-A79E-AFF35FCF1C37}"/>
              </a:ext>
            </a:extLst>
          </p:cNvPr>
          <p:cNvSpPr>
            <a:spLocks noGrp="1"/>
          </p:cNvSpPr>
          <p:nvPr>
            <p:ph type="body" sz="quarter" idx="16"/>
          </p:nvPr>
        </p:nvSpPr>
        <p:spPr>
          <a:xfrm>
            <a:off x="854766" y="2375455"/>
            <a:ext cx="6569764" cy="1669774"/>
          </a:xfrm>
        </p:spPr>
        <p:txBody>
          <a:bodyPr>
            <a:normAutofit/>
          </a:bodyPr>
          <a:lstStyle/>
          <a:p>
            <a:r>
              <a:rPr lang="en-US" dirty="0"/>
              <a:t>Managing the workload of your workers</a:t>
            </a:r>
          </a:p>
          <a:p>
            <a:endParaRPr lang="en-US" dirty="0"/>
          </a:p>
        </p:txBody>
      </p:sp>
      <p:sp>
        <p:nvSpPr>
          <p:cNvPr id="3" name="Text Placeholder 2">
            <a:extLst>
              <a:ext uri="{FF2B5EF4-FFF2-40B4-BE49-F238E27FC236}">
                <a16:creationId xmlns:a16="http://schemas.microsoft.com/office/drawing/2014/main" id="{A5885B9B-C63A-A241-B446-DB4F0254D251}"/>
              </a:ext>
            </a:extLst>
          </p:cNvPr>
          <p:cNvSpPr>
            <a:spLocks noGrp="1"/>
          </p:cNvSpPr>
          <p:nvPr>
            <p:ph type="body" sz="quarter" idx="17"/>
          </p:nvPr>
        </p:nvSpPr>
        <p:spPr/>
        <p:txBody>
          <a:bodyPr>
            <a:normAutofit fontScale="85000" lnSpcReduction="20000"/>
          </a:bodyPr>
          <a:lstStyle/>
          <a:p>
            <a:endParaRPr lang="en-US"/>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7E66C462-B7AD-2714-C242-0749F65F01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14" b="8414"/>
          <a:stretch>
            <a:fillRect/>
          </a:stretch>
        </p:blipFill>
        <p:spPr/>
      </p:pic>
      <p:sp>
        <p:nvSpPr>
          <p:cNvPr id="6" name="Text Placeholder 5">
            <a:extLst>
              <a:ext uri="{FF2B5EF4-FFF2-40B4-BE49-F238E27FC236}">
                <a16:creationId xmlns:a16="http://schemas.microsoft.com/office/drawing/2014/main" id="{BD728A87-B109-795E-0118-A6A959D677C1}"/>
              </a:ext>
            </a:extLst>
          </p:cNvPr>
          <p:cNvSpPr>
            <a:spLocks noGrp="1"/>
          </p:cNvSpPr>
          <p:nvPr>
            <p:ph type="body" sz="quarter" idx="18"/>
          </p:nvPr>
        </p:nvSpPr>
        <p:spPr>
          <a:xfrm>
            <a:off x="1191039" y="1502229"/>
            <a:ext cx="5416590" cy="5627914"/>
          </a:xfrm>
        </p:spPr>
        <p:txBody>
          <a:bodyPr>
            <a:normAutofit/>
          </a:bodyPr>
          <a:lstStyle/>
          <a:p>
            <a:r>
              <a:rPr lang="en-US" dirty="0"/>
              <a:t>As we’ve seen, a person’s social network can provide a buffer against stress and aid resilience. Social support helps people to manage stress. It also helps because social support helps people solve their challenges and find new opportunities.</a:t>
            </a:r>
          </a:p>
          <a:p>
            <a:r>
              <a:rPr lang="en-US" dirty="0"/>
              <a:t>One reason more extroverted individuals may tend to be more resilient is because they are more likely to reach out to others when they need help.</a:t>
            </a:r>
          </a:p>
          <a:p>
            <a:r>
              <a:rPr lang="en-US" dirty="0"/>
              <a:t>It is also important to develop personal as well as professional networks, as these can be a source of guidance and support during times of stress or simply to provide a nurturing relationship.</a:t>
            </a:r>
          </a:p>
        </p:txBody>
      </p:sp>
      <p:sp>
        <p:nvSpPr>
          <p:cNvPr id="5" name="Text Placeholder 4">
            <a:extLst>
              <a:ext uri="{FF2B5EF4-FFF2-40B4-BE49-F238E27FC236}">
                <a16:creationId xmlns:a16="http://schemas.microsoft.com/office/drawing/2014/main" id="{266A7678-1ADF-5876-D9F9-B9FC1E82CA16}"/>
              </a:ext>
            </a:extLst>
          </p:cNvPr>
          <p:cNvSpPr>
            <a:spLocks noGrp="1"/>
          </p:cNvSpPr>
          <p:nvPr>
            <p:ph type="body" sz="quarter" idx="16"/>
          </p:nvPr>
        </p:nvSpPr>
        <p:spPr/>
        <p:txBody>
          <a:bodyPr>
            <a:normAutofit/>
          </a:bodyPr>
          <a:lstStyle/>
          <a:p>
            <a:r>
              <a:rPr lang="en-IE" sz="2800" dirty="0"/>
              <a:t>Get Connected</a:t>
            </a:r>
          </a:p>
        </p:txBody>
      </p:sp>
    </p:spTree>
    <p:extLst>
      <p:ext uri="{BB962C8B-B14F-4D97-AF65-F5344CB8AC3E}">
        <p14:creationId xmlns:p14="http://schemas.microsoft.com/office/powerpoint/2010/main" val="259026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US" sz="2200" dirty="0"/>
              <a:t>When we see something as a challenge, we can recognize the possibility of growth. We also perceive that we have the resources to deal with that situation. This view results in feelings of energy, anticipation, and excitement. These feelings tend to mobilize people for action and problem-solving.</a:t>
            </a:r>
          </a:p>
          <a:p>
            <a:r>
              <a:rPr lang="en-US" sz="2200" dirty="0"/>
              <a:t>Whereas when we see something as a threat, we can end up perceiving that the situation is beyond our control. This can make us feel a fight or flight response, or we can develop feelings of fear, anxiety or anger.</a:t>
            </a:r>
          </a:p>
          <a:p>
            <a:r>
              <a:rPr lang="en-US" sz="2200" dirty="0"/>
              <a:t>By reframing threats as a challenge, it can help us to build resilience and a “can do” attitude.</a:t>
            </a:r>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US" sz="2800" dirty="0"/>
              <a:t>Practice Reframing Threats as Challenges</a:t>
            </a:r>
          </a:p>
        </p:txBody>
      </p:sp>
      <p:pic>
        <p:nvPicPr>
          <p:cNvPr id="2" name="Picture Placeholder 1">
            <a:extLst>
              <a:ext uri="{FF2B5EF4-FFF2-40B4-BE49-F238E27FC236}">
                <a16:creationId xmlns:a16="http://schemas.microsoft.com/office/drawing/2014/main" id="{CB95BB38-230B-2C1F-DF5C-AE806857607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316" r="23316"/>
          <a:stretch>
            <a:fillRect/>
          </a:stretch>
        </p:blipFill>
        <p:spPr/>
      </p:pic>
    </p:spTree>
    <p:extLst>
      <p:ext uri="{BB962C8B-B14F-4D97-AF65-F5344CB8AC3E}">
        <p14:creationId xmlns:p14="http://schemas.microsoft.com/office/powerpoint/2010/main" val="174740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97DCE-66BE-4F7F-B9B5-C4E6720F1BA5}"/>
              </a:ext>
            </a:extLst>
          </p:cNvPr>
          <p:cNvSpPr>
            <a:spLocks noGrp="1"/>
          </p:cNvSpPr>
          <p:nvPr>
            <p:ph type="body" sz="quarter" idx="16"/>
          </p:nvPr>
        </p:nvSpPr>
        <p:spPr>
          <a:xfrm>
            <a:off x="704603" y="2305878"/>
            <a:ext cx="6965028" cy="1719470"/>
          </a:xfrm>
        </p:spPr>
        <p:txBody>
          <a:bodyPr>
            <a:noAutofit/>
          </a:bodyPr>
          <a:lstStyle/>
          <a:p>
            <a:r>
              <a:rPr lang="en-US" sz="4400" dirty="0"/>
              <a:t>Identifying Burnout Symptoms in Employees</a:t>
            </a:r>
          </a:p>
        </p:txBody>
      </p:sp>
      <p:sp>
        <p:nvSpPr>
          <p:cNvPr id="5" name="Text Placeholder 4">
            <a:extLst>
              <a:ext uri="{FF2B5EF4-FFF2-40B4-BE49-F238E27FC236}">
                <a16:creationId xmlns:a16="http://schemas.microsoft.com/office/drawing/2014/main" id="{F4163F22-C7EA-4F2A-AFAF-B0D165B85997}"/>
              </a:ext>
            </a:extLst>
          </p:cNvPr>
          <p:cNvSpPr>
            <a:spLocks noGrp="1"/>
          </p:cNvSpPr>
          <p:nvPr>
            <p:ph type="body" sz="quarter" idx="17"/>
          </p:nvPr>
        </p:nvSpPr>
        <p:spPr/>
        <p:txBody>
          <a:bodyPr>
            <a:normAutofit fontScale="85000" lnSpcReduction="20000"/>
          </a:bodyPr>
          <a:lstStyle/>
          <a:p>
            <a:r>
              <a:rPr lang="en-US" dirty="0"/>
              <a:t>03</a:t>
            </a:r>
            <a:endParaRPr lang="en-IE" dirty="0"/>
          </a:p>
        </p:txBody>
      </p:sp>
    </p:spTree>
    <p:extLst>
      <p:ext uri="{BB962C8B-B14F-4D97-AF65-F5344CB8AC3E}">
        <p14:creationId xmlns:p14="http://schemas.microsoft.com/office/powerpoint/2010/main" val="2948133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9582" y="1718682"/>
            <a:ext cx="5682480" cy="5475235"/>
          </a:xfrm>
        </p:spPr>
        <p:txBody>
          <a:bodyPr>
            <a:normAutofit/>
          </a:bodyPr>
          <a:lstStyle/>
          <a:p>
            <a:r>
              <a:rPr lang="en-GB" sz="2200" dirty="0"/>
              <a:t>Throughout the modules we’ve explored different ways of preventing workplace stress and how to create a better environment for employees.</a:t>
            </a:r>
          </a:p>
          <a:p>
            <a:r>
              <a:rPr lang="en-GB" sz="2200" dirty="0"/>
              <a:t>However, it is also important to be able to recognise the symptoms of burnout, or workplace stress.</a:t>
            </a:r>
          </a:p>
          <a:p>
            <a:r>
              <a:rPr lang="en-GB" sz="2200" dirty="0"/>
              <a:t>Over the next few slides we will explore seven different symptoms that employees might experience that you as a manager will be able to recognise. This in turn will help to ensure that an intervention can take place before the employee suffers to ensure that their needs at work are met.</a:t>
            </a:r>
          </a:p>
          <a:p>
            <a:endParaRPr lang="en-GB" sz="2200" dirty="0"/>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GB" sz="2800" dirty="0"/>
              <a:t>Identifying burnout in employees</a:t>
            </a:r>
          </a:p>
          <a:p>
            <a:endParaRPr lang="en-GB" dirty="0"/>
          </a:p>
        </p:txBody>
      </p:sp>
      <p:pic>
        <p:nvPicPr>
          <p:cNvPr id="2" name="Picture Placeholder 1">
            <a:extLst>
              <a:ext uri="{FF2B5EF4-FFF2-40B4-BE49-F238E27FC236}">
                <a16:creationId xmlns:a16="http://schemas.microsoft.com/office/drawing/2014/main" id="{C4092D01-AE66-35E6-A884-E921A9A526A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4069194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GB" sz="2200" dirty="0"/>
              <a:t>These are the seven most common symptoms of workplace stress and burnout:</a:t>
            </a:r>
          </a:p>
          <a:p>
            <a:endParaRPr lang="en-GB" sz="2200" dirty="0"/>
          </a:p>
          <a:p>
            <a:pPr marL="228600" indent="-457200">
              <a:buFont typeface="+mj-lt"/>
              <a:buAutoNum type="arabicPeriod"/>
            </a:pPr>
            <a:r>
              <a:rPr lang="en-US" sz="2200" dirty="0"/>
              <a:t>Emotional, mental, and physical exhaustion</a:t>
            </a:r>
          </a:p>
          <a:p>
            <a:pPr marL="228600" indent="-457200">
              <a:buFont typeface="+mj-lt"/>
              <a:buAutoNum type="arabicPeriod"/>
            </a:pPr>
            <a:r>
              <a:rPr lang="en-US" sz="2200" dirty="0"/>
              <a:t>Disengagement</a:t>
            </a:r>
          </a:p>
          <a:p>
            <a:pPr marL="228600" indent="-457200">
              <a:buFont typeface="+mj-lt"/>
              <a:buAutoNum type="arabicPeriod"/>
            </a:pPr>
            <a:r>
              <a:rPr lang="en-US" sz="2200" dirty="0"/>
              <a:t>Increased absenteeism</a:t>
            </a:r>
          </a:p>
          <a:p>
            <a:pPr marL="228600" indent="-457200">
              <a:buFont typeface="+mj-lt"/>
              <a:buAutoNum type="arabicPeriod"/>
            </a:pPr>
            <a:r>
              <a:rPr lang="en-US" sz="2200" dirty="0"/>
              <a:t>Isolation</a:t>
            </a:r>
          </a:p>
          <a:p>
            <a:pPr marL="228600" indent="-457200">
              <a:buFont typeface="+mj-lt"/>
              <a:buAutoNum type="arabicPeriod"/>
            </a:pPr>
            <a:r>
              <a:rPr lang="en-US" sz="2200" dirty="0"/>
              <a:t>Higher sensitivity to feedback</a:t>
            </a:r>
          </a:p>
          <a:p>
            <a:pPr marL="228600" indent="-457200">
              <a:buFont typeface="+mj-lt"/>
              <a:buAutoNum type="arabicPeriod"/>
            </a:pPr>
            <a:r>
              <a:rPr lang="en-US" sz="2200" dirty="0"/>
              <a:t>Emergence of physical symptoms</a:t>
            </a:r>
          </a:p>
          <a:p>
            <a:pPr marL="228600" indent="-457200">
              <a:buFont typeface="+mj-lt"/>
              <a:buAutoNum type="arabicPeriod"/>
            </a:pPr>
            <a:r>
              <a:rPr lang="en-US" sz="2200" dirty="0"/>
              <a:t>Decreased productivity</a:t>
            </a:r>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GB" sz="2800" dirty="0"/>
              <a:t>The Seven Most Common Symptoms of Workplace Stress</a:t>
            </a:r>
          </a:p>
          <a:p>
            <a:endParaRPr lang="en-GB" dirty="0"/>
          </a:p>
        </p:txBody>
      </p:sp>
      <p:pic>
        <p:nvPicPr>
          <p:cNvPr id="2" name="Picture Placeholder 1">
            <a:extLst>
              <a:ext uri="{FF2B5EF4-FFF2-40B4-BE49-F238E27FC236}">
                <a16:creationId xmlns:a16="http://schemas.microsoft.com/office/drawing/2014/main" id="{300B3ACD-81A5-56FB-6E4F-7926475EE64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1520867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27174" y="1827540"/>
            <a:ext cx="5472487" cy="5475235"/>
          </a:xfrm>
        </p:spPr>
        <p:txBody>
          <a:bodyPr>
            <a:normAutofit/>
          </a:bodyPr>
          <a:lstStyle/>
          <a:p>
            <a:r>
              <a:rPr lang="en-US" sz="2200" dirty="0"/>
              <a:t>Are employees reporting feeling drained when they first wake up in the morning? Do they talk about struggling with sleep issues?</a:t>
            </a:r>
          </a:p>
          <a:p>
            <a:r>
              <a:rPr lang="en-US" sz="2200" dirty="0"/>
              <a:t>Employees suffering from exhaustion will find they’re dragging themselves to work and then unable to start or focus on a task.</a:t>
            </a:r>
          </a:p>
          <a:p>
            <a:r>
              <a:rPr lang="en-US" sz="2200" dirty="0"/>
              <a:t>By listening to your employees, you will be able to recognize if they are feeling exhausted. Talk to your employees to see how you can help.</a:t>
            </a:r>
          </a:p>
          <a:p>
            <a:r>
              <a:rPr lang="en-US" sz="2200" dirty="0"/>
              <a:t>Find out what they need in order to set them on the right track to improve their mental wellbeing.</a:t>
            </a:r>
            <a:endParaRPr lang="en-GB" sz="2200" dirty="0"/>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US" sz="2800" dirty="0"/>
              <a:t>Emotional, Mental, and Physical Exhaustion</a:t>
            </a:r>
          </a:p>
          <a:p>
            <a:endParaRPr lang="en-GB" dirty="0"/>
          </a:p>
        </p:txBody>
      </p:sp>
      <p:pic>
        <p:nvPicPr>
          <p:cNvPr id="2" name="Picture Placeholder 1">
            <a:extLst>
              <a:ext uri="{FF2B5EF4-FFF2-40B4-BE49-F238E27FC236}">
                <a16:creationId xmlns:a16="http://schemas.microsoft.com/office/drawing/2014/main" id="{C849EBDB-A279-F8B6-A9CD-1B5422567CF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191" r="23191"/>
          <a:stretch>
            <a:fillRect/>
          </a:stretch>
        </p:blipFill>
        <p:spPr/>
      </p:pic>
    </p:spTree>
    <p:extLst>
      <p:ext uri="{BB962C8B-B14F-4D97-AF65-F5344CB8AC3E}">
        <p14:creationId xmlns:p14="http://schemas.microsoft.com/office/powerpoint/2010/main" val="301094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US" sz="2200" dirty="0"/>
              <a:t>Employees losing interest in the things they previously found enjoyable—like socializing with family and friends—can be an early warning sign.</a:t>
            </a:r>
          </a:p>
          <a:p>
            <a:r>
              <a:rPr lang="en-US" sz="2200" dirty="0"/>
              <a:t>Within a work setting, employees may stop participating in meetings, avoid taking on new projects, or stop returning phone calls and emails.</a:t>
            </a:r>
          </a:p>
          <a:p>
            <a:r>
              <a:rPr lang="en-US" sz="2200" dirty="0"/>
              <a:t>As they continue to disconnect from the environment around them, employees often lose enthusiasm for their job, resulting in a lower quality of work.</a:t>
            </a:r>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US" sz="2800" dirty="0"/>
              <a:t>Disengagement</a:t>
            </a:r>
          </a:p>
          <a:p>
            <a:endParaRPr lang="en-GB" dirty="0"/>
          </a:p>
        </p:txBody>
      </p:sp>
      <p:pic>
        <p:nvPicPr>
          <p:cNvPr id="2" name="Picture Placeholder 1">
            <a:extLst>
              <a:ext uri="{FF2B5EF4-FFF2-40B4-BE49-F238E27FC236}">
                <a16:creationId xmlns:a16="http://schemas.microsoft.com/office/drawing/2014/main" id="{ACC714CE-372E-26A9-8FD5-5C906B99F89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505247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9582" y="1718682"/>
            <a:ext cx="5682480" cy="5475235"/>
          </a:xfrm>
        </p:spPr>
        <p:txBody>
          <a:bodyPr>
            <a:normAutofit/>
          </a:bodyPr>
          <a:lstStyle/>
          <a:p>
            <a:r>
              <a:rPr lang="en-US" sz="2200" dirty="0"/>
              <a:t>Employees that are burned out or are suffering from technostress are more likely to take extra sick days off. Sometimes it is in the hope that the day off will restore their spirits.</a:t>
            </a:r>
          </a:p>
          <a:p>
            <a:r>
              <a:rPr lang="en-US" sz="2200" dirty="0"/>
              <a:t>Others may use the time off as a way to avoid projects, managers and employees that cause them stress.</a:t>
            </a:r>
          </a:p>
          <a:p>
            <a:r>
              <a:rPr lang="en-US" sz="2200" dirty="0"/>
              <a:t>However, increased absenteeism may also be </a:t>
            </a:r>
            <a:r>
              <a:rPr lang="en-US" sz="2200" dirty="0" err="1"/>
              <a:t>recognised</a:t>
            </a:r>
            <a:r>
              <a:rPr lang="en-US" sz="2200" dirty="0"/>
              <a:t> in a situation where some employees may come in late and leave early to avoid interactions with co-workers and supervisors.</a:t>
            </a:r>
            <a:endParaRPr lang="en-GB" sz="2200" dirty="0"/>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US" sz="2800" dirty="0"/>
              <a:t>Increased Absenteeism</a:t>
            </a:r>
          </a:p>
          <a:p>
            <a:endParaRPr lang="en-GB" dirty="0"/>
          </a:p>
        </p:txBody>
      </p:sp>
      <p:pic>
        <p:nvPicPr>
          <p:cNvPr id="2" name="Picture Placeholder 1">
            <a:extLst>
              <a:ext uri="{FF2B5EF4-FFF2-40B4-BE49-F238E27FC236}">
                <a16:creationId xmlns:a16="http://schemas.microsoft.com/office/drawing/2014/main" id="{1314FE4C-7294-C65F-99A5-E15E334C767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71844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US" sz="2200" dirty="0"/>
              <a:t>Formerly extroverted employees who suddenly become distant may just be having a bad day or experiencing stress in their personal life.</a:t>
            </a:r>
          </a:p>
          <a:p>
            <a:r>
              <a:rPr lang="en-US" sz="2200" dirty="0"/>
              <a:t>If this isolation continues, or if formerly sociable employees become angry when someone tries to speak with them, it may be a sign of a bigger problem.</a:t>
            </a:r>
          </a:p>
          <a:p>
            <a:r>
              <a:rPr lang="en-US" sz="2200" dirty="0"/>
              <a:t>Isolation can be even harder to detect in remote employees, since you may not be able to tell if they are withdrawing from relationships without directly asking them. This is why having a support network can be so beneficial to employees.</a:t>
            </a:r>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US" sz="2800" dirty="0"/>
              <a:t>Isolation</a:t>
            </a:r>
          </a:p>
          <a:p>
            <a:endParaRPr lang="en-GB" dirty="0"/>
          </a:p>
        </p:txBody>
      </p:sp>
      <p:pic>
        <p:nvPicPr>
          <p:cNvPr id="8" name="Picture Placeholder 7">
            <a:extLst>
              <a:ext uri="{FF2B5EF4-FFF2-40B4-BE49-F238E27FC236}">
                <a16:creationId xmlns:a16="http://schemas.microsoft.com/office/drawing/2014/main" id="{8BA6A2DC-3A5D-46EB-A963-9AE5B8188A7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4544" t="-6879" r="31754" b="6879"/>
          <a:stretch/>
        </p:blipFill>
        <p:spPr>
          <a:xfrm>
            <a:off x="6852062" y="228600"/>
            <a:ext cx="5105121" cy="6362700"/>
          </a:xfrm>
        </p:spPr>
      </p:pic>
    </p:spTree>
    <p:extLst>
      <p:ext uri="{BB962C8B-B14F-4D97-AF65-F5344CB8AC3E}">
        <p14:creationId xmlns:p14="http://schemas.microsoft.com/office/powerpoint/2010/main" val="2097565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95399" y="1739193"/>
            <a:ext cx="4931331" cy="5475235"/>
          </a:xfrm>
        </p:spPr>
        <p:txBody>
          <a:bodyPr>
            <a:normAutofit/>
          </a:bodyPr>
          <a:lstStyle/>
          <a:p>
            <a:r>
              <a:rPr lang="en-US" sz="2200" dirty="0"/>
              <a:t>You might notice some employees react badly to feedback. When employees begin taking criticism more personally, reacting to it with increased defensiveness, anger, or other signs of stress, it can be a sign of burnout.</a:t>
            </a:r>
          </a:p>
          <a:p>
            <a:r>
              <a:rPr lang="en-US" sz="2200" dirty="0"/>
              <a:t>In these situations, feedback can be blown out of proportion, with employees responding with things like: "I guess I can’t do anything right.”</a:t>
            </a:r>
          </a:p>
          <a:p>
            <a:r>
              <a:rPr lang="en-US" sz="2200" dirty="0"/>
              <a:t>If an employee is more irritable or angry than normal, it may be likely that they are suffering from workplace stress.  </a:t>
            </a:r>
          </a:p>
          <a:p>
            <a:endParaRPr lang="en-GB" sz="2200" dirty="0"/>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US" sz="2800" dirty="0"/>
              <a:t>Higher Sensitivity to Feedback</a:t>
            </a:r>
          </a:p>
          <a:p>
            <a:endParaRPr lang="en-GB" dirty="0"/>
          </a:p>
        </p:txBody>
      </p:sp>
      <p:pic>
        <p:nvPicPr>
          <p:cNvPr id="9" name="Picture Placeholder 8">
            <a:extLst>
              <a:ext uri="{FF2B5EF4-FFF2-40B4-BE49-F238E27FC236}">
                <a16:creationId xmlns:a16="http://schemas.microsoft.com/office/drawing/2014/main" id="{4946DDD8-0910-EDF5-31E2-06789D068F4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33276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2FC876C-B95D-40DE-8908-AE8065DD24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859842"/>
            <a:ext cx="5579853" cy="4998157"/>
          </a:xfrm>
        </p:spPr>
        <p:txBody>
          <a:bodyPr>
            <a:normAutofit/>
          </a:bodyPr>
          <a:lstStyle/>
          <a:p>
            <a:r>
              <a:rPr lang="en-GB" sz="2200" dirty="0"/>
              <a:t>A workload is the amount of work done by someone or something. Generally, is the amount of work that workers can get done in a specific amount of time.</a:t>
            </a:r>
          </a:p>
          <a:p>
            <a:r>
              <a:rPr lang="en-GB" sz="2200" dirty="0"/>
              <a:t>Before the Covid-19 pandemic the workload that educators had was consistent; they knew what they would need to do to prepare for a lesson, and what would go into the teaching of that lesson.</a:t>
            </a:r>
          </a:p>
          <a:p>
            <a:r>
              <a:rPr lang="en-GB" sz="2200" dirty="0"/>
              <a:t>However, since the restrictions that Covid-19 pandemic brought in, it has dramatically changed the way people work within their educator role. </a:t>
            </a:r>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64830" y="811803"/>
            <a:ext cx="4931330" cy="582221"/>
          </a:xfrm>
        </p:spPr>
        <p:txBody>
          <a:bodyPr>
            <a:normAutofit lnSpcReduction="10000"/>
          </a:bodyPr>
          <a:lstStyle/>
          <a:p>
            <a:r>
              <a:rPr lang="en-GB" dirty="0"/>
              <a:t>What is a Workload?</a:t>
            </a:r>
          </a:p>
          <a:p>
            <a:endParaRPr lang="en-GB" dirty="0"/>
          </a:p>
        </p:txBody>
      </p:sp>
    </p:spTree>
    <p:extLst>
      <p:ext uri="{BB962C8B-B14F-4D97-AF65-F5344CB8AC3E}">
        <p14:creationId xmlns:p14="http://schemas.microsoft.com/office/powerpoint/2010/main" val="2403026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638574"/>
            <a:ext cx="5579853" cy="5390403"/>
          </a:xfrm>
        </p:spPr>
        <p:txBody>
          <a:bodyPr>
            <a:normAutofit/>
          </a:bodyPr>
          <a:lstStyle/>
          <a:p>
            <a:r>
              <a:rPr lang="en-US" sz="2200" dirty="0"/>
              <a:t>When employees suffer from exhaustion and stress for prolonged periods of time, it can often create physical symptoms. These can include panic attacks, chest pains, increased heart rate, nausea, and headaches.</a:t>
            </a:r>
          </a:p>
          <a:p>
            <a:r>
              <a:rPr lang="en-US" sz="2200" dirty="0"/>
              <a:t>Employees may even lose their appetite and then lose weight, or they may start to gain weight from using food to cope with their stress.</a:t>
            </a:r>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18519" y="473150"/>
            <a:ext cx="5264570" cy="866552"/>
          </a:xfrm>
        </p:spPr>
        <p:txBody>
          <a:bodyPr>
            <a:normAutofit/>
          </a:bodyPr>
          <a:lstStyle/>
          <a:p>
            <a:r>
              <a:rPr lang="en-US" sz="2800" dirty="0"/>
              <a:t>Emergence of Physical Symptoms</a:t>
            </a:r>
          </a:p>
          <a:p>
            <a:endParaRPr lang="en-GB" dirty="0"/>
          </a:p>
        </p:txBody>
      </p:sp>
      <p:pic>
        <p:nvPicPr>
          <p:cNvPr id="2" name="Picture Placeholder 1">
            <a:extLst>
              <a:ext uri="{FF2B5EF4-FFF2-40B4-BE49-F238E27FC236}">
                <a16:creationId xmlns:a16="http://schemas.microsoft.com/office/drawing/2014/main" id="{787506D7-B914-B276-69CC-7AC0741C7DE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3247" b="3247"/>
          <a:stretch>
            <a:fillRect/>
          </a:stretch>
        </p:blipFill>
        <p:spPr/>
      </p:pic>
    </p:spTree>
    <p:extLst>
      <p:ext uri="{BB962C8B-B14F-4D97-AF65-F5344CB8AC3E}">
        <p14:creationId xmlns:p14="http://schemas.microsoft.com/office/powerpoint/2010/main" val="1084009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9582" y="1718682"/>
            <a:ext cx="5682480" cy="5475235"/>
          </a:xfrm>
        </p:spPr>
        <p:txBody>
          <a:bodyPr>
            <a:normAutofit/>
          </a:bodyPr>
          <a:lstStyle/>
          <a:p>
            <a:r>
              <a:rPr lang="en-US" sz="2200" dirty="0"/>
              <a:t>As the condition worsens, so will productivity and performance. Stress prevents employees from concentrating on the tasks at hand, and feelings of being overwhelmed and unable to catch up might make them feel as if their efforts aren’t worthwhile.</a:t>
            </a:r>
          </a:p>
          <a:p>
            <a:r>
              <a:rPr lang="en-US" sz="2200" dirty="0"/>
              <a:t>If you notice that an employee that normally is a hard worker suddenly becomes less productive, they might be suffering from prolonged burnout. It is important at this stage to communicate with employees to make sure that they know they can reach out to you as a manager and you will support them.</a:t>
            </a:r>
            <a:endParaRPr lang="en-GB" sz="2200" dirty="0"/>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a:bodyPr>
          <a:lstStyle/>
          <a:p>
            <a:r>
              <a:rPr lang="en-US" sz="2800" dirty="0"/>
              <a:t>Decreased productivity</a:t>
            </a:r>
            <a:endParaRPr lang="en-GB" sz="2800" dirty="0"/>
          </a:p>
          <a:p>
            <a:endParaRPr lang="en-GB" dirty="0"/>
          </a:p>
        </p:txBody>
      </p:sp>
      <p:pic>
        <p:nvPicPr>
          <p:cNvPr id="2" name="Picture Placeholder 1">
            <a:extLst>
              <a:ext uri="{FF2B5EF4-FFF2-40B4-BE49-F238E27FC236}">
                <a16:creationId xmlns:a16="http://schemas.microsoft.com/office/drawing/2014/main" id="{711A8370-1FC6-39F9-E96C-7FB66D344BD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16" r="23316"/>
          <a:stretch>
            <a:fillRect/>
          </a:stretch>
        </p:blipFill>
        <p:spPr/>
      </p:pic>
    </p:spTree>
    <p:extLst>
      <p:ext uri="{BB962C8B-B14F-4D97-AF65-F5344CB8AC3E}">
        <p14:creationId xmlns:p14="http://schemas.microsoft.com/office/powerpoint/2010/main" val="1726121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429000"/>
            <a:ext cx="5029134" cy="2404690"/>
          </a:xfrm>
        </p:spPr>
        <p:txBody>
          <a:bodyPr>
            <a:normAutofit/>
          </a:bodyPr>
          <a:lstStyle/>
          <a:p>
            <a:pPr marL="0"/>
            <a:r>
              <a:rPr lang="en-IE" dirty="0">
                <a:solidFill>
                  <a:srgbClr val="002060"/>
                </a:solidFill>
              </a:rPr>
              <a:t>Check out the following YouTube video to help improve your learning outcomes. This video explores how to identify signs of burnout.</a:t>
            </a:r>
          </a:p>
          <a:p>
            <a:pPr marL="0"/>
            <a:r>
              <a:rPr lang="en-IE" dirty="0">
                <a:solidFill>
                  <a:srgbClr val="09446A"/>
                </a:solidFill>
                <a:hlinkClick r:id="rId4">
                  <a:extLst>
                    <a:ext uri="{A12FA001-AC4F-418D-AE19-62706E023703}">
                      <ahyp:hlinkClr xmlns:ahyp="http://schemas.microsoft.com/office/drawing/2018/hyperlinkcolor" val="tx"/>
                    </a:ext>
                  </a:extLst>
                </a:hlinkClick>
              </a:rPr>
              <a:t>https://www.youtube.com/watch?v=JZ5CW5qsktM</a:t>
            </a:r>
            <a:endParaRPr lang="en-IE" dirty="0">
              <a:solidFill>
                <a:srgbClr val="09446A"/>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933041"/>
            <a:ext cx="5113283" cy="1808541"/>
          </a:xfrm>
        </p:spPr>
        <p:txBody>
          <a:bodyPr>
            <a:normAutofit fontScale="70000" lnSpcReduction="20000"/>
          </a:bodyPr>
          <a:lstStyle/>
          <a:p>
            <a:r>
              <a:rPr lang="en-IE" sz="5100" dirty="0"/>
              <a:t>WATCH</a:t>
            </a:r>
          </a:p>
          <a:p>
            <a:endParaRPr lang="en-IE" dirty="0"/>
          </a:p>
          <a:p>
            <a:r>
              <a:rPr lang="en-US" sz="4600" dirty="0"/>
              <a:t>How to identify signs of burnout</a:t>
            </a:r>
            <a:endParaRPr lang="en-IE" sz="4600" dirty="0"/>
          </a:p>
        </p:txBody>
      </p:sp>
      <p:pic>
        <p:nvPicPr>
          <p:cNvPr id="3" name="Online Media 2" title="How to identify signs of burnout">
            <a:hlinkClick r:id="" action="ppaction://media"/>
            <a:extLst>
              <a:ext uri="{FF2B5EF4-FFF2-40B4-BE49-F238E27FC236}">
                <a16:creationId xmlns:a16="http://schemas.microsoft.com/office/drawing/2014/main" id="{524AE8E3-A7CF-CAE4-DCFE-FFC0DF545747}"/>
              </a:ext>
            </a:extLst>
          </p:cNvPr>
          <p:cNvPicPr>
            <a:picLocks noRot="1" noChangeAspect="1"/>
          </p:cNvPicPr>
          <p:nvPr>
            <a:videoFile r:link="rId1"/>
          </p:nvPr>
        </p:nvPicPr>
        <p:blipFill>
          <a:blip r:embed="rId5"/>
          <a:stretch>
            <a:fillRect/>
          </a:stretch>
        </p:blipFill>
        <p:spPr>
          <a:xfrm>
            <a:off x="7077149" y="1203325"/>
            <a:ext cx="5141488" cy="3913188"/>
          </a:xfrm>
          <a:prstGeom prst="rect">
            <a:avLst/>
          </a:prstGeom>
        </p:spPr>
      </p:pic>
    </p:spTree>
    <p:extLst>
      <p:ext uri="{BB962C8B-B14F-4D97-AF65-F5344CB8AC3E}">
        <p14:creationId xmlns:p14="http://schemas.microsoft.com/office/powerpoint/2010/main" val="184533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8BD32-2D98-4EA9-87E4-130E6E5A2A05}"/>
              </a:ext>
            </a:extLst>
          </p:cNvPr>
          <p:cNvSpPr>
            <a:spLocks noGrp="1"/>
          </p:cNvSpPr>
          <p:nvPr>
            <p:ph type="body" sz="quarter" idx="16"/>
          </p:nvPr>
        </p:nvSpPr>
        <p:spPr>
          <a:xfrm>
            <a:off x="704603" y="3214429"/>
            <a:ext cx="6569765" cy="1073620"/>
          </a:xfrm>
        </p:spPr>
        <p:txBody>
          <a:bodyPr>
            <a:normAutofit fontScale="70000" lnSpcReduction="20000"/>
          </a:bodyPr>
          <a:lstStyle/>
          <a:p>
            <a:r>
              <a:rPr lang="en-US" sz="6200" dirty="0"/>
              <a:t>Creating an Action Plan, Including Wellbeing Policy</a:t>
            </a:r>
          </a:p>
          <a:p>
            <a:endParaRPr lang="en-IE" dirty="0"/>
          </a:p>
        </p:txBody>
      </p:sp>
      <p:sp>
        <p:nvSpPr>
          <p:cNvPr id="3" name="Text Placeholder 2">
            <a:extLst>
              <a:ext uri="{FF2B5EF4-FFF2-40B4-BE49-F238E27FC236}">
                <a16:creationId xmlns:a16="http://schemas.microsoft.com/office/drawing/2014/main" id="{2ECF19BB-042B-4BD3-8B3C-D1263328E69E}"/>
              </a:ext>
            </a:extLst>
          </p:cNvPr>
          <p:cNvSpPr>
            <a:spLocks noGrp="1"/>
          </p:cNvSpPr>
          <p:nvPr>
            <p:ph type="body" sz="quarter" idx="17"/>
          </p:nvPr>
        </p:nvSpPr>
        <p:spPr/>
        <p:txBody>
          <a:bodyPr>
            <a:normAutofit fontScale="85000" lnSpcReduction="20000"/>
          </a:bodyPr>
          <a:lstStyle/>
          <a:p>
            <a:r>
              <a:rPr lang="en-US" dirty="0"/>
              <a:t>04</a:t>
            </a:r>
            <a:endParaRPr lang="en-IE" dirty="0"/>
          </a:p>
        </p:txBody>
      </p:sp>
    </p:spTree>
    <p:extLst>
      <p:ext uri="{BB962C8B-B14F-4D97-AF65-F5344CB8AC3E}">
        <p14:creationId xmlns:p14="http://schemas.microsoft.com/office/powerpoint/2010/main" val="1086725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B6C95AC4-2FBF-EBE0-C351-62EA16E397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16" r="23316"/>
          <a:stretch>
            <a:fillRect/>
          </a:stretch>
        </p:blipFill>
        <p:spPr/>
      </p:pic>
      <p:sp>
        <p:nvSpPr>
          <p:cNvPr id="5" name="Text Placeholder 4">
            <a:extLst>
              <a:ext uri="{FF2B5EF4-FFF2-40B4-BE49-F238E27FC236}">
                <a16:creationId xmlns:a16="http://schemas.microsoft.com/office/drawing/2014/main" id="{90BCB7CB-39F5-C9D2-7DB5-0F15CACC803D}"/>
              </a:ext>
            </a:extLst>
          </p:cNvPr>
          <p:cNvSpPr>
            <a:spLocks noGrp="1"/>
          </p:cNvSpPr>
          <p:nvPr>
            <p:ph type="body" sz="quarter" idx="18"/>
          </p:nvPr>
        </p:nvSpPr>
        <p:spPr>
          <a:xfrm>
            <a:off x="1240477" y="1574093"/>
            <a:ext cx="5611585" cy="5283908"/>
          </a:xfrm>
        </p:spPr>
        <p:txBody>
          <a:bodyPr>
            <a:normAutofit fontScale="85000" lnSpcReduction="20000"/>
          </a:bodyPr>
          <a:lstStyle/>
          <a:p>
            <a:r>
              <a:rPr lang="en-IE" sz="2600" dirty="0"/>
              <a:t>Having a Digital Wellbeing plan in place can lead to a better working environment for staff, less employee burnout and clear boundaries with regards to working hours and the right to disconnect.</a:t>
            </a:r>
          </a:p>
          <a:p>
            <a:r>
              <a:rPr lang="en-IE" sz="2600" dirty="0"/>
              <a:t>Within earlier modules we discussed how digital technology can impact our workers. When thinking about a Digital Wellbeing plan, consider the following:</a:t>
            </a:r>
          </a:p>
          <a:p>
            <a:endParaRPr lang="en-IE" sz="2600" dirty="0"/>
          </a:p>
          <a:p>
            <a:pPr marL="342900" indent="-342900">
              <a:buFont typeface="Arial" panose="020B0604020202020204" pitchFamily="34" charset="0"/>
              <a:buChar char="•"/>
            </a:pPr>
            <a:r>
              <a:rPr lang="en-IE" sz="2600" dirty="0"/>
              <a:t>Technological dependence can impact employees’ ability to concentrate and focus due to constant notifications interrupting their work.</a:t>
            </a:r>
          </a:p>
          <a:p>
            <a:pPr marL="342900" indent="-342900">
              <a:buFont typeface="Arial" panose="020B0604020202020204" pitchFamily="34" charset="0"/>
              <a:buChar char="•"/>
            </a:pPr>
            <a:r>
              <a:rPr lang="en-IE" sz="2600" dirty="0"/>
              <a:t>Productivity is increased when employees do not have to worry about checking their phone so often. This results in better individual performance and will therefore improve the company output overall.</a:t>
            </a:r>
          </a:p>
          <a:p>
            <a:endParaRPr lang="en-IE" sz="1400" dirty="0"/>
          </a:p>
        </p:txBody>
      </p:sp>
      <p:sp>
        <p:nvSpPr>
          <p:cNvPr id="3" name="Text Placeholder 2">
            <a:extLst>
              <a:ext uri="{FF2B5EF4-FFF2-40B4-BE49-F238E27FC236}">
                <a16:creationId xmlns:a16="http://schemas.microsoft.com/office/drawing/2014/main" id="{6D715287-A9BB-446A-BF8B-E879D165F7BF}"/>
              </a:ext>
            </a:extLst>
          </p:cNvPr>
          <p:cNvSpPr>
            <a:spLocks noGrp="1"/>
          </p:cNvSpPr>
          <p:nvPr>
            <p:ph type="body" sz="quarter" idx="16"/>
          </p:nvPr>
        </p:nvSpPr>
        <p:spPr>
          <a:xfrm>
            <a:off x="1379575" y="228600"/>
            <a:ext cx="4931330" cy="1035733"/>
          </a:xfrm>
        </p:spPr>
        <p:txBody>
          <a:bodyPr>
            <a:normAutofit/>
          </a:bodyPr>
          <a:lstStyle/>
          <a:p>
            <a:r>
              <a:rPr lang="en-GB" sz="2800" dirty="0"/>
              <a:t>Why is it Important to Have a Digital Wellbeing Plan?</a:t>
            </a:r>
          </a:p>
        </p:txBody>
      </p:sp>
    </p:spTree>
    <p:extLst>
      <p:ext uri="{BB962C8B-B14F-4D97-AF65-F5344CB8AC3E}">
        <p14:creationId xmlns:p14="http://schemas.microsoft.com/office/powerpoint/2010/main" val="1243114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82C15F1-5187-8AD5-6FBB-EC3F0109EE4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5" name="Text Placeholder 4">
            <a:extLst>
              <a:ext uri="{FF2B5EF4-FFF2-40B4-BE49-F238E27FC236}">
                <a16:creationId xmlns:a16="http://schemas.microsoft.com/office/drawing/2014/main" id="{90BCB7CB-39F5-C9D2-7DB5-0F15CACC803D}"/>
              </a:ext>
            </a:extLst>
          </p:cNvPr>
          <p:cNvSpPr>
            <a:spLocks noGrp="1"/>
          </p:cNvSpPr>
          <p:nvPr>
            <p:ph type="body" sz="quarter" idx="18"/>
          </p:nvPr>
        </p:nvSpPr>
        <p:spPr>
          <a:xfrm>
            <a:off x="1463724" y="1859842"/>
            <a:ext cx="5388338" cy="4921957"/>
          </a:xfrm>
        </p:spPr>
        <p:txBody>
          <a:bodyPr>
            <a:normAutofit fontScale="92500" lnSpcReduction="20000"/>
          </a:bodyPr>
          <a:lstStyle/>
          <a:p>
            <a:r>
              <a:rPr lang="en-IE" dirty="0"/>
              <a:t>Since working from home has become more prevalent since the COVID-19 pandemic, it has become increasingly harder for employees to disconnect once their workday finishes. They may feel obligated to check notifications on their work phone or work over their hours. </a:t>
            </a:r>
          </a:p>
          <a:p>
            <a:endParaRPr lang="en-IE" dirty="0"/>
          </a:p>
          <a:p>
            <a:r>
              <a:rPr lang="en-IE" b="1" dirty="0"/>
              <a:t>It has been reported that up to 40% of workers are struggling with remote working since the pandemic.</a:t>
            </a:r>
          </a:p>
          <a:p>
            <a:r>
              <a:rPr lang="en-IE" dirty="0"/>
              <a:t>Managers must ensure their employees are equipped to work remotely without these Digital Wellbeing challenges.</a:t>
            </a:r>
            <a:endParaRPr lang="en-IE" b="1" dirty="0"/>
          </a:p>
          <a:p>
            <a:endParaRPr lang="en-IE" dirty="0"/>
          </a:p>
          <a:p>
            <a:r>
              <a:rPr lang="en-IE" sz="2200" dirty="0">
                <a:hlinkClick r:id="rId3">
                  <a:extLst>
                    <a:ext uri="{A12FA001-AC4F-418D-AE19-62706E023703}">
                      <ahyp:hlinkClr xmlns:ahyp="http://schemas.microsoft.com/office/drawing/2018/hyperlinkcolor" val="tx"/>
                    </a:ext>
                  </a:extLst>
                </a:hlinkClick>
              </a:rPr>
              <a:t>Source</a:t>
            </a:r>
            <a:endParaRPr lang="en-IE" sz="1900" dirty="0"/>
          </a:p>
        </p:txBody>
      </p:sp>
      <p:sp>
        <p:nvSpPr>
          <p:cNvPr id="3" name="Text Placeholder 2">
            <a:extLst>
              <a:ext uri="{FF2B5EF4-FFF2-40B4-BE49-F238E27FC236}">
                <a16:creationId xmlns:a16="http://schemas.microsoft.com/office/drawing/2014/main" id="{6D715287-A9BB-446A-BF8B-E879D165F7BF}"/>
              </a:ext>
            </a:extLst>
          </p:cNvPr>
          <p:cNvSpPr>
            <a:spLocks noGrp="1"/>
          </p:cNvSpPr>
          <p:nvPr>
            <p:ph type="body" sz="quarter" idx="16"/>
          </p:nvPr>
        </p:nvSpPr>
        <p:spPr>
          <a:xfrm>
            <a:off x="1379575" y="228600"/>
            <a:ext cx="4931330" cy="1035733"/>
          </a:xfrm>
        </p:spPr>
        <p:txBody>
          <a:bodyPr>
            <a:normAutofit/>
          </a:bodyPr>
          <a:lstStyle/>
          <a:p>
            <a:r>
              <a:rPr lang="en-GB" sz="2800" dirty="0"/>
              <a:t>Digital Wellbeing and working from home	</a:t>
            </a:r>
          </a:p>
        </p:txBody>
      </p:sp>
    </p:spTree>
    <p:extLst>
      <p:ext uri="{BB962C8B-B14F-4D97-AF65-F5344CB8AC3E}">
        <p14:creationId xmlns:p14="http://schemas.microsoft.com/office/powerpoint/2010/main" val="3637605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6714C2F-4FEE-FB51-2E01-22C8D9914107}"/>
              </a:ext>
            </a:extLst>
          </p:cNvPr>
          <p:cNvSpPr>
            <a:spLocks noGrp="1"/>
          </p:cNvSpPr>
          <p:nvPr>
            <p:ph type="body" sz="quarter" idx="14"/>
          </p:nvPr>
        </p:nvSpPr>
        <p:spPr>
          <a:xfrm rot="10800000">
            <a:off x="10606572" y="3782951"/>
            <a:ext cx="785328" cy="1056986"/>
          </a:xfrm>
        </p:spPr>
        <p:txBody>
          <a:bodyPr>
            <a:normAutofit fontScale="85000" lnSpcReduction="20000"/>
          </a:bodyPr>
          <a:lstStyle/>
          <a:p>
            <a:r>
              <a:rPr lang="en-IE" dirty="0"/>
              <a:t>“</a:t>
            </a:r>
          </a:p>
        </p:txBody>
      </p:sp>
      <p:sp>
        <p:nvSpPr>
          <p:cNvPr id="6" name="Text Placeholder 5">
            <a:extLst>
              <a:ext uri="{FF2B5EF4-FFF2-40B4-BE49-F238E27FC236}">
                <a16:creationId xmlns:a16="http://schemas.microsoft.com/office/drawing/2014/main" id="{8BB45886-ED47-BCE0-2D25-31B44A51F47E}"/>
              </a:ext>
            </a:extLst>
          </p:cNvPr>
          <p:cNvSpPr>
            <a:spLocks noGrp="1"/>
          </p:cNvSpPr>
          <p:nvPr>
            <p:ph type="body" sz="quarter" idx="13"/>
          </p:nvPr>
        </p:nvSpPr>
        <p:spPr>
          <a:xfrm>
            <a:off x="6807398" y="795622"/>
            <a:ext cx="4584502" cy="4493975"/>
          </a:xfrm>
        </p:spPr>
        <p:txBody>
          <a:bodyPr>
            <a:normAutofit lnSpcReduction="10000"/>
          </a:bodyPr>
          <a:lstStyle/>
          <a:p>
            <a:r>
              <a:rPr lang="en-US" b="0" dirty="0">
                <a:effectLst/>
                <a:latin typeface="Montserrat" panose="02000505000000020004" pitchFamily="2" charset="0"/>
              </a:rPr>
              <a:t>A recent study of legal professionals by </a:t>
            </a:r>
            <a:r>
              <a:rPr lang="en-US" b="0" dirty="0" err="1">
                <a:effectLst/>
                <a:latin typeface="Montserrat" panose="02000505000000020004" pitchFamily="2" charset="0"/>
              </a:rPr>
              <a:t>LawCare</a:t>
            </a:r>
            <a:r>
              <a:rPr lang="en-US" b="0" dirty="0">
                <a:effectLst/>
                <a:latin typeface="Montserrat" panose="02000505000000020004" pitchFamily="2" charset="0"/>
              </a:rPr>
              <a:t> found that overuse of technology and the blurring of boundaries between home and work life with the availability of technology is a key contributor to burnout. </a:t>
            </a:r>
          </a:p>
        </p:txBody>
      </p:sp>
      <p:sp>
        <p:nvSpPr>
          <p:cNvPr id="9" name="Text Placeholder 8">
            <a:extLst>
              <a:ext uri="{FF2B5EF4-FFF2-40B4-BE49-F238E27FC236}">
                <a16:creationId xmlns:a16="http://schemas.microsoft.com/office/drawing/2014/main" id="{9572FEE3-98CC-36CD-2256-C8620E58B756}"/>
              </a:ext>
            </a:extLst>
          </p:cNvPr>
          <p:cNvSpPr>
            <a:spLocks noGrp="1"/>
          </p:cNvSpPr>
          <p:nvPr>
            <p:ph type="body" sz="quarter" idx="15"/>
          </p:nvPr>
        </p:nvSpPr>
        <p:spPr>
          <a:xfrm>
            <a:off x="6237248" y="399794"/>
            <a:ext cx="2613204" cy="1221666"/>
          </a:xfrm>
        </p:spPr>
        <p:txBody>
          <a:bodyPr>
            <a:normAutofit fontScale="92500" lnSpcReduction="10000"/>
          </a:bodyPr>
          <a:lstStyle/>
          <a:p>
            <a:r>
              <a:rPr lang="en-IE" dirty="0"/>
              <a:t>“</a:t>
            </a:r>
          </a:p>
        </p:txBody>
      </p:sp>
      <p:pic>
        <p:nvPicPr>
          <p:cNvPr id="2" name="Picture Placeholder 1">
            <a:extLst>
              <a:ext uri="{FF2B5EF4-FFF2-40B4-BE49-F238E27FC236}">
                <a16:creationId xmlns:a16="http://schemas.microsoft.com/office/drawing/2014/main" id="{8E08A72A-EB89-D976-6178-5CD54CD4F3E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4471" r="24471"/>
          <a:stretch>
            <a:fillRect/>
          </a:stretch>
        </p:blipFill>
        <p:spPr/>
      </p:pic>
      <p:sp>
        <p:nvSpPr>
          <p:cNvPr id="11" name="TextBox 10">
            <a:extLst>
              <a:ext uri="{FF2B5EF4-FFF2-40B4-BE49-F238E27FC236}">
                <a16:creationId xmlns:a16="http://schemas.microsoft.com/office/drawing/2014/main" id="{E911C481-9A6C-D5E7-5D51-72E93FA59537}"/>
              </a:ext>
            </a:extLst>
          </p:cNvPr>
          <p:cNvSpPr txBox="1"/>
          <p:nvPr/>
        </p:nvSpPr>
        <p:spPr>
          <a:xfrm>
            <a:off x="6191250" y="5447263"/>
            <a:ext cx="5705475" cy="400110"/>
          </a:xfrm>
          <a:prstGeom prst="rect">
            <a:avLst/>
          </a:prstGeom>
          <a:noFill/>
        </p:spPr>
        <p:txBody>
          <a:bodyPr wrap="square" rtlCol="0">
            <a:spAutoFit/>
          </a:bodyPr>
          <a:lstStyle/>
          <a:p>
            <a:r>
              <a:rPr lang="en-IE" sz="2000"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3846562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E0939965-16B9-1FE1-C488-365ADB8FA84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8" name="Text Placeholder 7">
            <a:extLst>
              <a:ext uri="{FF2B5EF4-FFF2-40B4-BE49-F238E27FC236}">
                <a16:creationId xmlns:a16="http://schemas.microsoft.com/office/drawing/2014/main" id="{B6F4E59D-A940-D95E-C08F-151B65025DB4}"/>
              </a:ext>
            </a:extLst>
          </p:cNvPr>
          <p:cNvSpPr>
            <a:spLocks noGrp="1"/>
          </p:cNvSpPr>
          <p:nvPr>
            <p:ph type="body" sz="quarter" idx="18"/>
          </p:nvPr>
        </p:nvSpPr>
        <p:spPr>
          <a:xfrm>
            <a:off x="1463723" y="1859843"/>
            <a:ext cx="5260927" cy="4525954"/>
          </a:xfrm>
        </p:spPr>
        <p:txBody>
          <a:bodyPr/>
          <a:lstStyle/>
          <a:p>
            <a:r>
              <a:rPr lang="en-IE" dirty="0"/>
              <a:t>Each workplace will have their own unique needs with regards to creating a Digital Wellbeing plan.</a:t>
            </a:r>
          </a:p>
          <a:p>
            <a:r>
              <a:rPr lang="en-IE" dirty="0"/>
              <a:t>For example, in some industries it may be necessary for employees to work outside of their usual hours or take phone calls after the work day has ended in some situations.</a:t>
            </a:r>
          </a:p>
          <a:p>
            <a:r>
              <a:rPr lang="en-IE" dirty="0"/>
              <a:t>This must be managed appropriately however; such as implementing a limit to the number of after-hours phone calls that an employee needs to respond to.</a:t>
            </a:r>
          </a:p>
        </p:txBody>
      </p:sp>
      <p:sp>
        <p:nvSpPr>
          <p:cNvPr id="7" name="Text Placeholder 6">
            <a:extLst>
              <a:ext uri="{FF2B5EF4-FFF2-40B4-BE49-F238E27FC236}">
                <a16:creationId xmlns:a16="http://schemas.microsoft.com/office/drawing/2014/main" id="{DE87479D-F789-3339-68BF-D5B88296E6A0}"/>
              </a:ext>
            </a:extLst>
          </p:cNvPr>
          <p:cNvSpPr>
            <a:spLocks noGrp="1"/>
          </p:cNvSpPr>
          <p:nvPr>
            <p:ph type="body" sz="quarter" idx="16"/>
          </p:nvPr>
        </p:nvSpPr>
        <p:spPr>
          <a:xfrm>
            <a:off x="1379575" y="228600"/>
            <a:ext cx="4931330" cy="1035733"/>
          </a:xfrm>
        </p:spPr>
        <p:txBody>
          <a:bodyPr>
            <a:normAutofit/>
          </a:bodyPr>
          <a:lstStyle/>
          <a:p>
            <a:r>
              <a:rPr lang="en-IE" sz="2800" dirty="0"/>
              <a:t>Things To Consider Before Making An Action Plan</a:t>
            </a:r>
          </a:p>
        </p:txBody>
      </p:sp>
    </p:spTree>
    <p:extLst>
      <p:ext uri="{BB962C8B-B14F-4D97-AF65-F5344CB8AC3E}">
        <p14:creationId xmlns:p14="http://schemas.microsoft.com/office/powerpoint/2010/main" val="2243493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6F4E59D-A940-D95E-C08F-151B65025DB4}"/>
              </a:ext>
            </a:extLst>
          </p:cNvPr>
          <p:cNvSpPr>
            <a:spLocks noGrp="1"/>
          </p:cNvSpPr>
          <p:nvPr>
            <p:ph type="body" sz="quarter" idx="18"/>
          </p:nvPr>
        </p:nvSpPr>
        <p:spPr/>
        <p:txBody>
          <a:bodyPr>
            <a:normAutofit fontScale="92500" lnSpcReduction="10000"/>
          </a:bodyPr>
          <a:lstStyle/>
          <a:p>
            <a:r>
              <a:rPr lang="en-IE" dirty="0"/>
              <a:t>In order to create a successful plan and policies, consider the 3 ways in which health and wellbeing are affected by the overuse of technology:</a:t>
            </a:r>
          </a:p>
          <a:p>
            <a:pPr marL="342900" indent="-342900">
              <a:buFont typeface="Arial" panose="020B0604020202020204" pitchFamily="34" charset="0"/>
              <a:buChar char="•"/>
            </a:pPr>
            <a:r>
              <a:rPr lang="en-US" b="1" dirty="0"/>
              <a:t>Physical</a:t>
            </a:r>
            <a:r>
              <a:rPr lang="en-US" dirty="0"/>
              <a:t> – headaches, back problems, eye strain etc.</a:t>
            </a:r>
          </a:p>
          <a:p>
            <a:pPr marL="342900" indent="-342900">
              <a:buFont typeface="Arial" panose="020B0604020202020204" pitchFamily="34" charset="0"/>
              <a:buChar char="•"/>
            </a:pPr>
            <a:r>
              <a:rPr lang="en-US" b="1" dirty="0"/>
              <a:t>Mental</a:t>
            </a:r>
            <a:r>
              <a:rPr lang="en-US" dirty="0"/>
              <a:t> – stress, burnout, reduced productivity and low morale leading to poor performance.</a:t>
            </a:r>
          </a:p>
          <a:p>
            <a:pPr marL="342900" indent="-342900">
              <a:buFont typeface="Arial" panose="020B0604020202020204" pitchFamily="34" charset="0"/>
              <a:buChar char="•"/>
            </a:pPr>
            <a:r>
              <a:rPr lang="en-US" b="1" dirty="0"/>
              <a:t>Emotional</a:t>
            </a:r>
            <a:r>
              <a:rPr lang="en-US" dirty="0"/>
              <a:t> – social media is particularly prone to causing panic and anxiety due to fake news, feelings of inadequacy and work/life imbalance.</a:t>
            </a:r>
          </a:p>
        </p:txBody>
      </p:sp>
      <p:sp>
        <p:nvSpPr>
          <p:cNvPr id="7" name="Text Placeholder 6">
            <a:extLst>
              <a:ext uri="{FF2B5EF4-FFF2-40B4-BE49-F238E27FC236}">
                <a16:creationId xmlns:a16="http://schemas.microsoft.com/office/drawing/2014/main" id="{DE87479D-F789-3339-68BF-D5B88296E6A0}"/>
              </a:ext>
            </a:extLst>
          </p:cNvPr>
          <p:cNvSpPr>
            <a:spLocks noGrp="1"/>
          </p:cNvSpPr>
          <p:nvPr>
            <p:ph type="body" sz="quarter" idx="16"/>
          </p:nvPr>
        </p:nvSpPr>
        <p:spPr>
          <a:xfrm>
            <a:off x="1379574" y="371476"/>
            <a:ext cx="5472487" cy="892858"/>
          </a:xfrm>
        </p:spPr>
        <p:txBody>
          <a:bodyPr>
            <a:normAutofit/>
          </a:bodyPr>
          <a:lstStyle/>
          <a:p>
            <a:r>
              <a:rPr lang="en-IE" sz="2800" dirty="0"/>
              <a:t>Factors That Can Affect Digital Wellbeing</a:t>
            </a:r>
          </a:p>
        </p:txBody>
      </p:sp>
      <p:pic>
        <p:nvPicPr>
          <p:cNvPr id="6" name="Picture Placeholder 5">
            <a:extLst>
              <a:ext uri="{FF2B5EF4-FFF2-40B4-BE49-F238E27FC236}">
                <a16:creationId xmlns:a16="http://schemas.microsoft.com/office/drawing/2014/main" id="{111AF012-D982-D88A-C30F-FF70557F616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4805" t="1647" r="31701" b="-1647"/>
          <a:stretch/>
        </p:blipFill>
        <p:spPr>
          <a:xfrm>
            <a:off x="6852062" y="228600"/>
            <a:ext cx="5105121" cy="6362700"/>
          </a:xfrm>
        </p:spPr>
      </p:pic>
    </p:spTree>
    <p:extLst>
      <p:ext uri="{BB962C8B-B14F-4D97-AF65-F5344CB8AC3E}">
        <p14:creationId xmlns:p14="http://schemas.microsoft.com/office/powerpoint/2010/main" val="873819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AA806E55-5A5F-92B0-FDBE-B70F5252346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7" name="Text Placeholder 6">
            <a:extLst>
              <a:ext uri="{FF2B5EF4-FFF2-40B4-BE49-F238E27FC236}">
                <a16:creationId xmlns:a16="http://schemas.microsoft.com/office/drawing/2014/main" id="{C87FB198-799D-F0D0-315F-8E8F4B411597}"/>
              </a:ext>
            </a:extLst>
          </p:cNvPr>
          <p:cNvSpPr>
            <a:spLocks noGrp="1"/>
          </p:cNvSpPr>
          <p:nvPr>
            <p:ph type="body" sz="quarter" idx="18"/>
          </p:nvPr>
        </p:nvSpPr>
        <p:spPr>
          <a:xfrm>
            <a:off x="1273222" y="1714500"/>
            <a:ext cx="5470477" cy="4671297"/>
          </a:xfrm>
        </p:spPr>
        <p:txBody>
          <a:bodyPr>
            <a:normAutofit/>
          </a:bodyPr>
          <a:lstStyle/>
          <a:p>
            <a:r>
              <a:rPr lang="en-IE" dirty="0"/>
              <a:t>Considering the factors we just outlined will help you to address and respond to these issues to prevent them from affecting employee wellbeing. </a:t>
            </a:r>
          </a:p>
          <a:p>
            <a:r>
              <a:rPr lang="en-IE" dirty="0"/>
              <a:t>Integrating a Digital Wellness plan into the core of your workplace will ensure you use technology in a way that serves the worker and makes them more productive, rather than technology becoming detrimental to the workers’ mental and physical wellbeing and leading to burnout and stress which can affect the company’s morale and work output.</a:t>
            </a:r>
          </a:p>
        </p:txBody>
      </p:sp>
      <p:sp>
        <p:nvSpPr>
          <p:cNvPr id="6" name="Text Placeholder 5">
            <a:extLst>
              <a:ext uri="{FF2B5EF4-FFF2-40B4-BE49-F238E27FC236}">
                <a16:creationId xmlns:a16="http://schemas.microsoft.com/office/drawing/2014/main" id="{8F42D9FC-9759-4EDF-906B-9E0D2C051E27}"/>
              </a:ext>
            </a:extLst>
          </p:cNvPr>
          <p:cNvSpPr>
            <a:spLocks noGrp="1"/>
          </p:cNvSpPr>
          <p:nvPr>
            <p:ph type="body" sz="quarter" idx="16"/>
          </p:nvPr>
        </p:nvSpPr>
        <p:spPr>
          <a:xfrm>
            <a:off x="1379574" y="228600"/>
            <a:ext cx="5364125" cy="1035733"/>
          </a:xfrm>
        </p:spPr>
        <p:txBody>
          <a:bodyPr>
            <a:normAutofit lnSpcReduction="10000"/>
          </a:bodyPr>
          <a:lstStyle/>
          <a:p>
            <a:r>
              <a:rPr lang="en-IE" dirty="0"/>
              <a:t>Creating an Effective Digital Wellness Plan</a:t>
            </a:r>
          </a:p>
        </p:txBody>
      </p:sp>
    </p:spTree>
    <p:extLst>
      <p:ext uri="{BB962C8B-B14F-4D97-AF65-F5344CB8AC3E}">
        <p14:creationId xmlns:p14="http://schemas.microsoft.com/office/powerpoint/2010/main" val="146812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5549" y="1463501"/>
            <a:ext cx="5612937" cy="5475235"/>
          </a:xfrm>
        </p:spPr>
        <p:txBody>
          <a:bodyPr>
            <a:normAutofit/>
          </a:bodyPr>
          <a:lstStyle/>
          <a:p>
            <a:r>
              <a:rPr lang="en-GB" sz="2200" dirty="0"/>
              <a:t>These are some of the changes that the Covid-19 restrictions brought in:</a:t>
            </a:r>
          </a:p>
          <a:p>
            <a:pPr marL="114300" indent="-342900">
              <a:buFont typeface="Arial" panose="020B0604020202020204" pitchFamily="34" charset="0"/>
              <a:buChar char="•"/>
            </a:pPr>
            <a:r>
              <a:rPr lang="en-GB" sz="2200" dirty="0"/>
              <a:t>Shift from in-person education to online classes.</a:t>
            </a:r>
          </a:p>
          <a:p>
            <a:pPr marL="114300" indent="-342900">
              <a:buFont typeface="Arial" panose="020B0604020202020204" pitchFamily="34" charset="0"/>
              <a:buChar char="•"/>
            </a:pPr>
            <a:r>
              <a:rPr lang="en-GB" sz="2200" dirty="0"/>
              <a:t>Working from home (WFH) rather than in the classroom or office.</a:t>
            </a:r>
          </a:p>
          <a:p>
            <a:pPr marL="114300" indent="-342900">
              <a:buFont typeface="Arial" panose="020B0604020202020204" pitchFamily="34" charset="0"/>
              <a:buChar char="•"/>
            </a:pPr>
            <a:r>
              <a:rPr lang="en-GB" sz="2200" dirty="0"/>
              <a:t>Issues with disconnecting from work.</a:t>
            </a:r>
          </a:p>
          <a:p>
            <a:pPr marL="114300" indent="-342900">
              <a:buFont typeface="Arial" panose="020B0604020202020204" pitchFamily="34" charset="0"/>
              <a:buChar char="•"/>
            </a:pPr>
            <a:r>
              <a:rPr lang="en-GB" sz="2200" dirty="0"/>
              <a:t>Lack of digital skills or competencies.</a:t>
            </a:r>
          </a:p>
          <a:p>
            <a:pPr marL="114300" indent="-342900">
              <a:buFont typeface="Arial" panose="020B0604020202020204" pitchFamily="34" charset="0"/>
              <a:buChar char="•"/>
            </a:pPr>
            <a:r>
              <a:rPr lang="en-GB" sz="2200" dirty="0"/>
              <a:t>Greater distractions to workers when WFH.</a:t>
            </a:r>
          </a:p>
          <a:p>
            <a:pPr marL="114300" indent="-342900">
              <a:buFont typeface="Arial" panose="020B0604020202020204" pitchFamily="34" charset="0"/>
              <a:buChar char="•"/>
            </a:pPr>
            <a:r>
              <a:rPr lang="en-GB" sz="2200" dirty="0"/>
              <a:t>Reduced social interactions with colleagues.</a:t>
            </a:r>
          </a:p>
          <a:p>
            <a:pPr marL="114300" indent="-342900">
              <a:buFont typeface="Arial" panose="020B0604020202020204" pitchFamily="34" charset="0"/>
              <a:buChar char="•"/>
            </a:pPr>
            <a:r>
              <a:rPr lang="en-GB" sz="2200" dirty="0"/>
              <a:t>Lower team morale.</a:t>
            </a:r>
          </a:p>
          <a:p>
            <a:pPr marL="114300" indent="-342900">
              <a:buFont typeface="Arial" panose="020B0604020202020204" pitchFamily="34" charset="0"/>
              <a:buChar char="•"/>
            </a:pPr>
            <a:r>
              <a:rPr lang="en-GB" sz="2200" dirty="0"/>
              <a:t>Guilt surrounding taking time off.</a:t>
            </a:r>
          </a:p>
          <a:p>
            <a:pPr marL="114300" indent="-342900">
              <a:buFont typeface="Arial" panose="020B0604020202020204" pitchFamily="34" charset="0"/>
              <a:buChar char="•"/>
            </a:pPr>
            <a:r>
              <a:rPr lang="en-GB" sz="2200" dirty="0"/>
              <a:t>Higher risk of burnout and poor work/life balance.</a:t>
            </a:r>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79575" y="327992"/>
            <a:ext cx="4931330" cy="1023730"/>
          </a:xfrm>
        </p:spPr>
        <p:txBody>
          <a:bodyPr>
            <a:normAutofit fontScale="70000" lnSpcReduction="20000"/>
          </a:bodyPr>
          <a:lstStyle/>
          <a:p>
            <a:r>
              <a:rPr lang="en-GB" sz="4000" dirty="0"/>
              <a:t>What Are Some of the Digital Changes the Covid-19 Pandemic Brought In?</a:t>
            </a:r>
          </a:p>
          <a:p>
            <a:endParaRPr lang="en-GB" dirty="0"/>
          </a:p>
        </p:txBody>
      </p:sp>
      <p:pic>
        <p:nvPicPr>
          <p:cNvPr id="7" name="Picture Placeholder 6">
            <a:extLst>
              <a:ext uri="{FF2B5EF4-FFF2-40B4-BE49-F238E27FC236}">
                <a16:creationId xmlns:a16="http://schemas.microsoft.com/office/drawing/2014/main" id="{789C623E-87E1-11C2-825E-B8CEF2FB45B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202768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564EAD98-EE64-3478-166D-EE1160DDBAA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7" name="Text Placeholder 6">
            <a:extLst>
              <a:ext uri="{FF2B5EF4-FFF2-40B4-BE49-F238E27FC236}">
                <a16:creationId xmlns:a16="http://schemas.microsoft.com/office/drawing/2014/main" id="{70762549-8940-FFF8-00CA-BC47E5FDA686}"/>
              </a:ext>
            </a:extLst>
          </p:cNvPr>
          <p:cNvSpPr>
            <a:spLocks noGrp="1"/>
          </p:cNvSpPr>
          <p:nvPr>
            <p:ph type="body" sz="quarter" idx="18"/>
          </p:nvPr>
        </p:nvSpPr>
        <p:spPr>
          <a:xfrm>
            <a:off x="1463723" y="1859843"/>
            <a:ext cx="5175201" cy="4525954"/>
          </a:xfrm>
        </p:spPr>
        <p:txBody>
          <a:bodyPr>
            <a:normAutofit/>
          </a:bodyPr>
          <a:lstStyle/>
          <a:p>
            <a:pPr marL="228600" indent="-457200">
              <a:buAutoNum type="arabicPeriod"/>
            </a:pPr>
            <a:r>
              <a:rPr lang="en-IE" b="1" dirty="0"/>
              <a:t>Research: </a:t>
            </a:r>
            <a:r>
              <a:rPr lang="en-IE" dirty="0"/>
              <a:t>Collecting data from employees can give an overview on your workplace’s current digital wellbeing health. This may include asking employees what they struggle with currently regarding the use of technology in the workplace, or assessing absences due to work related stress or burnout. A focus group may be useful at this stage to determine what employees want or need regarding the Digital Wellness policies.</a:t>
            </a:r>
          </a:p>
        </p:txBody>
      </p:sp>
      <p:sp>
        <p:nvSpPr>
          <p:cNvPr id="6" name="Text Placeholder 5">
            <a:extLst>
              <a:ext uri="{FF2B5EF4-FFF2-40B4-BE49-F238E27FC236}">
                <a16:creationId xmlns:a16="http://schemas.microsoft.com/office/drawing/2014/main" id="{2587F60D-4648-8AF7-10F0-EBCF12D15A70}"/>
              </a:ext>
            </a:extLst>
          </p:cNvPr>
          <p:cNvSpPr>
            <a:spLocks noGrp="1"/>
          </p:cNvSpPr>
          <p:nvPr>
            <p:ph type="body" sz="quarter" idx="16"/>
          </p:nvPr>
        </p:nvSpPr>
        <p:spPr>
          <a:xfrm>
            <a:off x="1379575" y="228600"/>
            <a:ext cx="4931330" cy="1035733"/>
          </a:xfrm>
        </p:spPr>
        <p:txBody>
          <a:bodyPr>
            <a:normAutofit lnSpcReduction="10000"/>
          </a:bodyPr>
          <a:lstStyle/>
          <a:p>
            <a:r>
              <a:rPr lang="en-IE" dirty="0"/>
              <a:t>Steps to roll out a plan and policies</a:t>
            </a:r>
          </a:p>
        </p:txBody>
      </p:sp>
    </p:spTree>
    <p:extLst>
      <p:ext uri="{BB962C8B-B14F-4D97-AF65-F5344CB8AC3E}">
        <p14:creationId xmlns:p14="http://schemas.microsoft.com/office/powerpoint/2010/main" val="1750700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62549-8940-FFF8-00CA-BC47E5FDA686}"/>
              </a:ext>
            </a:extLst>
          </p:cNvPr>
          <p:cNvSpPr>
            <a:spLocks noGrp="1"/>
          </p:cNvSpPr>
          <p:nvPr>
            <p:ph type="body" sz="quarter" idx="18"/>
          </p:nvPr>
        </p:nvSpPr>
        <p:spPr>
          <a:xfrm>
            <a:off x="734714" y="1438275"/>
            <a:ext cx="11133436" cy="4572000"/>
          </a:xfrm>
        </p:spPr>
        <p:txBody>
          <a:bodyPr>
            <a:normAutofit fontScale="92500" lnSpcReduction="10000"/>
          </a:bodyPr>
          <a:lstStyle/>
          <a:p>
            <a:pPr indent="0"/>
            <a:r>
              <a:rPr lang="en-IE" b="1" dirty="0"/>
              <a:t>2. Determine goals and aims:</a:t>
            </a:r>
            <a:r>
              <a:rPr lang="en-IE" dirty="0"/>
              <a:t> Using the information you have collected in the previous step, create a wellbeing plan and policies. Examples of these goals may be:</a:t>
            </a:r>
          </a:p>
          <a:p>
            <a:pPr marL="342900" indent="-342900">
              <a:buFont typeface="Arial" panose="020B0604020202020204" pitchFamily="34" charset="0"/>
              <a:buChar char="•"/>
            </a:pPr>
            <a:r>
              <a:rPr lang="en-IE" dirty="0"/>
              <a:t>Reducing employee absenteeism due to stress by a certain percentage.</a:t>
            </a:r>
          </a:p>
          <a:p>
            <a:pPr marL="342900" indent="-342900">
              <a:buFont typeface="Arial" panose="020B0604020202020204" pitchFamily="34" charset="0"/>
              <a:buChar char="•"/>
            </a:pPr>
            <a:r>
              <a:rPr lang="en-IE" dirty="0"/>
              <a:t>Eliminating out of hours phone calls, texts or emails.</a:t>
            </a:r>
          </a:p>
          <a:p>
            <a:pPr marL="342900" indent="-342900">
              <a:buFont typeface="Arial" panose="020B0604020202020204" pitchFamily="34" charset="0"/>
              <a:buChar char="•"/>
            </a:pPr>
            <a:r>
              <a:rPr lang="en-IE" dirty="0"/>
              <a:t>For remote workers, scheduling meetings outside of lunch hours to encourage employees to take a lunch break.</a:t>
            </a:r>
          </a:p>
          <a:p>
            <a:pPr marL="0" indent="0"/>
            <a:endParaRPr lang="en-IE" dirty="0"/>
          </a:p>
          <a:p>
            <a:pPr indent="0"/>
            <a:r>
              <a:rPr lang="en-IE" b="1" dirty="0"/>
              <a:t>3. Promote the plan: </a:t>
            </a:r>
            <a:r>
              <a:rPr lang="en-IE" dirty="0"/>
              <a:t>Ensure all employees know about the plan and are clear on its goals. Open the lines of communications so employees can give feedback on the plan in order to ensure its success. </a:t>
            </a:r>
          </a:p>
          <a:p>
            <a:pPr indent="0"/>
            <a:r>
              <a:rPr lang="en-IE" dirty="0"/>
              <a:t>Motivate your staff to participate in the new wellness plan by creating engaging content such as weekly wellbeing newsletters, content that promotes Digital Wellbeing or non-digital team activities such as workout classes or a weekly team walk.</a:t>
            </a:r>
          </a:p>
          <a:p>
            <a:pPr marL="342900" indent="-342900">
              <a:buFont typeface="Arial" panose="020B0604020202020204" pitchFamily="34" charset="0"/>
              <a:buChar char="•"/>
            </a:pPr>
            <a:endParaRPr lang="en-IE" dirty="0"/>
          </a:p>
        </p:txBody>
      </p:sp>
      <p:sp>
        <p:nvSpPr>
          <p:cNvPr id="6" name="Text Placeholder 5">
            <a:extLst>
              <a:ext uri="{FF2B5EF4-FFF2-40B4-BE49-F238E27FC236}">
                <a16:creationId xmlns:a16="http://schemas.microsoft.com/office/drawing/2014/main" id="{2587F60D-4648-8AF7-10F0-EBCF12D15A70}"/>
              </a:ext>
            </a:extLst>
          </p:cNvPr>
          <p:cNvSpPr>
            <a:spLocks noGrp="1"/>
          </p:cNvSpPr>
          <p:nvPr>
            <p:ph type="body" sz="quarter" idx="16"/>
          </p:nvPr>
        </p:nvSpPr>
        <p:spPr/>
        <p:txBody>
          <a:bodyPr>
            <a:normAutofit lnSpcReduction="10000"/>
          </a:bodyPr>
          <a:lstStyle/>
          <a:p>
            <a:r>
              <a:rPr lang="en-IE" dirty="0"/>
              <a:t>Steps to roll out a plan and policies</a:t>
            </a:r>
          </a:p>
        </p:txBody>
      </p:sp>
    </p:spTree>
    <p:extLst>
      <p:ext uri="{BB962C8B-B14F-4D97-AF65-F5344CB8AC3E}">
        <p14:creationId xmlns:p14="http://schemas.microsoft.com/office/powerpoint/2010/main" val="2770441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762549-8940-FFF8-00CA-BC47E5FDA686}"/>
              </a:ext>
            </a:extLst>
          </p:cNvPr>
          <p:cNvSpPr>
            <a:spLocks noGrp="1"/>
          </p:cNvSpPr>
          <p:nvPr>
            <p:ph type="body" sz="quarter" idx="18"/>
          </p:nvPr>
        </p:nvSpPr>
        <p:spPr/>
        <p:txBody>
          <a:bodyPr>
            <a:normAutofit fontScale="92500" lnSpcReduction="10000"/>
          </a:bodyPr>
          <a:lstStyle/>
          <a:p>
            <a:pPr indent="0"/>
            <a:r>
              <a:rPr lang="en-IE" b="1" dirty="0"/>
              <a:t>4. Lead and create a culture of disconnecting:</a:t>
            </a:r>
            <a:r>
              <a:rPr lang="en-IE" dirty="0"/>
              <a:t> Lead by example and foster a healthy workplace culture of switching off. Show employees it is ok to step away from the desk and create a fun and social activity for all staff to engage in such as a walking club for the office to decompress and take a break away from the screens.</a:t>
            </a:r>
          </a:p>
          <a:p>
            <a:pPr indent="0"/>
            <a:endParaRPr lang="en-IE" dirty="0"/>
          </a:p>
          <a:p>
            <a:pPr indent="0"/>
            <a:r>
              <a:rPr lang="en-IE" b="1" dirty="0"/>
              <a:t>5. Incorporate Digital Wellness into every facet of work life: </a:t>
            </a:r>
            <a:r>
              <a:rPr lang="en-IE" dirty="0"/>
              <a:t>Managers should ensure they are encouraging staff to engage in the wellbeing plan and actively making suggestions and efforts for improvement. When employees feel like they have a say they are more likely to be more productive, engaged and valued. Managers can appoint a wellbeing ambassador for the team to improve morale and </a:t>
            </a:r>
            <a:r>
              <a:rPr lang="en-US" dirty="0"/>
              <a:t>make the workplace a happier and more resilient one.</a:t>
            </a:r>
          </a:p>
          <a:p>
            <a:pPr indent="0"/>
            <a:r>
              <a:rPr lang="en-US" dirty="0"/>
              <a:t>You should also take digital workloads into consideration when performing staff appraisals or performance reviews.</a:t>
            </a:r>
            <a:endParaRPr lang="en-IE" b="1" dirty="0"/>
          </a:p>
        </p:txBody>
      </p:sp>
      <p:sp>
        <p:nvSpPr>
          <p:cNvPr id="6" name="Text Placeholder 5">
            <a:extLst>
              <a:ext uri="{FF2B5EF4-FFF2-40B4-BE49-F238E27FC236}">
                <a16:creationId xmlns:a16="http://schemas.microsoft.com/office/drawing/2014/main" id="{2587F60D-4648-8AF7-10F0-EBCF12D15A70}"/>
              </a:ext>
            </a:extLst>
          </p:cNvPr>
          <p:cNvSpPr>
            <a:spLocks noGrp="1"/>
          </p:cNvSpPr>
          <p:nvPr>
            <p:ph type="body" sz="quarter" idx="16"/>
          </p:nvPr>
        </p:nvSpPr>
        <p:spPr/>
        <p:txBody>
          <a:bodyPr>
            <a:normAutofit lnSpcReduction="10000"/>
          </a:bodyPr>
          <a:lstStyle/>
          <a:p>
            <a:r>
              <a:rPr lang="en-IE" dirty="0"/>
              <a:t>Steps to roll out a plan and policies</a:t>
            </a:r>
          </a:p>
        </p:txBody>
      </p:sp>
    </p:spTree>
    <p:extLst>
      <p:ext uri="{BB962C8B-B14F-4D97-AF65-F5344CB8AC3E}">
        <p14:creationId xmlns:p14="http://schemas.microsoft.com/office/powerpoint/2010/main" val="3885096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8F46A1-1318-CDCF-FA13-E3CC4ED13C75}"/>
              </a:ext>
            </a:extLst>
          </p:cNvPr>
          <p:cNvSpPr>
            <a:spLocks noGrp="1"/>
          </p:cNvSpPr>
          <p:nvPr>
            <p:ph type="body" sz="quarter" idx="18"/>
          </p:nvPr>
        </p:nvSpPr>
        <p:spPr/>
        <p:txBody>
          <a:bodyPr/>
          <a:lstStyle/>
          <a:p>
            <a:pPr marL="0"/>
            <a:r>
              <a:rPr lang="en-IE" dirty="0"/>
              <a:t>There are 5 essential steps when it comes to creating a Digital Wellness policy, which we will go into in more detail in the following slides.</a:t>
            </a:r>
          </a:p>
          <a:p>
            <a:pPr marL="0"/>
            <a:r>
              <a:rPr lang="en-IE" dirty="0"/>
              <a:t>It is important to follow each step to ensure an effective policy which all employees can refer to as needed.</a:t>
            </a:r>
          </a:p>
        </p:txBody>
      </p:sp>
      <p:sp>
        <p:nvSpPr>
          <p:cNvPr id="6" name="Text Placeholder 5">
            <a:extLst>
              <a:ext uri="{FF2B5EF4-FFF2-40B4-BE49-F238E27FC236}">
                <a16:creationId xmlns:a16="http://schemas.microsoft.com/office/drawing/2014/main" id="{76C73479-DC72-8B39-B18C-5FF90F4EB3B0}"/>
              </a:ext>
            </a:extLst>
          </p:cNvPr>
          <p:cNvSpPr>
            <a:spLocks noGrp="1"/>
          </p:cNvSpPr>
          <p:nvPr>
            <p:ph type="body" sz="quarter" idx="16"/>
          </p:nvPr>
        </p:nvSpPr>
        <p:spPr>
          <a:xfrm>
            <a:off x="918629" y="407232"/>
            <a:ext cx="4378451" cy="825036"/>
          </a:xfrm>
        </p:spPr>
        <p:txBody>
          <a:bodyPr>
            <a:normAutofit lnSpcReduction="10000"/>
          </a:bodyPr>
          <a:lstStyle/>
          <a:p>
            <a:r>
              <a:rPr lang="en-IE" sz="2800" dirty="0"/>
              <a:t>Creating a Digital Wellness policy</a:t>
            </a:r>
          </a:p>
        </p:txBody>
      </p:sp>
      <p:sp>
        <p:nvSpPr>
          <p:cNvPr id="4" name="Text Placeholder 3">
            <a:extLst>
              <a:ext uri="{FF2B5EF4-FFF2-40B4-BE49-F238E27FC236}">
                <a16:creationId xmlns:a16="http://schemas.microsoft.com/office/drawing/2014/main" id="{35AE0DB0-0E4E-D069-ECFD-A7BF0F9B59EC}"/>
              </a:ext>
            </a:extLst>
          </p:cNvPr>
          <p:cNvSpPr>
            <a:spLocks noGrp="1"/>
          </p:cNvSpPr>
          <p:nvPr>
            <p:ph type="body" sz="quarter" idx="14"/>
          </p:nvPr>
        </p:nvSpPr>
        <p:spPr>
          <a:xfrm>
            <a:off x="6940248" y="1322492"/>
            <a:ext cx="4754535" cy="822373"/>
          </a:xfrm>
        </p:spPr>
        <p:txBody>
          <a:bodyPr/>
          <a:lstStyle/>
          <a:p>
            <a:r>
              <a:rPr lang="en-IE" sz="2400" dirty="0"/>
              <a:t>Explain The Need For The Policy	</a:t>
            </a:r>
          </a:p>
        </p:txBody>
      </p:sp>
      <p:sp>
        <p:nvSpPr>
          <p:cNvPr id="9" name="Text Placeholder 8">
            <a:extLst>
              <a:ext uri="{FF2B5EF4-FFF2-40B4-BE49-F238E27FC236}">
                <a16:creationId xmlns:a16="http://schemas.microsoft.com/office/drawing/2014/main" id="{55B18EF4-B848-BC91-7944-23FB1F1A8DF1}"/>
              </a:ext>
            </a:extLst>
          </p:cNvPr>
          <p:cNvSpPr>
            <a:spLocks noGrp="1"/>
          </p:cNvSpPr>
          <p:nvPr>
            <p:ph type="body" sz="quarter" idx="20"/>
          </p:nvPr>
        </p:nvSpPr>
        <p:spPr>
          <a:xfrm>
            <a:off x="6940248" y="2384454"/>
            <a:ext cx="4754535" cy="822373"/>
          </a:xfrm>
        </p:spPr>
        <p:txBody>
          <a:bodyPr/>
          <a:lstStyle/>
          <a:p>
            <a:r>
              <a:rPr lang="en-IE" sz="2400" dirty="0"/>
              <a:t>Outline the Aims of the Policy	</a:t>
            </a:r>
          </a:p>
        </p:txBody>
      </p:sp>
      <p:sp>
        <p:nvSpPr>
          <p:cNvPr id="11" name="Text Placeholder 10">
            <a:extLst>
              <a:ext uri="{FF2B5EF4-FFF2-40B4-BE49-F238E27FC236}">
                <a16:creationId xmlns:a16="http://schemas.microsoft.com/office/drawing/2014/main" id="{35E8FEF2-A5DE-945A-B2BF-D325898116AE}"/>
              </a:ext>
            </a:extLst>
          </p:cNvPr>
          <p:cNvSpPr>
            <a:spLocks noGrp="1"/>
          </p:cNvSpPr>
          <p:nvPr>
            <p:ph type="body" sz="quarter" idx="22"/>
          </p:nvPr>
        </p:nvSpPr>
        <p:spPr>
          <a:xfrm>
            <a:off x="6940248" y="3290130"/>
            <a:ext cx="4754535" cy="822373"/>
          </a:xfrm>
        </p:spPr>
        <p:txBody>
          <a:bodyPr/>
          <a:lstStyle/>
          <a:p>
            <a:r>
              <a:rPr lang="en-IE" sz="2400" dirty="0"/>
              <a:t>Objectives of the Policy	</a:t>
            </a:r>
          </a:p>
        </p:txBody>
      </p:sp>
      <p:sp>
        <p:nvSpPr>
          <p:cNvPr id="13" name="Text Placeholder 12">
            <a:extLst>
              <a:ext uri="{FF2B5EF4-FFF2-40B4-BE49-F238E27FC236}">
                <a16:creationId xmlns:a16="http://schemas.microsoft.com/office/drawing/2014/main" id="{9FE46511-E6EA-9460-B08C-C4501BE996D9}"/>
              </a:ext>
            </a:extLst>
          </p:cNvPr>
          <p:cNvSpPr>
            <a:spLocks noGrp="1"/>
          </p:cNvSpPr>
          <p:nvPr>
            <p:ph type="body" sz="quarter" idx="24"/>
          </p:nvPr>
        </p:nvSpPr>
        <p:spPr>
          <a:xfrm>
            <a:off x="6926393" y="4348316"/>
            <a:ext cx="4754535" cy="822373"/>
          </a:xfrm>
        </p:spPr>
        <p:txBody>
          <a:bodyPr/>
          <a:lstStyle/>
          <a:p>
            <a:r>
              <a:rPr lang="en-IE" sz="2400" dirty="0"/>
              <a:t>Effective Communication</a:t>
            </a:r>
          </a:p>
        </p:txBody>
      </p:sp>
      <p:sp>
        <p:nvSpPr>
          <p:cNvPr id="5" name="Text Placeholder 4">
            <a:extLst>
              <a:ext uri="{FF2B5EF4-FFF2-40B4-BE49-F238E27FC236}">
                <a16:creationId xmlns:a16="http://schemas.microsoft.com/office/drawing/2014/main" id="{C3444DE4-4A2C-308D-4F4D-3C5822B4EA37}"/>
              </a:ext>
            </a:extLst>
          </p:cNvPr>
          <p:cNvSpPr>
            <a:spLocks noGrp="1"/>
          </p:cNvSpPr>
          <p:nvPr>
            <p:ph type="body" sz="quarter" idx="15"/>
          </p:nvPr>
        </p:nvSpPr>
        <p:spPr>
          <a:xfrm>
            <a:off x="6210339" y="1249427"/>
            <a:ext cx="511077" cy="635000"/>
          </a:xfrm>
        </p:spPr>
        <p:txBody>
          <a:bodyPr/>
          <a:lstStyle/>
          <a:p>
            <a:r>
              <a:rPr lang="en-IE" dirty="0"/>
              <a:t>1</a:t>
            </a:r>
          </a:p>
        </p:txBody>
      </p:sp>
      <p:sp>
        <p:nvSpPr>
          <p:cNvPr id="8" name="Text Placeholder 7">
            <a:extLst>
              <a:ext uri="{FF2B5EF4-FFF2-40B4-BE49-F238E27FC236}">
                <a16:creationId xmlns:a16="http://schemas.microsoft.com/office/drawing/2014/main" id="{8335EA4D-CFCF-DD03-BB45-BEC66FFF7342}"/>
              </a:ext>
            </a:extLst>
          </p:cNvPr>
          <p:cNvSpPr>
            <a:spLocks noGrp="1"/>
          </p:cNvSpPr>
          <p:nvPr>
            <p:ph type="body" sz="quarter" idx="19"/>
          </p:nvPr>
        </p:nvSpPr>
        <p:spPr>
          <a:xfrm>
            <a:off x="6210339" y="2324053"/>
            <a:ext cx="511077" cy="635000"/>
          </a:xfrm>
        </p:spPr>
        <p:txBody>
          <a:bodyPr/>
          <a:lstStyle/>
          <a:p>
            <a:r>
              <a:rPr lang="en-IE" dirty="0"/>
              <a:t>2</a:t>
            </a:r>
          </a:p>
        </p:txBody>
      </p:sp>
      <p:sp>
        <p:nvSpPr>
          <p:cNvPr id="10" name="Text Placeholder 9">
            <a:extLst>
              <a:ext uri="{FF2B5EF4-FFF2-40B4-BE49-F238E27FC236}">
                <a16:creationId xmlns:a16="http://schemas.microsoft.com/office/drawing/2014/main" id="{811B44BD-C9D5-319C-B9A5-C16B223D9BFE}"/>
              </a:ext>
            </a:extLst>
          </p:cNvPr>
          <p:cNvSpPr>
            <a:spLocks noGrp="1"/>
          </p:cNvSpPr>
          <p:nvPr>
            <p:ph type="body" sz="quarter" idx="21"/>
          </p:nvPr>
        </p:nvSpPr>
        <p:spPr>
          <a:xfrm>
            <a:off x="6210339" y="3383817"/>
            <a:ext cx="511077" cy="635000"/>
          </a:xfrm>
        </p:spPr>
        <p:txBody>
          <a:bodyPr/>
          <a:lstStyle/>
          <a:p>
            <a:r>
              <a:rPr lang="en-IE" dirty="0"/>
              <a:t>3</a:t>
            </a:r>
          </a:p>
        </p:txBody>
      </p:sp>
      <p:sp>
        <p:nvSpPr>
          <p:cNvPr id="12" name="Text Placeholder 11">
            <a:extLst>
              <a:ext uri="{FF2B5EF4-FFF2-40B4-BE49-F238E27FC236}">
                <a16:creationId xmlns:a16="http://schemas.microsoft.com/office/drawing/2014/main" id="{DC208061-B967-E5B7-8EBB-A07BDD4AC702}"/>
              </a:ext>
            </a:extLst>
          </p:cNvPr>
          <p:cNvSpPr>
            <a:spLocks noGrp="1"/>
          </p:cNvSpPr>
          <p:nvPr>
            <p:ph type="body" sz="quarter" idx="23"/>
          </p:nvPr>
        </p:nvSpPr>
        <p:spPr>
          <a:xfrm>
            <a:off x="6196484" y="4442003"/>
            <a:ext cx="511077" cy="635000"/>
          </a:xfrm>
        </p:spPr>
        <p:txBody>
          <a:bodyPr/>
          <a:lstStyle/>
          <a:p>
            <a:r>
              <a:rPr lang="en-IE" dirty="0"/>
              <a:t>4</a:t>
            </a:r>
          </a:p>
        </p:txBody>
      </p:sp>
      <p:sp>
        <p:nvSpPr>
          <p:cNvPr id="14" name="Text Placeholder 13">
            <a:extLst>
              <a:ext uri="{FF2B5EF4-FFF2-40B4-BE49-F238E27FC236}">
                <a16:creationId xmlns:a16="http://schemas.microsoft.com/office/drawing/2014/main" id="{65742113-2715-D0E7-27BB-B6F0DE90F099}"/>
              </a:ext>
            </a:extLst>
          </p:cNvPr>
          <p:cNvSpPr>
            <a:spLocks noGrp="1"/>
          </p:cNvSpPr>
          <p:nvPr>
            <p:ph type="body" sz="quarter" idx="25"/>
          </p:nvPr>
        </p:nvSpPr>
        <p:spPr>
          <a:xfrm>
            <a:off x="6210339" y="5519305"/>
            <a:ext cx="511077" cy="635000"/>
          </a:xfrm>
        </p:spPr>
        <p:txBody>
          <a:bodyPr/>
          <a:lstStyle/>
          <a:p>
            <a:r>
              <a:rPr lang="en-IE" dirty="0"/>
              <a:t>5</a:t>
            </a:r>
          </a:p>
        </p:txBody>
      </p:sp>
      <p:sp>
        <p:nvSpPr>
          <p:cNvPr id="15" name="Text Placeholder 14">
            <a:extLst>
              <a:ext uri="{FF2B5EF4-FFF2-40B4-BE49-F238E27FC236}">
                <a16:creationId xmlns:a16="http://schemas.microsoft.com/office/drawing/2014/main" id="{FA193D21-83B3-B881-ADDB-E26E48C4719F}"/>
              </a:ext>
            </a:extLst>
          </p:cNvPr>
          <p:cNvSpPr>
            <a:spLocks noGrp="1"/>
          </p:cNvSpPr>
          <p:nvPr>
            <p:ph type="body" sz="quarter" idx="27"/>
          </p:nvPr>
        </p:nvSpPr>
        <p:spPr>
          <a:xfrm>
            <a:off x="6940248" y="5406502"/>
            <a:ext cx="4754535" cy="822373"/>
          </a:xfrm>
        </p:spPr>
        <p:txBody>
          <a:bodyPr/>
          <a:lstStyle/>
          <a:p>
            <a:r>
              <a:rPr lang="en-IE" sz="2400" dirty="0"/>
              <a:t>Reviewing and Monitoring</a:t>
            </a:r>
          </a:p>
        </p:txBody>
      </p:sp>
      <p:sp>
        <p:nvSpPr>
          <p:cNvPr id="17" name="TextBox 16">
            <a:extLst>
              <a:ext uri="{FF2B5EF4-FFF2-40B4-BE49-F238E27FC236}">
                <a16:creationId xmlns:a16="http://schemas.microsoft.com/office/drawing/2014/main" id="{A17CFFB2-E267-0D3C-E6D1-AAD8B633A929}"/>
              </a:ext>
            </a:extLst>
          </p:cNvPr>
          <p:cNvSpPr txBox="1"/>
          <p:nvPr/>
        </p:nvSpPr>
        <p:spPr>
          <a:xfrm>
            <a:off x="3109675" y="6229364"/>
            <a:ext cx="2990850" cy="369332"/>
          </a:xfrm>
          <a:prstGeom prst="rect">
            <a:avLst/>
          </a:prstGeom>
          <a:noFill/>
        </p:spPr>
        <p:txBody>
          <a:bodyPr wrap="square" rtlCol="0">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Source</a:t>
            </a:r>
            <a:endParaRPr lang="en-IE" dirty="0">
              <a:solidFill>
                <a:schemeClr val="bg1"/>
              </a:solidFill>
            </a:endParaRPr>
          </a:p>
        </p:txBody>
      </p:sp>
      <p:sp>
        <p:nvSpPr>
          <p:cNvPr id="2" name="TextBox 1">
            <a:extLst>
              <a:ext uri="{FF2B5EF4-FFF2-40B4-BE49-F238E27FC236}">
                <a16:creationId xmlns:a16="http://schemas.microsoft.com/office/drawing/2014/main" id="{ABBFEC96-C72B-CAE8-2BE3-36F2EFDBAE92}"/>
              </a:ext>
            </a:extLst>
          </p:cNvPr>
          <p:cNvSpPr txBox="1"/>
          <p:nvPr/>
        </p:nvSpPr>
        <p:spPr>
          <a:xfrm>
            <a:off x="7316332" y="407231"/>
            <a:ext cx="4378451" cy="523220"/>
          </a:xfrm>
          <a:prstGeom prst="rect">
            <a:avLst/>
          </a:prstGeom>
          <a:noFill/>
        </p:spPr>
        <p:txBody>
          <a:bodyPr wrap="square" rtlCol="0">
            <a:spAutoFit/>
          </a:bodyPr>
          <a:lstStyle/>
          <a:p>
            <a:r>
              <a:rPr lang="en-IE" sz="2800" dirty="0"/>
              <a:t>The Five Steps:</a:t>
            </a:r>
          </a:p>
        </p:txBody>
      </p:sp>
    </p:spTree>
    <p:extLst>
      <p:ext uri="{BB962C8B-B14F-4D97-AF65-F5344CB8AC3E}">
        <p14:creationId xmlns:p14="http://schemas.microsoft.com/office/powerpoint/2010/main" val="3776883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148CBFF3-2373-088F-DDFD-B276C4F98F5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16" name="Text Placeholder 15">
            <a:extLst>
              <a:ext uri="{FF2B5EF4-FFF2-40B4-BE49-F238E27FC236}">
                <a16:creationId xmlns:a16="http://schemas.microsoft.com/office/drawing/2014/main" id="{8A10ABD3-8489-DEA9-032C-738DB793D9FA}"/>
              </a:ext>
            </a:extLst>
          </p:cNvPr>
          <p:cNvSpPr>
            <a:spLocks noGrp="1"/>
          </p:cNvSpPr>
          <p:nvPr>
            <p:ph type="body" sz="quarter" idx="18"/>
          </p:nvPr>
        </p:nvSpPr>
        <p:spPr>
          <a:xfrm>
            <a:off x="1190847" y="1631243"/>
            <a:ext cx="5661215" cy="5439408"/>
          </a:xfrm>
        </p:spPr>
        <p:txBody>
          <a:bodyPr>
            <a:normAutofit lnSpcReduction="10000"/>
          </a:bodyPr>
          <a:lstStyle/>
          <a:p>
            <a:pPr>
              <a:lnSpc>
                <a:spcPct val="107000"/>
              </a:lnSpc>
              <a:spcAft>
                <a:spcPts val="800"/>
              </a:spcAft>
            </a:pPr>
            <a:r>
              <a:rPr lang="en-IE" sz="2000" dirty="0">
                <a:effectLst/>
                <a:latin typeface="Calibri" panose="020F0502020204030204" pitchFamily="34" charset="0"/>
                <a:ea typeface="Calibri" panose="020F0502020204030204" pitchFamily="34" charset="0"/>
              </a:rPr>
              <a:t>The “how and why” is an important step when writing a wellbeing policy. This will help you to be transparent with workers and also ensure the policy is effective.</a:t>
            </a:r>
          </a:p>
          <a:p>
            <a:pPr>
              <a:lnSpc>
                <a:spcPct val="107000"/>
              </a:lnSpc>
              <a:spcAft>
                <a:spcPts val="800"/>
              </a:spcAft>
            </a:pPr>
            <a:r>
              <a:rPr lang="en-IE" sz="2000" dirty="0">
                <a:effectLst/>
                <a:latin typeface="Calibri" panose="020F0502020204030204" pitchFamily="34" charset="0"/>
                <a:ea typeface="Calibri" panose="020F0502020204030204" pitchFamily="34" charset="0"/>
              </a:rPr>
              <a:t>It is important that you explain how and why mental wellbeing can affect workers, as well as highlighting the benefits of positive wellbeing in the workplace. You can also explain about organisational culture and how it impacts </a:t>
            </a:r>
            <a:r>
              <a:rPr lang="en-IE" sz="2000" dirty="0">
                <a:latin typeface="Calibri" panose="020F0502020204030204" pitchFamily="34" charset="0"/>
                <a:ea typeface="Calibri" panose="020F0502020204030204" pitchFamily="34" charset="0"/>
              </a:rPr>
              <a:t>the workplace.</a:t>
            </a:r>
          </a:p>
          <a:p>
            <a:pPr>
              <a:lnSpc>
                <a:spcPct val="107000"/>
              </a:lnSpc>
              <a:spcAft>
                <a:spcPts val="800"/>
              </a:spcAft>
            </a:pPr>
            <a:r>
              <a:rPr lang="en-IE" sz="2000" dirty="0">
                <a:effectLst/>
                <a:latin typeface="Calibri" panose="020F0502020204030204" pitchFamily="34" charset="0"/>
                <a:ea typeface="Calibri" panose="020F0502020204030204" pitchFamily="34" charset="0"/>
              </a:rPr>
              <a:t>For example, you may have recognised that within your organisation there is a norm of working past your contracted hours. While staff may not initially mind this, it might end up causing issues in the future particularly surrounding burnout, staff turnover.</a:t>
            </a:r>
          </a:p>
          <a:p>
            <a:endParaRPr lang="en-IE" dirty="0"/>
          </a:p>
        </p:txBody>
      </p:sp>
      <p:sp>
        <p:nvSpPr>
          <p:cNvPr id="15" name="Text Placeholder 14">
            <a:extLst>
              <a:ext uri="{FF2B5EF4-FFF2-40B4-BE49-F238E27FC236}">
                <a16:creationId xmlns:a16="http://schemas.microsoft.com/office/drawing/2014/main" id="{3BBA8FFA-410D-87DF-28EA-6BA0BB3A1667}"/>
              </a:ext>
            </a:extLst>
          </p:cNvPr>
          <p:cNvSpPr>
            <a:spLocks noGrp="1"/>
          </p:cNvSpPr>
          <p:nvPr>
            <p:ph type="body" sz="quarter" idx="16"/>
          </p:nvPr>
        </p:nvSpPr>
        <p:spPr>
          <a:xfrm>
            <a:off x="1379575" y="682112"/>
            <a:ext cx="5278400" cy="822838"/>
          </a:xfrm>
        </p:spPr>
        <p:txBody>
          <a:bodyPr>
            <a:normAutofit fontScale="85000" lnSpcReduction="20000"/>
          </a:bodyPr>
          <a:lstStyle/>
          <a:p>
            <a:r>
              <a:rPr lang="en-IE" dirty="0"/>
              <a:t>Step 1. Explaining the Need for the Policy</a:t>
            </a:r>
          </a:p>
        </p:txBody>
      </p:sp>
    </p:spTree>
    <p:extLst>
      <p:ext uri="{BB962C8B-B14F-4D97-AF65-F5344CB8AC3E}">
        <p14:creationId xmlns:p14="http://schemas.microsoft.com/office/powerpoint/2010/main" val="2229534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9C397E63-0696-69F3-B50C-FF14C086D5B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95" r="23295"/>
          <a:stretch>
            <a:fillRect/>
          </a:stretch>
        </p:blipFill>
        <p:spPr/>
      </p:pic>
      <p:sp>
        <p:nvSpPr>
          <p:cNvPr id="6" name="Text Placeholder 5">
            <a:extLst>
              <a:ext uri="{FF2B5EF4-FFF2-40B4-BE49-F238E27FC236}">
                <a16:creationId xmlns:a16="http://schemas.microsoft.com/office/drawing/2014/main" id="{BD7F1D74-B742-1205-BF05-88E695BA38BA}"/>
              </a:ext>
            </a:extLst>
          </p:cNvPr>
          <p:cNvSpPr>
            <a:spLocks noGrp="1"/>
          </p:cNvSpPr>
          <p:nvPr>
            <p:ph type="body" sz="quarter" idx="18"/>
          </p:nvPr>
        </p:nvSpPr>
        <p:spPr>
          <a:xfrm>
            <a:off x="1379575" y="1563461"/>
            <a:ext cx="4931330" cy="5324475"/>
          </a:xfrm>
        </p:spPr>
        <p:txBody>
          <a:bodyPr>
            <a:normAutofit/>
          </a:bodyPr>
          <a:lstStyle/>
          <a:p>
            <a:pPr>
              <a:lnSpc>
                <a:spcPct val="107000"/>
              </a:lnSpc>
              <a:spcAft>
                <a:spcPts val="800"/>
              </a:spcAft>
            </a:pPr>
            <a:r>
              <a:rPr lang="en-IE" sz="2000" dirty="0">
                <a:effectLst/>
                <a:latin typeface="Calibri" panose="020F0502020204030204" pitchFamily="34" charset="0"/>
                <a:ea typeface="Calibri" panose="020F0502020204030204" pitchFamily="34" charset="0"/>
              </a:rPr>
              <a:t>It is important that your policy has a clear-cut aim so that workers know what to expect and what the outcomes and intentions of the policy are. Remember to regularly assess and update the policy as your business changes and grows.</a:t>
            </a:r>
          </a:p>
          <a:p>
            <a:pPr>
              <a:lnSpc>
                <a:spcPct val="107000"/>
              </a:lnSpc>
              <a:spcAft>
                <a:spcPts val="800"/>
              </a:spcAft>
            </a:pPr>
            <a:r>
              <a:rPr lang="en-IE" sz="2000" dirty="0">
                <a:effectLst/>
                <a:latin typeface="Calibri" panose="020F0502020204030204" pitchFamily="34" charset="0"/>
                <a:ea typeface="Calibri" panose="020F0502020204030204" pitchFamily="34" charset="0"/>
              </a:rPr>
              <a:t>Examples of the aims of your policy may be to foster a culture in the workplace that promotes healthy habits </a:t>
            </a:r>
            <a:r>
              <a:rPr lang="en-IE" sz="2000" dirty="0">
                <a:latin typeface="Calibri" panose="020F0502020204030204" pitchFamily="34" charset="0"/>
                <a:ea typeface="Calibri" panose="020F0502020204030204" pitchFamily="34" charset="0"/>
              </a:rPr>
              <a:t>that take place away from screens, </a:t>
            </a:r>
            <a:r>
              <a:rPr lang="en-IE" sz="2000" dirty="0">
                <a:effectLst/>
                <a:latin typeface="Calibri" panose="020F0502020204030204" pitchFamily="34" charset="0"/>
                <a:ea typeface="Calibri" panose="020F0502020204030204" pitchFamily="34" charset="0"/>
              </a:rPr>
              <a:t>such as exercise programmes. For example, </a:t>
            </a:r>
            <a:r>
              <a:rPr lang="en-IE" sz="2000">
                <a:effectLst/>
                <a:latin typeface="Calibri" panose="020F0502020204030204" pitchFamily="34" charset="0"/>
                <a:ea typeface="Calibri" panose="020F0502020204030204" pitchFamily="34" charset="0"/>
              </a:rPr>
              <a:t>try encouraging </a:t>
            </a:r>
            <a:r>
              <a:rPr lang="en-IE" sz="2000" dirty="0">
                <a:effectLst/>
                <a:latin typeface="Calibri" panose="020F0502020204030204" pitchFamily="34" charset="0"/>
                <a:ea typeface="Calibri" panose="020F0502020204030204" pitchFamily="34" charset="0"/>
              </a:rPr>
              <a:t>a daily walk with colleagues on lunch for social aspects and reducing stress.</a:t>
            </a:r>
            <a:endParaRPr lang="en-IE" sz="2800" dirty="0"/>
          </a:p>
        </p:txBody>
      </p:sp>
      <p:sp>
        <p:nvSpPr>
          <p:cNvPr id="5" name="Text Placeholder 4">
            <a:extLst>
              <a:ext uri="{FF2B5EF4-FFF2-40B4-BE49-F238E27FC236}">
                <a16:creationId xmlns:a16="http://schemas.microsoft.com/office/drawing/2014/main" id="{0ECE381E-755F-3535-FC94-B82ACD8543D3}"/>
              </a:ext>
            </a:extLst>
          </p:cNvPr>
          <p:cNvSpPr>
            <a:spLocks noGrp="1"/>
          </p:cNvSpPr>
          <p:nvPr>
            <p:ph type="body" sz="quarter" idx="16"/>
          </p:nvPr>
        </p:nvSpPr>
        <p:spPr>
          <a:xfrm>
            <a:off x="1379575" y="228600"/>
            <a:ext cx="4931330" cy="1035733"/>
          </a:xfrm>
        </p:spPr>
        <p:txBody>
          <a:bodyPr>
            <a:normAutofit lnSpcReduction="10000"/>
          </a:bodyPr>
          <a:lstStyle/>
          <a:p>
            <a:r>
              <a:rPr lang="en-IE" dirty="0"/>
              <a:t>Step 2. Creating an aim for the policy	</a:t>
            </a:r>
          </a:p>
        </p:txBody>
      </p:sp>
    </p:spTree>
    <p:extLst>
      <p:ext uri="{BB962C8B-B14F-4D97-AF65-F5344CB8AC3E}">
        <p14:creationId xmlns:p14="http://schemas.microsoft.com/office/powerpoint/2010/main" val="2021503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30E4F8-EA4C-2863-944E-2DA3CF4C4783}"/>
              </a:ext>
            </a:extLst>
          </p:cNvPr>
          <p:cNvSpPr>
            <a:spLocks noGrp="1"/>
          </p:cNvSpPr>
          <p:nvPr>
            <p:ph type="body" sz="quarter" idx="18"/>
          </p:nvPr>
        </p:nvSpPr>
        <p:spPr/>
        <p:txBody>
          <a:bodyPr>
            <a:normAutofit/>
          </a:bodyPr>
          <a:lstStyle/>
          <a:p>
            <a:pPr>
              <a:lnSpc>
                <a:spcPct val="107000"/>
              </a:lnSpc>
              <a:spcAft>
                <a:spcPts val="800"/>
              </a:spcAft>
            </a:pPr>
            <a:r>
              <a:rPr lang="en-IE" sz="2000" dirty="0">
                <a:effectLst/>
                <a:latin typeface="Calibri" panose="020F0502020204030204" pitchFamily="34" charset="0"/>
                <a:ea typeface="Calibri" panose="020F0502020204030204" pitchFamily="34" charset="0"/>
              </a:rPr>
              <a:t>Objectives of your policy should be SMART – </a:t>
            </a:r>
            <a:r>
              <a:rPr lang="en-IE" sz="2000" b="1" dirty="0">
                <a:effectLst/>
                <a:latin typeface="Calibri" panose="020F0502020204030204" pitchFamily="34" charset="0"/>
                <a:ea typeface="Calibri" panose="020F0502020204030204" pitchFamily="34" charset="0"/>
              </a:rPr>
              <a:t>Specific, Measurable, Achievable, Realistic</a:t>
            </a:r>
            <a:r>
              <a:rPr lang="en-IE" sz="2000" dirty="0">
                <a:effectLst/>
                <a:latin typeface="Calibri" panose="020F0502020204030204" pitchFamily="34" charset="0"/>
                <a:ea typeface="Calibri" panose="020F0502020204030204" pitchFamily="34" charset="0"/>
              </a:rPr>
              <a:t>, and </a:t>
            </a:r>
            <a:r>
              <a:rPr lang="en-IE" sz="2000" b="1" dirty="0">
                <a:effectLst/>
                <a:latin typeface="Calibri" panose="020F0502020204030204" pitchFamily="34" charset="0"/>
                <a:ea typeface="Calibri" panose="020F0502020204030204" pitchFamily="34" charset="0"/>
              </a:rPr>
              <a:t>Time Specific </a:t>
            </a:r>
            <a:r>
              <a:rPr lang="en-IE" sz="2000" dirty="0">
                <a:effectLst/>
                <a:latin typeface="Calibri" panose="020F0502020204030204" pitchFamily="34" charset="0"/>
                <a:ea typeface="Calibri" panose="020F0502020204030204" pitchFamily="34" charset="0"/>
              </a:rPr>
              <a:t>to ensure successful outcomes. Here are some examples of objectives to implement:</a:t>
            </a:r>
          </a:p>
          <a:p>
            <a:pPr marL="342900" indent="-342900">
              <a:lnSpc>
                <a:spcPct val="107000"/>
              </a:lnSpc>
              <a:spcAft>
                <a:spcPts val="800"/>
              </a:spcAft>
              <a:buAutoNum type="arabicPeriod"/>
            </a:pPr>
            <a:r>
              <a:rPr lang="en-IE" sz="2000" dirty="0">
                <a:latin typeface="Calibri" panose="020F0502020204030204" pitchFamily="34" charset="0"/>
                <a:ea typeface="Calibri" panose="020F0502020204030204" pitchFamily="34" charset="0"/>
              </a:rPr>
              <a:t>To foster a culture of digital wellbeing in the workplace, ensuring that employees adhere to their workload and do not overwork themselves.</a:t>
            </a:r>
          </a:p>
          <a:p>
            <a:pPr marL="342900" indent="-342900">
              <a:lnSpc>
                <a:spcPct val="107000"/>
              </a:lnSpc>
              <a:spcAft>
                <a:spcPts val="800"/>
              </a:spcAft>
              <a:buAutoNum type="arabicPeriod"/>
            </a:pPr>
            <a:r>
              <a:rPr lang="en-IE" sz="2000" dirty="0">
                <a:effectLst/>
                <a:latin typeface="Calibri" panose="020F0502020204030204" pitchFamily="34" charset="0"/>
                <a:ea typeface="Calibri" panose="020F0502020204030204" pitchFamily="34" charset="0"/>
              </a:rPr>
              <a:t>To provide guidance and support for staff who feel burnt out or stressed due to digital wellbeing issues.</a:t>
            </a:r>
          </a:p>
          <a:p>
            <a:pPr marL="342900" indent="-342900">
              <a:lnSpc>
                <a:spcPct val="107000"/>
              </a:lnSpc>
              <a:spcAft>
                <a:spcPts val="800"/>
              </a:spcAft>
              <a:buAutoNum type="arabicPeriod"/>
            </a:pPr>
            <a:r>
              <a:rPr lang="en-IE" sz="2000" dirty="0">
                <a:latin typeface="Calibri" panose="020F0502020204030204" pitchFamily="34" charset="0"/>
                <a:ea typeface="Calibri" panose="020F0502020204030204" pitchFamily="34" charset="0"/>
              </a:rPr>
              <a:t>To raise awareness of the importance of physical wellbeing to combat the negative effects of technology.</a:t>
            </a:r>
            <a:endParaRPr lang="en-IE" sz="20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IE" sz="1800" dirty="0">
              <a:effectLst/>
              <a:latin typeface="Calibri" panose="020F0502020204030204" pitchFamily="34" charset="0"/>
              <a:ea typeface="Calibri" panose="020F0502020204030204" pitchFamily="34" charset="0"/>
            </a:endParaRPr>
          </a:p>
          <a:p>
            <a:endParaRPr lang="en-IE" dirty="0"/>
          </a:p>
        </p:txBody>
      </p:sp>
      <p:sp>
        <p:nvSpPr>
          <p:cNvPr id="4" name="Text Placeholder 3">
            <a:extLst>
              <a:ext uri="{FF2B5EF4-FFF2-40B4-BE49-F238E27FC236}">
                <a16:creationId xmlns:a16="http://schemas.microsoft.com/office/drawing/2014/main" id="{12EE2E70-F2FF-4C5A-6421-436F06B76E40}"/>
              </a:ext>
            </a:extLst>
          </p:cNvPr>
          <p:cNvSpPr>
            <a:spLocks noGrp="1"/>
          </p:cNvSpPr>
          <p:nvPr>
            <p:ph type="body" sz="quarter" idx="16"/>
          </p:nvPr>
        </p:nvSpPr>
        <p:spPr/>
        <p:txBody>
          <a:bodyPr>
            <a:normAutofit lnSpcReduction="10000"/>
          </a:bodyPr>
          <a:lstStyle/>
          <a:p>
            <a:r>
              <a:rPr lang="en-IE" dirty="0"/>
              <a:t>Step 3. Objectives of the policy</a:t>
            </a:r>
          </a:p>
        </p:txBody>
      </p:sp>
    </p:spTree>
    <p:extLst>
      <p:ext uri="{BB962C8B-B14F-4D97-AF65-F5344CB8AC3E}">
        <p14:creationId xmlns:p14="http://schemas.microsoft.com/office/powerpoint/2010/main" val="3105795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3EBA7-5407-55A5-887D-7A773FE08B54}"/>
              </a:ext>
            </a:extLst>
          </p:cNvPr>
          <p:cNvSpPr>
            <a:spLocks noGrp="1"/>
          </p:cNvSpPr>
          <p:nvPr>
            <p:ph type="body" sz="quarter" idx="18"/>
          </p:nvPr>
        </p:nvSpPr>
        <p:spPr>
          <a:xfrm>
            <a:off x="399855" y="1467179"/>
            <a:ext cx="11142961" cy="4272314"/>
          </a:xfrm>
        </p:spPr>
        <p:txBody>
          <a:bodyPr>
            <a:normAutofit fontScale="92500"/>
          </a:bodyPr>
          <a:lstStyle/>
          <a:p>
            <a:r>
              <a:rPr lang="en-IE" dirty="0"/>
              <a:t>“</a:t>
            </a:r>
            <a:r>
              <a:rPr lang="en-IE" sz="2400" dirty="0">
                <a:latin typeface="Calibri" panose="020F0502020204030204" pitchFamily="34" charset="0"/>
                <a:ea typeface="Calibri" panose="020F0502020204030204" pitchFamily="34" charset="0"/>
              </a:rPr>
              <a:t>To foster a culture of digital wellbeing in the workplace, ensuring that employees adhere to their workload and do not overwork themselves.”</a:t>
            </a:r>
          </a:p>
          <a:p>
            <a:r>
              <a:rPr lang="en-IE" dirty="0">
                <a:latin typeface="Calibri" panose="020F0502020204030204" pitchFamily="34" charset="0"/>
                <a:ea typeface="Calibri" panose="020F0502020204030204" pitchFamily="34" charset="0"/>
              </a:rPr>
              <a:t>Actions for this objective can include the following:</a:t>
            </a:r>
          </a:p>
          <a:p>
            <a:pPr marL="342900" indent="-342900">
              <a:buFont typeface="Arial" panose="020B0604020202020204" pitchFamily="34" charset="0"/>
              <a:buChar char="•"/>
            </a:pPr>
            <a:r>
              <a:rPr lang="en-IE" dirty="0">
                <a:effectLst/>
                <a:latin typeface="Calibri" panose="020F0502020204030204" pitchFamily="34" charset="0"/>
                <a:ea typeface="Calibri" panose="020F0502020204030204" pitchFamily="34" charset="0"/>
              </a:rPr>
              <a:t>Set realistic working hours to enable employees to switch off after work.</a:t>
            </a:r>
          </a:p>
          <a:p>
            <a:pPr marL="342900" indent="-342900">
              <a:buFont typeface="Arial" panose="020B0604020202020204" pitchFamily="34" charset="0"/>
              <a:buChar char="•"/>
            </a:pPr>
            <a:r>
              <a:rPr lang="en-IE" dirty="0">
                <a:effectLst/>
                <a:latin typeface="Calibri" panose="020F0502020204030204" pitchFamily="34" charset="0"/>
                <a:ea typeface="Calibri" panose="020F0502020204030204" pitchFamily="34" charset="0"/>
              </a:rPr>
              <a:t>Ensure that targets and deadlines are realistic to reduce stress among workers and lower the risk of long working hours.</a:t>
            </a:r>
          </a:p>
          <a:p>
            <a:pPr marL="342900" indent="-342900">
              <a:buFont typeface="Arial" panose="020B0604020202020204" pitchFamily="34" charset="0"/>
              <a:buChar char="•"/>
            </a:pPr>
            <a:r>
              <a:rPr lang="en-IE" dirty="0">
                <a:latin typeface="Calibri" panose="020F0502020204030204" pitchFamily="34" charset="0"/>
                <a:ea typeface="Calibri" panose="020F0502020204030204" pitchFamily="34" charset="0"/>
              </a:rPr>
              <a:t>Create digital wellness resources and information packs that are easily accessible by all employees.</a:t>
            </a:r>
          </a:p>
          <a:p>
            <a:pPr marL="342900" indent="-342900">
              <a:buFont typeface="Arial" panose="020B0604020202020204" pitchFamily="34" charset="0"/>
              <a:buChar char="•"/>
            </a:pPr>
            <a:r>
              <a:rPr lang="en-IE" dirty="0">
                <a:latin typeface="Calibri" panose="020F0502020204030204" pitchFamily="34" charset="0"/>
                <a:ea typeface="Calibri" panose="020F0502020204030204" pitchFamily="34" charset="0"/>
              </a:rPr>
              <a:t>Avoid sending emails during lunchtime to enable staff to take a break away from their desk.</a:t>
            </a:r>
          </a:p>
          <a:p>
            <a:pPr marL="342900" indent="-342900">
              <a:buFont typeface="Arial" panose="020B0604020202020204" pitchFamily="34" charset="0"/>
              <a:buChar char="•"/>
            </a:pPr>
            <a:r>
              <a:rPr lang="en-IE" dirty="0">
                <a:latin typeface="Calibri" panose="020F0502020204030204" pitchFamily="34" charset="0"/>
                <a:ea typeface="Calibri" panose="020F0502020204030204" pitchFamily="34" charset="0"/>
              </a:rPr>
              <a:t>Disallow emails/phone calls between certain hours so that remote workers are not constantly glued to their mobile phones.</a:t>
            </a:r>
            <a:endParaRPr lang="en-IE" sz="3200" dirty="0">
              <a:latin typeface="Calibri" panose="020F0502020204030204" pitchFamily="34" charset="0"/>
              <a:ea typeface="Calibri" panose="020F0502020204030204" pitchFamily="34" charset="0"/>
            </a:endParaRPr>
          </a:p>
          <a:p>
            <a:endParaRPr lang="en-IE" sz="2400" dirty="0">
              <a:latin typeface="Calibri" panose="020F0502020204030204" pitchFamily="34" charset="0"/>
              <a:ea typeface="Calibri" panose="020F0502020204030204" pitchFamily="34" charset="0"/>
            </a:endParaRPr>
          </a:p>
          <a:p>
            <a:endParaRPr lang="en-IE" dirty="0"/>
          </a:p>
        </p:txBody>
      </p:sp>
      <p:sp>
        <p:nvSpPr>
          <p:cNvPr id="5" name="Text Placeholder 4">
            <a:extLst>
              <a:ext uri="{FF2B5EF4-FFF2-40B4-BE49-F238E27FC236}">
                <a16:creationId xmlns:a16="http://schemas.microsoft.com/office/drawing/2014/main" id="{509C3C86-9916-68A9-9AC1-466E282AF58A}"/>
              </a:ext>
            </a:extLst>
          </p:cNvPr>
          <p:cNvSpPr>
            <a:spLocks noGrp="1"/>
          </p:cNvSpPr>
          <p:nvPr>
            <p:ph type="body" sz="quarter" idx="16"/>
          </p:nvPr>
        </p:nvSpPr>
        <p:spPr>
          <a:xfrm>
            <a:off x="734714" y="642972"/>
            <a:ext cx="10808102" cy="776253"/>
          </a:xfrm>
        </p:spPr>
        <p:txBody>
          <a:bodyPr>
            <a:normAutofit/>
          </a:bodyPr>
          <a:lstStyle/>
          <a:p>
            <a:r>
              <a:rPr lang="en-IE" dirty="0"/>
              <a:t>Example of an Objective</a:t>
            </a:r>
          </a:p>
        </p:txBody>
      </p:sp>
    </p:spTree>
    <p:extLst>
      <p:ext uri="{BB962C8B-B14F-4D97-AF65-F5344CB8AC3E}">
        <p14:creationId xmlns:p14="http://schemas.microsoft.com/office/powerpoint/2010/main" val="1339385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13EBA7-5407-55A5-887D-7A773FE08B54}"/>
              </a:ext>
            </a:extLst>
          </p:cNvPr>
          <p:cNvSpPr>
            <a:spLocks noGrp="1"/>
          </p:cNvSpPr>
          <p:nvPr>
            <p:ph type="body" sz="quarter" idx="18"/>
          </p:nvPr>
        </p:nvSpPr>
        <p:spPr/>
        <p:txBody>
          <a:bodyPr>
            <a:normAutofit/>
          </a:bodyPr>
          <a:lstStyle/>
          <a:p>
            <a:r>
              <a:rPr lang="en-IE" dirty="0"/>
              <a:t>“</a:t>
            </a:r>
            <a:r>
              <a:rPr lang="en-IE" sz="2400" dirty="0">
                <a:effectLst/>
                <a:latin typeface="Calibri" panose="020F0502020204030204" pitchFamily="34" charset="0"/>
                <a:ea typeface="Calibri" panose="020F0502020204030204" pitchFamily="34" charset="0"/>
              </a:rPr>
              <a:t>To provide guidance and support for staff who feel burnt out or stressed due to digital wellbeing issues.”</a:t>
            </a:r>
            <a:endParaRPr lang="en-IE" sz="2400" dirty="0">
              <a:latin typeface="Calibri" panose="020F0502020204030204" pitchFamily="34" charset="0"/>
              <a:ea typeface="Calibri" panose="020F0502020204030204" pitchFamily="34" charset="0"/>
            </a:endParaRPr>
          </a:p>
          <a:p>
            <a:r>
              <a:rPr lang="en-IE" dirty="0">
                <a:latin typeface="Calibri" panose="020F0502020204030204" pitchFamily="34" charset="0"/>
                <a:ea typeface="Calibri" panose="020F0502020204030204" pitchFamily="34" charset="0"/>
              </a:rPr>
              <a:t>Actions for this objective can include the following:</a:t>
            </a:r>
          </a:p>
          <a:p>
            <a:pPr marL="342900" indent="-342900">
              <a:buFont typeface="Arial" panose="020B0604020202020204" pitchFamily="34" charset="0"/>
              <a:buChar char="•"/>
            </a:pPr>
            <a:r>
              <a:rPr lang="en-IE" dirty="0">
                <a:latin typeface="Calibri" panose="020F0502020204030204" pitchFamily="34" charset="0"/>
                <a:ea typeface="Calibri" panose="020F0502020204030204" pitchFamily="34" charset="0"/>
              </a:rPr>
              <a:t>Engage in open communication and regular team/individual meetings so staff can have their say on how they are feeling.</a:t>
            </a:r>
          </a:p>
          <a:p>
            <a:pPr marL="342900" indent="-342900">
              <a:buFont typeface="Arial" panose="020B0604020202020204" pitchFamily="34" charset="0"/>
              <a:buChar char="•"/>
            </a:pPr>
            <a:r>
              <a:rPr lang="en-IE" dirty="0" err="1">
                <a:latin typeface="Calibri" panose="020F0502020204030204" pitchFamily="34" charset="0"/>
                <a:ea typeface="Calibri" panose="020F0502020204030204" pitchFamily="34" charset="0"/>
              </a:rPr>
              <a:t>Liase</a:t>
            </a:r>
            <a:r>
              <a:rPr lang="en-IE" dirty="0">
                <a:latin typeface="Calibri" panose="020F0502020204030204" pitchFamily="34" charset="0"/>
                <a:ea typeface="Calibri" panose="020F0502020204030204" pitchFamily="34" charset="0"/>
              </a:rPr>
              <a:t> with HR or consider assigning a digital wellness ambassador in your team that staff can go to in confidence with their concerns.</a:t>
            </a:r>
          </a:p>
          <a:p>
            <a:pPr marL="342900" indent="-342900">
              <a:buFont typeface="Arial" panose="020B0604020202020204" pitchFamily="34" charset="0"/>
              <a:buChar char="•"/>
            </a:pPr>
            <a:r>
              <a:rPr lang="en-IE" dirty="0">
                <a:latin typeface="Calibri" panose="020F0502020204030204" pitchFamily="34" charset="0"/>
                <a:ea typeface="Calibri" panose="020F0502020204030204" pitchFamily="34" charset="0"/>
              </a:rPr>
              <a:t>Offer stress-busting activities such as yoga or lunchtime walking for workers to decompress and give them a break from technology.</a:t>
            </a:r>
          </a:p>
          <a:p>
            <a:endParaRPr lang="en-IE" sz="2400" dirty="0">
              <a:latin typeface="Calibri" panose="020F0502020204030204" pitchFamily="34" charset="0"/>
              <a:ea typeface="Calibri" panose="020F0502020204030204" pitchFamily="34" charset="0"/>
            </a:endParaRPr>
          </a:p>
          <a:p>
            <a:endParaRPr lang="en-IE" dirty="0"/>
          </a:p>
        </p:txBody>
      </p:sp>
      <p:sp>
        <p:nvSpPr>
          <p:cNvPr id="5" name="Text Placeholder 4">
            <a:extLst>
              <a:ext uri="{FF2B5EF4-FFF2-40B4-BE49-F238E27FC236}">
                <a16:creationId xmlns:a16="http://schemas.microsoft.com/office/drawing/2014/main" id="{509C3C86-9916-68A9-9AC1-466E282AF58A}"/>
              </a:ext>
            </a:extLst>
          </p:cNvPr>
          <p:cNvSpPr>
            <a:spLocks noGrp="1"/>
          </p:cNvSpPr>
          <p:nvPr>
            <p:ph type="body" sz="quarter" idx="16"/>
          </p:nvPr>
        </p:nvSpPr>
        <p:spPr/>
        <p:txBody>
          <a:bodyPr>
            <a:normAutofit lnSpcReduction="10000"/>
          </a:bodyPr>
          <a:lstStyle/>
          <a:p>
            <a:r>
              <a:rPr lang="en-IE" dirty="0"/>
              <a:t>Example of an Objective</a:t>
            </a:r>
          </a:p>
        </p:txBody>
      </p:sp>
    </p:spTree>
    <p:extLst>
      <p:ext uri="{BB962C8B-B14F-4D97-AF65-F5344CB8AC3E}">
        <p14:creationId xmlns:p14="http://schemas.microsoft.com/office/powerpoint/2010/main" val="1429179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47156169-C44B-4006-8431-95E7920B003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C30716B7-E763-2790-BBB6-58D6D87E7639}"/>
              </a:ext>
            </a:extLst>
          </p:cNvPr>
          <p:cNvSpPr>
            <a:spLocks noGrp="1"/>
          </p:cNvSpPr>
          <p:nvPr>
            <p:ph type="body" sz="quarter" idx="18"/>
          </p:nvPr>
        </p:nvSpPr>
        <p:spPr>
          <a:xfrm>
            <a:off x="1463723" y="1859843"/>
            <a:ext cx="5316499" cy="4525954"/>
          </a:xfrm>
        </p:spPr>
        <p:txBody>
          <a:bodyPr/>
          <a:lstStyle/>
          <a:p>
            <a:r>
              <a:rPr lang="en-IE" dirty="0">
                <a:effectLst/>
                <a:latin typeface="Calibri" panose="020F0502020204030204" pitchFamily="34" charset="0"/>
                <a:ea typeface="Calibri" panose="020F0502020204030204" pitchFamily="34" charset="0"/>
              </a:rPr>
              <a:t>All staff should be made aware of the wellbeing policies and procedure, as well as any resources available to them. The policies and procedures should be handed out and discussed at new employee inductions. </a:t>
            </a:r>
          </a:p>
          <a:p>
            <a:r>
              <a:rPr lang="en-IE" dirty="0">
                <a:latin typeface="Calibri" panose="020F0502020204030204" pitchFamily="34" charset="0"/>
                <a:ea typeface="Calibri" panose="020F0502020204030204" pitchFamily="34" charset="0"/>
              </a:rPr>
              <a:t>T</a:t>
            </a:r>
            <a:r>
              <a:rPr lang="en-IE" dirty="0">
                <a:effectLst/>
                <a:latin typeface="Calibri" panose="020F0502020204030204" pitchFamily="34" charset="0"/>
                <a:ea typeface="Calibri" panose="020F0502020204030204" pitchFamily="34" charset="0"/>
              </a:rPr>
              <a:t>hey should also be updated regularly as needed and all new changes should be circulated via email to every employee. Regular reminders about the policies and procedures should be given, and it should be easily accessible via a shared drive.</a:t>
            </a:r>
          </a:p>
          <a:p>
            <a:endParaRPr lang="en-IE" dirty="0"/>
          </a:p>
        </p:txBody>
      </p:sp>
      <p:sp>
        <p:nvSpPr>
          <p:cNvPr id="5" name="Text Placeholder 4">
            <a:extLst>
              <a:ext uri="{FF2B5EF4-FFF2-40B4-BE49-F238E27FC236}">
                <a16:creationId xmlns:a16="http://schemas.microsoft.com/office/drawing/2014/main" id="{C80868CD-427D-F0E5-94A3-D9D10ECBB39E}"/>
              </a:ext>
            </a:extLst>
          </p:cNvPr>
          <p:cNvSpPr>
            <a:spLocks noGrp="1"/>
          </p:cNvSpPr>
          <p:nvPr>
            <p:ph type="body" sz="quarter" idx="16"/>
          </p:nvPr>
        </p:nvSpPr>
        <p:spPr>
          <a:xfrm>
            <a:off x="1379575" y="682112"/>
            <a:ext cx="5316500" cy="582221"/>
          </a:xfrm>
        </p:spPr>
        <p:txBody>
          <a:bodyPr>
            <a:normAutofit fontScale="85000" lnSpcReduction="10000"/>
          </a:bodyPr>
          <a:lstStyle/>
          <a:p>
            <a:r>
              <a:rPr lang="en-IE" dirty="0"/>
              <a:t>Step 4. Effective communication</a:t>
            </a:r>
          </a:p>
        </p:txBody>
      </p:sp>
    </p:spTree>
    <p:extLst>
      <p:ext uri="{BB962C8B-B14F-4D97-AF65-F5344CB8AC3E}">
        <p14:creationId xmlns:p14="http://schemas.microsoft.com/office/powerpoint/2010/main" val="210102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859842"/>
            <a:ext cx="5579853" cy="4998157"/>
          </a:xfrm>
        </p:spPr>
        <p:txBody>
          <a:bodyPr>
            <a:normAutofit/>
          </a:bodyPr>
          <a:lstStyle/>
          <a:p>
            <a:r>
              <a:rPr lang="en-GB" sz="2200" dirty="0"/>
              <a:t>Throughout these Modules we have identified that there are many ways digital technology can impact a worker’s mental and physical health. </a:t>
            </a:r>
          </a:p>
          <a:p>
            <a:r>
              <a:rPr lang="en-GB" sz="2200" dirty="0"/>
              <a:t>The good news is as a manager, you can make some recommendations to your employees and try to help ensure that they are as healthy as possible.</a:t>
            </a:r>
          </a:p>
          <a:p>
            <a:r>
              <a:rPr lang="en-GB" sz="2200" dirty="0"/>
              <a:t>For the rest of this topic we will look at some of the ways that you can assist and help workers to ensure that they themselves do not experience the negatives that a digital workload can bring.</a:t>
            </a:r>
          </a:p>
          <a:p>
            <a:endParaRPr lang="en-GB" sz="2200" dirty="0"/>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64830" y="228601"/>
            <a:ext cx="5264570" cy="1165424"/>
          </a:xfrm>
        </p:spPr>
        <p:txBody>
          <a:bodyPr>
            <a:normAutofit/>
          </a:bodyPr>
          <a:lstStyle/>
          <a:p>
            <a:r>
              <a:rPr lang="en-GB" sz="2800" dirty="0"/>
              <a:t>Can You Improve an Employee’s Workload?</a:t>
            </a:r>
          </a:p>
          <a:p>
            <a:endParaRPr lang="en-GB" dirty="0"/>
          </a:p>
        </p:txBody>
      </p:sp>
      <p:pic>
        <p:nvPicPr>
          <p:cNvPr id="7" name="Picture Placeholder 6">
            <a:extLst>
              <a:ext uri="{FF2B5EF4-FFF2-40B4-BE49-F238E27FC236}">
                <a16:creationId xmlns:a16="http://schemas.microsoft.com/office/drawing/2014/main" id="{60FDC051-ED4A-7B84-7F8D-1BD0295AC0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748715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0475FDF-2A24-F3FE-E62C-A9372337E8C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7" name="Text Placeholder 6">
            <a:extLst>
              <a:ext uri="{FF2B5EF4-FFF2-40B4-BE49-F238E27FC236}">
                <a16:creationId xmlns:a16="http://schemas.microsoft.com/office/drawing/2014/main" id="{9B3B835E-2719-B266-3F5A-2A3B0D99AB0B}"/>
              </a:ext>
            </a:extLst>
          </p:cNvPr>
          <p:cNvSpPr>
            <a:spLocks noGrp="1"/>
          </p:cNvSpPr>
          <p:nvPr>
            <p:ph type="body" sz="quarter" idx="18"/>
          </p:nvPr>
        </p:nvSpPr>
        <p:spPr>
          <a:xfrm>
            <a:off x="1379575" y="1859842"/>
            <a:ext cx="5358681" cy="4998157"/>
          </a:xfrm>
        </p:spPr>
        <p:txBody>
          <a:bodyPr/>
          <a:lstStyle/>
          <a:p>
            <a:r>
              <a:rPr lang="en-IE" sz="2200" dirty="0">
                <a:effectLst/>
                <a:latin typeface="Calibri" panose="020F0502020204030204" pitchFamily="34" charset="0"/>
                <a:ea typeface="Calibri" panose="020F0502020204030204" pitchFamily="34" charset="0"/>
              </a:rPr>
              <a:t>Ensure to continuously review and monitor the policies and procedures. Measure the success of them also and determine if any changes need to be made. </a:t>
            </a:r>
          </a:p>
          <a:p>
            <a:r>
              <a:rPr lang="en-IE" sz="2200" dirty="0">
                <a:effectLst/>
                <a:latin typeface="Calibri" panose="020F0502020204030204" pitchFamily="34" charset="0"/>
                <a:ea typeface="Calibri" panose="020F0502020204030204" pitchFamily="34" charset="0"/>
              </a:rPr>
              <a:t>Staff should also be made aware of their responsibilities in ensuring policy actions are implemented for their own health and wellbeing. </a:t>
            </a:r>
          </a:p>
          <a:p>
            <a:r>
              <a:rPr lang="en-IE" sz="2200" dirty="0">
                <a:effectLst/>
                <a:latin typeface="Calibri" panose="020F0502020204030204" pitchFamily="34" charset="0"/>
                <a:ea typeface="Calibri" panose="020F0502020204030204" pitchFamily="34" charset="0"/>
              </a:rPr>
              <a:t>For example, if a worker has a concern that they are working longer hours than they are supposed to, they should go to a manager or HR in order to determine how the policies and procedures can be used or updated to prevent this issue that could cause them stress or burnout.</a:t>
            </a:r>
          </a:p>
          <a:p>
            <a:endParaRPr lang="en-IE" dirty="0"/>
          </a:p>
        </p:txBody>
      </p:sp>
      <p:sp>
        <p:nvSpPr>
          <p:cNvPr id="6" name="Text Placeholder 5">
            <a:extLst>
              <a:ext uri="{FF2B5EF4-FFF2-40B4-BE49-F238E27FC236}">
                <a16:creationId xmlns:a16="http://schemas.microsoft.com/office/drawing/2014/main" id="{955F605B-9878-6D9E-937D-EB03783C0B78}"/>
              </a:ext>
            </a:extLst>
          </p:cNvPr>
          <p:cNvSpPr>
            <a:spLocks noGrp="1"/>
          </p:cNvSpPr>
          <p:nvPr>
            <p:ph type="body" sz="quarter" idx="16"/>
          </p:nvPr>
        </p:nvSpPr>
        <p:spPr/>
        <p:txBody>
          <a:bodyPr>
            <a:normAutofit fontScale="92500"/>
          </a:bodyPr>
          <a:lstStyle/>
          <a:p>
            <a:r>
              <a:rPr lang="en-IE" dirty="0"/>
              <a:t>Step 5. Review and Monitor</a:t>
            </a:r>
          </a:p>
        </p:txBody>
      </p:sp>
    </p:spTree>
    <p:extLst>
      <p:ext uri="{BB962C8B-B14F-4D97-AF65-F5344CB8AC3E}">
        <p14:creationId xmlns:p14="http://schemas.microsoft.com/office/powerpoint/2010/main" val="3381845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EF31EE-3484-4FEB-8EE5-54392957D611}"/>
              </a:ext>
            </a:extLst>
          </p:cNvPr>
          <p:cNvSpPr/>
          <p:nvPr/>
        </p:nvSpPr>
        <p:spPr>
          <a:xfrm>
            <a:off x="-1" y="4452730"/>
            <a:ext cx="12192001" cy="2405270"/>
          </a:xfrm>
          <a:prstGeom prst="rect">
            <a:avLst/>
          </a:prstGeom>
          <a:solidFill>
            <a:srgbClr val="16A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6">
            <a:extLst>
              <a:ext uri="{FF2B5EF4-FFF2-40B4-BE49-F238E27FC236}">
                <a16:creationId xmlns:a16="http://schemas.microsoft.com/office/drawing/2014/main" id="{DEA362FB-90E4-486A-98E8-142E3A088EE9}"/>
              </a:ext>
            </a:extLst>
          </p:cNvPr>
          <p:cNvSpPr>
            <a:spLocks noGrp="1"/>
          </p:cNvSpPr>
          <p:nvPr>
            <p:ph type="body" sz="quarter" idx="16"/>
          </p:nvPr>
        </p:nvSpPr>
        <p:spPr>
          <a:xfrm>
            <a:off x="2149154" y="642973"/>
            <a:ext cx="4235894" cy="582221"/>
          </a:xfrm>
        </p:spPr>
        <p:txBody>
          <a:bodyPr>
            <a:normAutofit fontScale="85000" lnSpcReduction="20000"/>
          </a:bodyPr>
          <a:lstStyle/>
          <a:p>
            <a:r>
              <a:rPr lang="en-IE" dirty="0"/>
              <a:t>End of Module 4</a:t>
            </a:r>
          </a:p>
        </p:txBody>
      </p:sp>
      <p:sp>
        <p:nvSpPr>
          <p:cNvPr id="9" name="TextBox 8">
            <a:extLst>
              <a:ext uri="{FF2B5EF4-FFF2-40B4-BE49-F238E27FC236}">
                <a16:creationId xmlns:a16="http://schemas.microsoft.com/office/drawing/2014/main" id="{10433A1B-DE92-49AF-A963-3B2005D77BDC}"/>
              </a:ext>
            </a:extLst>
          </p:cNvPr>
          <p:cNvSpPr txBox="1"/>
          <p:nvPr/>
        </p:nvSpPr>
        <p:spPr>
          <a:xfrm>
            <a:off x="208721" y="1640679"/>
            <a:ext cx="7185991" cy="5724644"/>
          </a:xfrm>
          <a:prstGeom prst="rect">
            <a:avLst/>
          </a:prstGeom>
          <a:noFill/>
        </p:spPr>
        <p:txBody>
          <a:bodyPr wrap="square" rtlCol="0">
            <a:spAutoFit/>
          </a:bodyPr>
          <a:lstStyle/>
          <a:p>
            <a:r>
              <a:rPr lang="en-IE" sz="2400" dirty="0">
                <a:solidFill>
                  <a:schemeClr val="bg1"/>
                </a:solidFill>
              </a:rPr>
              <a:t>Thank you for reading the Modules.</a:t>
            </a:r>
          </a:p>
          <a:p>
            <a:endParaRPr lang="en-IE" sz="2400" dirty="0">
              <a:solidFill>
                <a:schemeClr val="bg1"/>
              </a:solidFill>
            </a:endParaRPr>
          </a:p>
          <a:p>
            <a:r>
              <a:rPr lang="en-IE" sz="2400" dirty="0">
                <a:solidFill>
                  <a:schemeClr val="bg1"/>
                </a:solidFill>
              </a:rPr>
              <a:t>To find out more about the Digital Crossroads project, you can find more information at our website:</a:t>
            </a:r>
          </a:p>
          <a:p>
            <a:r>
              <a:rPr lang="en-US" sz="2400" dirty="0">
                <a:solidFill>
                  <a:schemeClr val="bg1"/>
                </a:solidFill>
                <a:hlinkClick r:id="rId2">
                  <a:extLst>
                    <a:ext uri="{A12FA001-AC4F-418D-AE19-62706E023703}">
                      <ahyp:hlinkClr xmlns:ahyp="http://schemas.microsoft.com/office/drawing/2018/hyperlinkcolor" val="tx"/>
                    </a:ext>
                  </a:extLst>
                </a:hlinkClick>
              </a:rPr>
              <a:t>www.digitalcrossroads.eu</a:t>
            </a:r>
            <a:endParaRPr lang="en-US" sz="2400" dirty="0">
              <a:solidFill>
                <a:schemeClr val="bg1"/>
              </a:solidFill>
            </a:endParaRPr>
          </a:p>
          <a:p>
            <a:endParaRPr lang="en-US" dirty="0"/>
          </a:p>
          <a:p>
            <a:endParaRPr lang="en-US" sz="2400" dirty="0">
              <a:solidFill>
                <a:schemeClr val="bg1"/>
              </a:solidFill>
            </a:endParaRPr>
          </a:p>
          <a:p>
            <a:r>
              <a:rPr lang="en-US" sz="2400" dirty="0">
                <a:solidFill>
                  <a:schemeClr val="bg1"/>
                </a:solidFill>
              </a:rPr>
              <a:t>You can also follow the project on social media:</a:t>
            </a:r>
          </a:p>
          <a:p>
            <a:r>
              <a:rPr lang="en-US" sz="2400" dirty="0">
                <a:solidFill>
                  <a:schemeClr val="bg1"/>
                </a:solidFill>
              </a:rPr>
              <a:t>LinkedIn: </a:t>
            </a:r>
          </a:p>
          <a:p>
            <a:r>
              <a:rPr lang="en-US" sz="2400" dirty="0">
                <a:solidFill>
                  <a:schemeClr val="bg1"/>
                </a:solidFill>
                <a:hlinkClick r:id="rId3">
                  <a:extLst>
                    <a:ext uri="{A12FA001-AC4F-418D-AE19-62706E023703}">
                      <ahyp:hlinkClr xmlns:ahyp="http://schemas.microsoft.com/office/drawing/2018/hyperlinkcolor" val="tx"/>
                    </a:ext>
                  </a:extLst>
                </a:hlinkClick>
              </a:rPr>
              <a:t>www.linkedin.com/company/digital-crossroads-programme</a:t>
            </a:r>
            <a:endParaRPr lang="en-US" sz="2400" dirty="0">
              <a:solidFill>
                <a:schemeClr val="bg1"/>
              </a:solidFill>
            </a:endParaRPr>
          </a:p>
          <a:p>
            <a:endParaRPr lang="en-US" sz="2400" dirty="0">
              <a:solidFill>
                <a:schemeClr val="bg1"/>
              </a:solidFill>
            </a:endParaRPr>
          </a:p>
          <a:p>
            <a:r>
              <a:rPr lang="en-US" sz="2400" dirty="0">
                <a:solidFill>
                  <a:schemeClr val="bg1"/>
                </a:solidFill>
              </a:rPr>
              <a:t>Facebook: </a:t>
            </a:r>
            <a:r>
              <a:rPr lang="en-US" sz="2400" dirty="0">
                <a:solidFill>
                  <a:schemeClr val="bg1"/>
                </a:solidFill>
                <a:hlinkClick r:id="rId4">
                  <a:extLst>
                    <a:ext uri="{A12FA001-AC4F-418D-AE19-62706E023703}">
                      <ahyp:hlinkClr xmlns:ahyp="http://schemas.microsoft.com/office/drawing/2018/hyperlinkcolor" val="tx"/>
                    </a:ext>
                  </a:extLst>
                </a:hlinkClick>
              </a:rPr>
              <a:t>www.facebook.com/DigitalCrossroadsEUProgramme</a:t>
            </a:r>
            <a:endParaRPr lang="en-US" sz="2400" dirty="0">
              <a:solidFill>
                <a:schemeClr val="bg1"/>
              </a:solidFill>
            </a:endParaRPr>
          </a:p>
          <a:p>
            <a:endParaRPr lang="en-IE" dirty="0"/>
          </a:p>
          <a:p>
            <a:endParaRPr lang="en-IE" dirty="0"/>
          </a:p>
        </p:txBody>
      </p:sp>
    </p:spTree>
    <p:extLst>
      <p:ext uri="{BB962C8B-B14F-4D97-AF65-F5344CB8AC3E}">
        <p14:creationId xmlns:p14="http://schemas.microsoft.com/office/powerpoint/2010/main" val="4169825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5E7861-4D66-C163-8D48-A5278C7BAE9C}"/>
              </a:ext>
            </a:extLst>
          </p:cNvPr>
          <p:cNvSpPr>
            <a:spLocks noGrp="1"/>
          </p:cNvSpPr>
          <p:nvPr>
            <p:ph type="body" sz="quarter" idx="19"/>
          </p:nvPr>
        </p:nvSpPr>
        <p:spPr>
          <a:xfrm>
            <a:off x="60293" y="2167912"/>
            <a:ext cx="4234070" cy="5062228"/>
          </a:xfrm>
        </p:spPr>
        <p:txBody>
          <a:bodyPr>
            <a:normAutofit fontScale="70000" lnSpcReduction="20000"/>
          </a:bodyPr>
          <a:lstStyle/>
          <a:p>
            <a:r>
              <a:rPr lang="en-IE" sz="2800" dirty="0">
                <a:solidFill>
                  <a:schemeClr val="bg1"/>
                </a:solidFill>
              </a:rPr>
              <a:t>Thank you for reading the Modules, and we hope </a:t>
            </a:r>
            <a:r>
              <a:rPr lang="en-IE" sz="2800">
                <a:solidFill>
                  <a:schemeClr val="bg1"/>
                </a:solidFill>
              </a:rPr>
              <a:t>you enjoyed them.</a:t>
            </a:r>
            <a:endParaRPr lang="en-IE" sz="2800" dirty="0">
              <a:solidFill>
                <a:schemeClr val="bg1"/>
              </a:solidFill>
            </a:endParaRPr>
          </a:p>
          <a:p>
            <a:endParaRPr lang="en-IE" sz="2800" dirty="0">
              <a:solidFill>
                <a:schemeClr val="bg1"/>
              </a:solidFill>
            </a:endParaRPr>
          </a:p>
          <a:p>
            <a:r>
              <a:rPr lang="en-IE" sz="2800" dirty="0">
                <a:solidFill>
                  <a:schemeClr val="bg1"/>
                </a:solidFill>
              </a:rPr>
              <a:t>To find out more about the Digital Crossroads project, you can find more information at our website:</a:t>
            </a:r>
          </a:p>
          <a:p>
            <a:r>
              <a:rPr lang="en-US" sz="2800" dirty="0">
                <a:solidFill>
                  <a:schemeClr val="bg1"/>
                </a:solidFill>
                <a:hlinkClick r:id="rId2">
                  <a:extLst>
                    <a:ext uri="{A12FA001-AC4F-418D-AE19-62706E023703}">
                      <ahyp:hlinkClr xmlns:ahyp="http://schemas.microsoft.com/office/drawing/2018/hyperlinkcolor" val="tx"/>
                    </a:ext>
                  </a:extLst>
                </a:hlinkClick>
              </a:rPr>
              <a:t>www.digitalcrossroads.eu</a:t>
            </a:r>
            <a:endParaRPr lang="en-US" sz="2800" dirty="0">
              <a:solidFill>
                <a:schemeClr val="bg1"/>
              </a:solidFill>
            </a:endParaRPr>
          </a:p>
          <a:p>
            <a:endParaRPr lang="en-US" sz="2800" dirty="0">
              <a:solidFill>
                <a:schemeClr val="bg1"/>
              </a:solidFill>
            </a:endParaRPr>
          </a:p>
          <a:p>
            <a:r>
              <a:rPr lang="en-US" sz="2800" dirty="0">
                <a:solidFill>
                  <a:schemeClr val="bg1"/>
                </a:solidFill>
              </a:rPr>
              <a:t>You can also follow the project on social media:</a:t>
            </a:r>
          </a:p>
          <a:p>
            <a:r>
              <a:rPr lang="en-US" sz="2800" dirty="0">
                <a:solidFill>
                  <a:schemeClr val="bg1"/>
                </a:solidFill>
              </a:rPr>
              <a:t>LinkedIn: </a:t>
            </a:r>
          </a:p>
          <a:p>
            <a:r>
              <a:rPr lang="en-US" sz="2800" dirty="0">
                <a:solidFill>
                  <a:schemeClr val="bg1"/>
                </a:solidFill>
                <a:hlinkClick r:id="rId3">
                  <a:extLst>
                    <a:ext uri="{A12FA001-AC4F-418D-AE19-62706E023703}">
                      <ahyp:hlinkClr xmlns:ahyp="http://schemas.microsoft.com/office/drawing/2018/hyperlinkcolor" val="tx"/>
                    </a:ext>
                  </a:extLst>
                </a:hlinkClick>
              </a:rPr>
              <a:t>www.linkedin.com/company/digital-crossroads-programme</a:t>
            </a:r>
            <a:endParaRPr lang="en-US" sz="2800" dirty="0">
              <a:solidFill>
                <a:schemeClr val="bg1"/>
              </a:solidFill>
            </a:endParaRPr>
          </a:p>
          <a:p>
            <a:endParaRPr lang="en-US" sz="2800" dirty="0">
              <a:solidFill>
                <a:schemeClr val="bg1"/>
              </a:solidFill>
            </a:endParaRPr>
          </a:p>
          <a:p>
            <a:r>
              <a:rPr lang="en-US" sz="2800" dirty="0">
                <a:solidFill>
                  <a:schemeClr val="bg1"/>
                </a:solidFill>
              </a:rPr>
              <a:t>Facebook: </a:t>
            </a:r>
            <a:r>
              <a:rPr lang="en-US" sz="2800" dirty="0">
                <a:solidFill>
                  <a:schemeClr val="bg1"/>
                </a:solidFill>
                <a:hlinkClick r:id="rId4">
                  <a:extLst>
                    <a:ext uri="{A12FA001-AC4F-418D-AE19-62706E023703}">
                      <ahyp:hlinkClr xmlns:ahyp="http://schemas.microsoft.com/office/drawing/2018/hyperlinkcolor" val="tx"/>
                    </a:ext>
                  </a:extLst>
                </a:hlinkClick>
              </a:rPr>
              <a:t>www.facebook.com/DigitalCrossroadsEUProgramme</a:t>
            </a:r>
            <a:endParaRPr lang="en-US" sz="2800" dirty="0">
              <a:solidFill>
                <a:schemeClr val="bg1"/>
              </a:solidFill>
            </a:endParaRPr>
          </a:p>
          <a:p>
            <a:endParaRPr lang="en-US" dirty="0"/>
          </a:p>
          <a:p>
            <a:endParaRPr lang="en-IE" dirty="0"/>
          </a:p>
          <a:p>
            <a:endParaRPr lang="en-IE" dirty="0"/>
          </a:p>
          <a:p>
            <a:endParaRPr lang="en-IE" dirty="0"/>
          </a:p>
        </p:txBody>
      </p:sp>
      <p:sp>
        <p:nvSpPr>
          <p:cNvPr id="5" name="Text Placeholder 4">
            <a:extLst>
              <a:ext uri="{FF2B5EF4-FFF2-40B4-BE49-F238E27FC236}">
                <a16:creationId xmlns:a16="http://schemas.microsoft.com/office/drawing/2014/main" id="{4369FBEB-2B38-6508-7972-8BB547868DBB}"/>
              </a:ext>
            </a:extLst>
          </p:cNvPr>
          <p:cNvSpPr>
            <a:spLocks noGrp="1"/>
          </p:cNvSpPr>
          <p:nvPr>
            <p:ph type="body" sz="quarter" idx="20"/>
          </p:nvPr>
        </p:nvSpPr>
        <p:spPr/>
        <p:txBody>
          <a:bodyPr>
            <a:normAutofit fontScale="70000" lnSpcReduction="20000"/>
          </a:bodyPr>
          <a:lstStyle/>
          <a:p>
            <a:r>
              <a:rPr lang="en-IE" dirty="0"/>
              <a:t>End of Module 4</a:t>
            </a:r>
          </a:p>
          <a:p>
            <a:endParaRPr lang="en-IE" dirty="0"/>
          </a:p>
        </p:txBody>
      </p:sp>
      <p:sp>
        <p:nvSpPr>
          <p:cNvPr id="9" name="Text Placeholder 4">
            <a:extLst>
              <a:ext uri="{FF2B5EF4-FFF2-40B4-BE49-F238E27FC236}">
                <a16:creationId xmlns:a16="http://schemas.microsoft.com/office/drawing/2014/main" id="{FA79D039-102E-A41B-596F-A0D92A66C4A6}"/>
              </a:ext>
            </a:extLst>
          </p:cNvPr>
          <p:cNvSpPr txBox="1">
            <a:spLocks/>
          </p:cNvSpPr>
          <p:nvPr/>
        </p:nvSpPr>
        <p:spPr>
          <a:xfrm>
            <a:off x="8587409" y="2893968"/>
            <a:ext cx="3604591" cy="837258"/>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002060"/>
                </a:solidFill>
              </a:rPr>
              <a:t>Thanks for reading!</a:t>
            </a:r>
          </a:p>
          <a:p>
            <a:endParaRPr lang="en-IE" dirty="0">
              <a:solidFill>
                <a:schemeClr val="tx1">
                  <a:lumMod val="50000"/>
                </a:schemeClr>
              </a:solidFill>
            </a:endParaRPr>
          </a:p>
        </p:txBody>
      </p:sp>
    </p:spTree>
    <p:extLst>
      <p:ext uri="{BB962C8B-B14F-4D97-AF65-F5344CB8AC3E}">
        <p14:creationId xmlns:p14="http://schemas.microsoft.com/office/powerpoint/2010/main" val="219390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165549" y="1846273"/>
            <a:ext cx="5612937" cy="5475235"/>
          </a:xfrm>
        </p:spPr>
        <p:txBody>
          <a:bodyPr>
            <a:normAutofit/>
          </a:bodyPr>
          <a:lstStyle/>
          <a:p>
            <a:r>
              <a:rPr lang="en-GB" sz="2200" dirty="0"/>
              <a:t>A work-life balance is the intersection of how much time we spend working versus how much time we spend outside of work.</a:t>
            </a:r>
          </a:p>
          <a:p>
            <a:r>
              <a:rPr lang="en-GB" sz="2200" dirty="0"/>
              <a:t>When workers have a positive work-life balance it can lead to:</a:t>
            </a:r>
          </a:p>
          <a:p>
            <a:pPr marL="114300" indent="-342900">
              <a:buFont typeface="Arial" panose="020B0604020202020204" pitchFamily="34" charset="0"/>
              <a:buChar char="•"/>
            </a:pPr>
            <a:r>
              <a:rPr lang="en-US" sz="2200" dirty="0"/>
              <a:t>Lower levels of stress</a:t>
            </a:r>
          </a:p>
          <a:p>
            <a:pPr marL="114300" indent="-342900">
              <a:buFont typeface="Arial" panose="020B0604020202020204" pitchFamily="34" charset="0"/>
              <a:buChar char="•"/>
            </a:pPr>
            <a:r>
              <a:rPr lang="en-US" sz="2200" dirty="0"/>
              <a:t>Lower risk of burnout</a:t>
            </a:r>
          </a:p>
          <a:p>
            <a:pPr marL="114300" indent="-342900">
              <a:buFont typeface="Arial" panose="020B0604020202020204" pitchFamily="34" charset="0"/>
              <a:buChar char="•"/>
            </a:pPr>
            <a:r>
              <a:rPr lang="en-US" sz="2200" dirty="0"/>
              <a:t>A greater sense of well-being</a:t>
            </a:r>
          </a:p>
          <a:p>
            <a:pPr marL="114300" indent="-342900">
              <a:buFont typeface="Arial" panose="020B0604020202020204" pitchFamily="34" charset="0"/>
              <a:buChar char="•"/>
            </a:pPr>
            <a:r>
              <a:rPr lang="en-US" sz="2200" dirty="0"/>
              <a:t>Reduced absenteeism</a:t>
            </a:r>
          </a:p>
          <a:p>
            <a:pPr marL="114300" indent="-342900">
              <a:buFont typeface="Arial" panose="020B0604020202020204" pitchFamily="34" charset="0"/>
              <a:buChar char="•"/>
            </a:pPr>
            <a:r>
              <a:rPr lang="en-US" sz="2200" dirty="0"/>
              <a:t>Greater levels of organizational commitment </a:t>
            </a:r>
          </a:p>
          <a:p>
            <a:pPr marL="114300" indent="-342900">
              <a:buFont typeface="Arial" panose="020B0604020202020204" pitchFamily="34" charset="0"/>
              <a:buChar char="•"/>
            </a:pPr>
            <a:r>
              <a:rPr lang="en-US" sz="2200" dirty="0"/>
              <a:t>Increased productivity</a:t>
            </a:r>
          </a:p>
          <a:p>
            <a:pPr marL="114300" indent="-342900">
              <a:buFont typeface="Arial" panose="020B0604020202020204" pitchFamily="34" charset="0"/>
              <a:buChar char="•"/>
            </a:pPr>
            <a:endParaRPr lang="en-US" sz="2200" dirty="0"/>
          </a:p>
          <a:p>
            <a:pPr marL="114300" indent="-342900">
              <a:buFont typeface="Arial" panose="020B0604020202020204" pitchFamily="34" charset="0"/>
              <a:buChar char="•"/>
            </a:pPr>
            <a:endParaRPr lang="en-GB" sz="2200" dirty="0"/>
          </a:p>
          <a:p>
            <a:endParaRPr lang="en-GB" sz="2200"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41661" y="567478"/>
            <a:ext cx="5260711" cy="1023730"/>
          </a:xfrm>
        </p:spPr>
        <p:txBody>
          <a:bodyPr>
            <a:normAutofit/>
          </a:bodyPr>
          <a:lstStyle/>
          <a:p>
            <a:r>
              <a:rPr lang="en-GB" sz="2800" dirty="0"/>
              <a:t>Creating a Better Work-life Balance</a:t>
            </a:r>
          </a:p>
          <a:p>
            <a:endParaRPr lang="en-GB" dirty="0"/>
          </a:p>
        </p:txBody>
      </p:sp>
      <p:pic>
        <p:nvPicPr>
          <p:cNvPr id="6" name="Picture Placeholder 5">
            <a:extLst>
              <a:ext uri="{FF2B5EF4-FFF2-40B4-BE49-F238E27FC236}">
                <a16:creationId xmlns:a16="http://schemas.microsoft.com/office/drawing/2014/main" id="{4B052D88-701D-385A-13CD-05CCAE078E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7433" r="27433"/>
          <a:stretch>
            <a:fillRect/>
          </a:stretch>
        </p:blipFill>
        <p:spPr/>
      </p:pic>
    </p:spTree>
    <p:extLst>
      <p:ext uri="{BB962C8B-B14F-4D97-AF65-F5344CB8AC3E}">
        <p14:creationId xmlns:p14="http://schemas.microsoft.com/office/powerpoint/2010/main" val="256278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6F2E9F-EC5A-452D-AC13-3A602617D5D8}"/>
              </a:ext>
            </a:extLst>
          </p:cNvPr>
          <p:cNvSpPr>
            <a:spLocks noGrp="1"/>
          </p:cNvSpPr>
          <p:nvPr>
            <p:ph type="body" sz="quarter" idx="18"/>
          </p:nvPr>
        </p:nvSpPr>
        <p:spPr>
          <a:xfrm>
            <a:off x="1272209" y="1859842"/>
            <a:ext cx="5579853" cy="4998157"/>
          </a:xfrm>
        </p:spPr>
        <p:txBody>
          <a:bodyPr>
            <a:normAutofit/>
          </a:bodyPr>
          <a:lstStyle/>
          <a:p>
            <a:r>
              <a:rPr lang="en-GB" sz="2200" dirty="0"/>
              <a:t>There are many factors that can influence a work-life balance, some of which can be personal changes within the worker’s life. Increased responsibilities at work and working longer hours can impact a worker’s work-life balance. On a personal level, having children or having increased responsibilities at home can also impact the work-life balance.</a:t>
            </a:r>
          </a:p>
          <a:p>
            <a:r>
              <a:rPr lang="en-GB" sz="2200" dirty="0"/>
              <a:t>It is important to note that a work-life balance is extremely personal to employees. No two workers are the same, and what works for one might not work for another. However, lets take a look at some tips that you could use as an employer to help create a better balance.</a:t>
            </a:r>
          </a:p>
          <a:p>
            <a:endParaRPr lang="en-GB" sz="2200" dirty="0"/>
          </a:p>
          <a:p>
            <a:endParaRPr lang="en-GB" sz="2200" dirty="0"/>
          </a:p>
          <a:p>
            <a:endParaRPr lang="en-GB" dirty="0"/>
          </a:p>
          <a:p>
            <a:endParaRPr lang="en-GB" dirty="0"/>
          </a:p>
        </p:txBody>
      </p:sp>
      <p:sp>
        <p:nvSpPr>
          <p:cNvPr id="4" name="Text Placeholder 3">
            <a:extLst>
              <a:ext uri="{FF2B5EF4-FFF2-40B4-BE49-F238E27FC236}">
                <a16:creationId xmlns:a16="http://schemas.microsoft.com/office/drawing/2014/main" id="{8C97C67C-9A89-4E3A-93C7-AA7044CDEB65}"/>
              </a:ext>
            </a:extLst>
          </p:cNvPr>
          <p:cNvSpPr>
            <a:spLocks noGrp="1"/>
          </p:cNvSpPr>
          <p:nvPr>
            <p:ph type="body" sz="quarter" idx="16"/>
          </p:nvPr>
        </p:nvSpPr>
        <p:spPr>
          <a:xfrm>
            <a:off x="1364830" y="228601"/>
            <a:ext cx="5264570" cy="1165424"/>
          </a:xfrm>
        </p:spPr>
        <p:txBody>
          <a:bodyPr>
            <a:normAutofit/>
          </a:bodyPr>
          <a:lstStyle/>
          <a:p>
            <a:r>
              <a:rPr lang="en-GB" sz="2800" dirty="0"/>
              <a:t>What Can Impact a Work-life Balance?</a:t>
            </a:r>
          </a:p>
          <a:p>
            <a:endParaRPr lang="en-GB" dirty="0"/>
          </a:p>
        </p:txBody>
      </p:sp>
      <p:pic>
        <p:nvPicPr>
          <p:cNvPr id="6" name="Picture Placeholder 5">
            <a:extLst>
              <a:ext uri="{FF2B5EF4-FFF2-40B4-BE49-F238E27FC236}">
                <a16:creationId xmlns:a16="http://schemas.microsoft.com/office/drawing/2014/main" id="{EA678862-B91D-BF3E-C48D-65BD2F16134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30860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EB5129-06A3-4FFB-AF3F-7EF291D5C108}"/>
              </a:ext>
            </a:extLst>
          </p:cNvPr>
          <p:cNvSpPr>
            <a:spLocks noGrp="1"/>
          </p:cNvSpPr>
          <p:nvPr>
            <p:ph type="pic" sz="quarter" idx="10"/>
          </p:nvPr>
        </p:nvSpPr>
        <p:spPr/>
      </p:sp>
      <p:sp>
        <p:nvSpPr>
          <p:cNvPr id="6" name="Text Placeholder 5">
            <a:extLst>
              <a:ext uri="{FF2B5EF4-FFF2-40B4-BE49-F238E27FC236}">
                <a16:creationId xmlns:a16="http://schemas.microsoft.com/office/drawing/2014/main" id="{9605B23D-8B00-43F3-AB8E-1BE2D891EEA8}"/>
              </a:ext>
            </a:extLst>
          </p:cNvPr>
          <p:cNvSpPr>
            <a:spLocks noGrp="1"/>
          </p:cNvSpPr>
          <p:nvPr>
            <p:ph type="body" sz="quarter" idx="18"/>
          </p:nvPr>
        </p:nvSpPr>
        <p:spPr>
          <a:xfrm>
            <a:off x="747201" y="3600176"/>
            <a:ext cx="5029134" cy="2233514"/>
          </a:xfrm>
        </p:spPr>
        <p:txBody>
          <a:bodyPr>
            <a:normAutofit fontScale="92500"/>
          </a:bodyPr>
          <a:lstStyle/>
          <a:p>
            <a:pPr marL="0"/>
            <a:r>
              <a:rPr lang="en-IE" dirty="0">
                <a:solidFill>
                  <a:srgbClr val="002060"/>
                </a:solidFill>
              </a:rPr>
              <a:t>Check out the following YouTube video to help improve your learning outcomes. In this Ted series, the speaker explores three ways to improve your work-life balance</a:t>
            </a:r>
          </a:p>
          <a:p>
            <a:pPr marL="0"/>
            <a:r>
              <a:rPr lang="en-IE" dirty="0">
                <a:solidFill>
                  <a:srgbClr val="002060"/>
                </a:solidFill>
                <a:hlinkClick r:id="rId4">
                  <a:extLst>
                    <a:ext uri="{A12FA001-AC4F-418D-AE19-62706E023703}">
                      <ahyp:hlinkClr xmlns:ahyp="http://schemas.microsoft.com/office/drawing/2018/hyperlinkcolor" val="tx"/>
                    </a:ext>
                  </a:extLst>
                </a:hlinkClick>
              </a:rPr>
              <a:t>https://www.youtube.com/watch?v=4c_xYLwOx-g</a:t>
            </a:r>
            <a:endParaRPr lang="en-IE" dirty="0">
              <a:solidFill>
                <a:srgbClr val="002060"/>
              </a:solidFill>
            </a:endParaRPr>
          </a:p>
          <a:p>
            <a:pPr marL="0"/>
            <a:endParaRPr lang="en-IE" dirty="0">
              <a:solidFill>
                <a:schemeClr val="tx1">
                  <a:lumMod val="50000"/>
                </a:schemeClr>
              </a:solidFill>
            </a:endParaRPr>
          </a:p>
        </p:txBody>
      </p:sp>
      <p:sp>
        <p:nvSpPr>
          <p:cNvPr id="5" name="Text Placeholder 4">
            <a:extLst>
              <a:ext uri="{FF2B5EF4-FFF2-40B4-BE49-F238E27FC236}">
                <a16:creationId xmlns:a16="http://schemas.microsoft.com/office/drawing/2014/main" id="{518E6646-1785-42DB-94DA-32FEAF18F594}"/>
              </a:ext>
            </a:extLst>
          </p:cNvPr>
          <p:cNvSpPr>
            <a:spLocks noGrp="1"/>
          </p:cNvSpPr>
          <p:nvPr>
            <p:ph type="body" sz="quarter" idx="16"/>
          </p:nvPr>
        </p:nvSpPr>
        <p:spPr>
          <a:xfrm>
            <a:off x="747201" y="933041"/>
            <a:ext cx="5113283" cy="1808541"/>
          </a:xfrm>
        </p:spPr>
        <p:txBody>
          <a:bodyPr>
            <a:normAutofit fontScale="55000" lnSpcReduction="20000"/>
          </a:bodyPr>
          <a:lstStyle/>
          <a:p>
            <a:r>
              <a:rPr lang="en-IE" sz="5100" dirty="0"/>
              <a:t>WATCH</a:t>
            </a:r>
          </a:p>
          <a:p>
            <a:endParaRPr lang="en-IE" dirty="0"/>
          </a:p>
          <a:p>
            <a:r>
              <a:rPr lang="en-US" sz="4600" dirty="0"/>
              <a:t>3 rules for better work-life balance | The Way We Work, a TED series</a:t>
            </a:r>
            <a:endParaRPr lang="en-IE" sz="4600" dirty="0"/>
          </a:p>
        </p:txBody>
      </p:sp>
      <p:pic>
        <p:nvPicPr>
          <p:cNvPr id="3" name="Online Media 2" title="3 rules for better work-life balance | The Way We Work, a TED series">
            <a:hlinkClick r:id="" action="ppaction://media"/>
            <a:extLst>
              <a:ext uri="{FF2B5EF4-FFF2-40B4-BE49-F238E27FC236}">
                <a16:creationId xmlns:a16="http://schemas.microsoft.com/office/drawing/2014/main" id="{03132658-58C4-FC18-6A06-BB940D511DCD}"/>
              </a:ext>
            </a:extLst>
          </p:cNvPr>
          <p:cNvPicPr>
            <a:picLocks noRot="1" noChangeAspect="1"/>
          </p:cNvPicPr>
          <p:nvPr>
            <a:videoFile r:link="rId1"/>
          </p:nvPr>
        </p:nvPicPr>
        <p:blipFill>
          <a:blip r:embed="rId5"/>
          <a:stretch>
            <a:fillRect/>
          </a:stretch>
        </p:blipFill>
        <p:spPr>
          <a:xfrm>
            <a:off x="7061200" y="1203325"/>
            <a:ext cx="5137241" cy="4006481"/>
          </a:xfrm>
          <a:prstGeom prst="rect">
            <a:avLst/>
          </a:prstGeom>
        </p:spPr>
      </p:pic>
    </p:spTree>
    <p:extLst>
      <p:ext uri="{BB962C8B-B14F-4D97-AF65-F5344CB8AC3E}">
        <p14:creationId xmlns:p14="http://schemas.microsoft.com/office/powerpoint/2010/main" val="23235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957D67-5CAB-4574-8F6A-4B15D980F661}">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51928</TotalTime>
  <Words>5497</Words>
  <Application>Microsoft Office PowerPoint</Application>
  <PresentationFormat>Widescreen</PresentationFormat>
  <Paragraphs>386</Paragraphs>
  <Slides>62</Slides>
  <Notes>20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172</cp:revision>
  <dcterms:created xsi:type="dcterms:W3CDTF">2020-10-14T13:32:04Z</dcterms:created>
  <dcterms:modified xsi:type="dcterms:W3CDTF">2022-09-26T09:48:40Z</dcterms:modified>
</cp:coreProperties>
</file>