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2"/>
  </p:notesMasterIdLst>
  <p:sldIdLst>
    <p:sldId id="4286" r:id="rId2"/>
    <p:sldId id="4270" r:id="rId3"/>
    <p:sldId id="4273" r:id="rId4"/>
    <p:sldId id="4413" r:id="rId5"/>
    <p:sldId id="4420" r:id="rId6"/>
    <p:sldId id="4421" r:id="rId7"/>
    <p:sldId id="4422" r:id="rId8"/>
    <p:sldId id="4383" r:id="rId9"/>
    <p:sldId id="4407" r:id="rId10"/>
    <p:sldId id="4408" r:id="rId11"/>
    <p:sldId id="4409" r:id="rId12"/>
    <p:sldId id="4410" r:id="rId13"/>
    <p:sldId id="4411" r:id="rId14"/>
    <p:sldId id="4412" r:id="rId15"/>
    <p:sldId id="4449" r:id="rId16"/>
    <p:sldId id="4423" r:id="rId17"/>
    <p:sldId id="4417" r:id="rId18"/>
    <p:sldId id="4418" r:id="rId19"/>
    <p:sldId id="4415" r:id="rId20"/>
    <p:sldId id="4416" r:id="rId21"/>
    <p:sldId id="4305" r:id="rId22"/>
    <p:sldId id="4387" r:id="rId23"/>
    <p:sldId id="4424" r:id="rId24"/>
    <p:sldId id="4392" r:id="rId25"/>
    <p:sldId id="4425" r:id="rId26"/>
    <p:sldId id="4426" r:id="rId27"/>
    <p:sldId id="4448" r:id="rId28"/>
    <p:sldId id="4427" r:id="rId29"/>
    <p:sldId id="4428" r:id="rId30"/>
    <p:sldId id="4450" r:id="rId31"/>
    <p:sldId id="4430" r:id="rId32"/>
    <p:sldId id="4431" r:id="rId33"/>
    <p:sldId id="4451" r:id="rId34"/>
    <p:sldId id="4432" r:id="rId35"/>
    <p:sldId id="4306" r:id="rId36"/>
    <p:sldId id="4318" r:id="rId37"/>
    <p:sldId id="4446" r:id="rId38"/>
    <p:sldId id="4429" r:id="rId39"/>
    <p:sldId id="4436" r:id="rId40"/>
    <p:sldId id="4393" r:id="rId41"/>
    <p:sldId id="4395" r:id="rId42"/>
    <p:sldId id="4437" r:id="rId43"/>
    <p:sldId id="4435" r:id="rId44"/>
    <p:sldId id="4396" r:id="rId45"/>
    <p:sldId id="4438" r:id="rId46"/>
    <p:sldId id="4397" r:id="rId47"/>
    <p:sldId id="4439" r:id="rId48"/>
    <p:sldId id="4307" r:id="rId49"/>
    <p:sldId id="4433" r:id="rId50"/>
    <p:sldId id="4447" r:id="rId51"/>
    <p:sldId id="4440" r:id="rId52"/>
    <p:sldId id="4434" r:id="rId53"/>
    <p:sldId id="4441" r:id="rId54"/>
    <p:sldId id="4442" r:id="rId55"/>
    <p:sldId id="4443" r:id="rId56"/>
    <p:sldId id="4444" r:id="rId57"/>
    <p:sldId id="4445" r:id="rId58"/>
    <p:sldId id="4403" r:id="rId59"/>
    <p:sldId id="4402" r:id="rId60"/>
    <p:sldId id="434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46A"/>
    <a:srgbClr val="17A7CE"/>
    <a:srgbClr val="16A6CD"/>
    <a:srgbClr val="B5EBFD"/>
    <a:srgbClr val="B2DDC9"/>
    <a:srgbClr val="B6EBFD"/>
    <a:srgbClr val="94D2E7"/>
    <a:srgbClr val="68B6D8"/>
    <a:srgbClr val="78BECC"/>
    <a:srgbClr val="A2E6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5" autoAdjust="0"/>
    <p:restoredTop sz="94663"/>
  </p:normalViewPr>
  <p:slideViewPr>
    <p:cSldViewPr snapToGrid="0" snapToObjects="1">
      <p:cViewPr varScale="1">
        <p:scale>
          <a:sx n="67" d="100"/>
          <a:sy n="67" d="100"/>
        </p:scale>
        <p:origin x="660"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F9F00-1524-42D2-9EDE-2B8765D37D08}" type="datetimeFigureOut">
              <a:rPr lang="en-IE" smtClean="0"/>
              <a:t>26/09/2022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F281E-31D9-4729-937C-564F93705FBF}" type="slidenum">
              <a:rPr lang="en-IE" smtClean="0"/>
              <a:t>‹#›</a:t>
            </a:fld>
            <a:endParaRPr lang="en-IE"/>
          </a:p>
        </p:txBody>
      </p:sp>
    </p:spTree>
    <p:extLst>
      <p:ext uri="{BB962C8B-B14F-4D97-AF65-F5344CB8AC3E}">
        <p14:creationId xmlns:p14="http://schemas.microsoft.com/office/powerpoint/2010/main" val="1205642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DIGITAL CROSSROADS</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DIGITAL CROSSROADS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Light Blue">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555827B-445F-124C-B488-0368396C6165}"/>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95316"/>
          </a:xfrm>
          <a:prstGeom prst="rect">
            <a:avLst/>
          </a:prstGeom>
          <a:solidFill>
            <a:srgbClr val="17A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35" name="Rectangle 34">
            <a:extLst>
              <a:ext uri="{FF2B5EF4-FFF2-40B4-BE49-F238E27FC236}">
                <a16:creationId xmlns:a16="http://schemas.microsoft.com/office/drawing/2014/main" id="{03222646-8EC8-EF43-AB87-0FAB8C3CF236}"/>
              </a:ext>
            </a:extLst>
          </p:cNvPr>
          <p:cNvSpPr/>
          <p:nvPr userDrawn="1"/>
        </p:nvSpPr>
        <p:spPr>
          <a:xfrm rot="16200000" flipV="1">
            <a:off x="11704000" y="6622960"/>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Nav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0" y="0"/>
            <a:ext cx="12192000" cy="4463512"/>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1" name="Text Placeholder 23">
            <a:extLst>
              <a:ext uri="{FF2B5EF4-FFF2-40B4-BE49-F238E27FC236}">
                <a16:creationId xmlns:a16="http://schemas.microsoft.com/office/drawing/2014/main" id="{85D7608D-36AC-F749-962E-A70668D2E0DE}"/>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375154" y="1210306"/>
            <a:ext cx="1008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3" name="Picture 12" descr="Chart, pie chart&#10;&#10;Description automatically generated">
            <a:extLst>
              <a:ext uri="{FF2B5EF4-FFF2-40B4-BE49-F238E27FC236}">
                <a16:creationId xmlns:a16="http://schemas.microsoft.com/office/drawing/2014/main" id="{927AD6B4-D256-ED46-AAAD-9A497EF83581}"/>
              </a:ext>
            </a:extLst>
          </p:cNvPr>
          <p:cNvPicPr/>
          <p:nvPr userDrawn="1"/>
        </p:nvPicPr>
        <p:blipFill rotWithShape="1">
          <a:blip r:embed="rId2" cstate="email">
            <a:extLst>
              <a:ext uri="{28A0092B-C50C-407E-A947-70E740481C1C}">
                <a14:useLocalDpi xmlns:a14="http://schemas.microsoft.com/office/drawing/2010/main"/>
              </a:ext>
            </a:extLst>
          </a:blip>
          <a:srcRect t="2966" r="14476" b="26344"/>
          <a:stretch/>
        </p:blipFill>
        <p:spPr>
          <a:xfrm>
            <a:off x="7793813" y="11249"/>
            <a:ext cx="4398187" cy="6858000"/>
          </a:xfrm>
          <a:prstGeom prst="rect">
            <a:avLst/>
          </a:prstGeom>
        </p:spPr>
      </p:pic>
      <p:pic>
        <p:nvPicPr>
          <p:cNvPr id="14" name="Picture 13" descr="A picture containing text, electronics&#10;&#10;Description automatically generated">
            <a:extLst>
              <a:ext uri="{FF2B5EF4-FFF2-40B4-BE49-F238E27FC236}">
                <a16:creationId xmlns:a16="http://schemas.microsoft.com/office/drawing/2014/main" id="{7463AD93-0D5F-D141-98E1-8F97202D5473}"/>
              </a:ext>
            </a:extLst>
          </p:cNvPr>
          <p:cNvPicPr/>
          <p:nvPr userDrawn="1"/>
        </p:nvPicPr>
        <p:blipFill rotWithShape="1">
          <a:blip r:embed="rId3" cstate="email">
            <a:extLst>
              <a:ext uri="{28A0092B-C50C-407E-A947-70E740481C1C}">
                <a14:useLocalDpi xmlns:a14="http://schemas.microsoft.com/office/drawing/2010/main"/>
              </a:ext>
            </a:extLst>
          </a:blip>
          <a:srcRect l="-3701" t="20375" r="-367" b="23814"/>
          <a:stretch/>
        </p:blipFill>
        <p:spPr>
          <a:xfrm>
            <a:off x="6096000" y="0"/>
            <a:ext cx="7084975" cy="6858000"/>
          </a:xfrm>
          <a:prstGeom prst="rect">
            <a:avLst/>
          </a:prstGeom>
        </p:spPr>
      </p:pic>
      <p:sp>
        <p:nvSpPr>
          <p:cNvPr id="15" name="TextBox 14">
            <a:extLst>
              <a:ext uri="{FF2B5EF4-FFF2-40B4-BE49-F238E27FC236}">
                <a16:creationId xmlns:a16="http://schemas.microsoft.com/office/drawing/2014/main" id="{7C1805AB-F937-BB42-9DD0-B14AC69A91B6}"/>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16" name="Rectangle 15">
            <a:extLst>
              <a:ext uri="{FF2B5EF4-FFF2-40B4-BE49-F238E27FC236}">
                <a16:creationId xmlns:a16="http://schemas.microsoft.com/office/drawing/2014/main" id="{08DEE851-1F49-6345-8072-72784A7EF3F6}"/>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220412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 Light Blu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5993BF0-E949-9442-8F3F-88EF65AAE9F9}"/>
              </a:ext>
            </a:extLst>
          </p:cNvPr>
          <p:cNvSpPr/>
          <p:nvPr userDrawn="1"/>
        </p:nvSpPr>
        <p:spPr>
          <a:xfrm>
            <a:off x="0" y="0"/>
            <a:ext cx="12192000" cy="4463512"/>
          </a:xfrm>
          <a:prstGeom prst="rect">
            <a:avLst/>
          </a:prstGeom>
          <a:solidFill>
            <a:srgbClr val="17A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AB63FBDE-FDE6-0D42-B01E-198833AB0951}"/>
              </a:ext>
            </a:extLst>
          </p:cNvPr>
          <p:cNvSpPr>
            <a:spLocks noGrp="1"/>
          </p:cNvSpPr>
          <p:nvPr>
            <p:ph type="body" sz="quarter" idx="16" hasCustomPrompt="1"/>
          </p:nvPr>
        </p:nvSpPr>
        <p:spPr>
          <a:xfrm>
            <a:off x="2149154" y="934084"/>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8" name="Text Placeholder 23">
            <a:extLst>
              <a:ext uri="{FF2B5EF4-FFF2-40B4-BE49-F238E27FC236}">
                <a16:creationId xmlns:a16="http://schemas.microsoft.com/office/drawing/2014/main" id="{17AA7F62-4D50-A049-9FA6-8BBD0FCA89DD}"/>
              </a:ext>
            </a:extLst>
          </p:cNvPr>
          <p:cNvSpPr>
            <a:spLocks noGrp="1"/>
          </p:cNvSpPr>
          <p:nvPr>
            <p:ph type="body" sz="quarter" idx="17" hasCustomPrompt="1"/>
          </p:nvPr>
        </p:nvSpPr>
        <p:spPr>
          <a:xfrm>
            <a:off x="704603" y="934085"/>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9" name="Rectangle 18">
            <a:extLst>
              <a:ext uri="{FF2B5EF4-FFF2-40B4-BE49-F238E27FC236}">
                <a16:creationId xmlns:a16="http://schemas.microsoft.com/office/drawing/2014/main" id="{00FBC2AA-05B3-B54C-A8E6-A870C7082CCC}"/>
              </a:ext>
            </a:extLst>
          </p:cNvPr>
          <p:cNvSpPr/>
          <p:nvPr userDrawn="1"/>
        </p:nvSpPr>
        <p:spPr>
          <a:xfrm rot="5400000" flipV="1">
            <a:off x="1375154" y="1210306"/>
            <a:ext cx="1008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0" name="Picture 19" descr="Chart, pie chart&#10;&#10;Description automatically generated">
            <a:extLst>
              <a:ext uri="{FF2B5EF4-FFF2-40B4-BE49-F238E27FC236}">
                <a16:creationId xmlns:a16="http://schemas.microsoft.com/office/drawing/2014/main" id="{5896660C-FE80-194D-8EB7-E7F1C1F95755}"/>
              </a:ext>
            </a:extLst>
          </p:cNvPr>
          <p:cNvPicPr/>
          <p:nvPr userDrawn="1"/>
        </p:nvPicPr>
        <p:blipFill rotWithShape="1">
          <a:blip r:embed="rId2" cstate="email">
            <a:extLst>
              <a:ext uri="{28A0092B-C50C-407E-A947-70E740481C1C}">
                <a14:useLocalDpi xmlns:a14="http://schemas.microsoft.com/office/drawing/2010/main"/>
              </a:ext>
            </a:extLst>
          </a:blip>
          <a:srcRect t="2966" r="14476" b="26344"/>
          <a:stretch/>
        </p:blipFill>
        <p:spPr>
          <a:xfrm>
            <a:off x="7793813" y="11249"/>
            <a:ext cx="4398187" cy="6858000"/>
          </a:xfrm>
          <a:prstGeom prst="rect">
            <a:avLst/>
          </a:prstGeom>
        </p:spPr>
      </p:pic>
      <p:pic>
        <p:nvPicPr>
          <p:cNvPr id="21" name="Picture 20" descr="A picture containing text, electronics&#10;&#10;Description automatically generated">
            <a:extLst>
              <a:ext uri="{FF2B5EF4-FFF2-40B4-BE49-F238E27FC236}">
                <a16:creationId xmlns:a16="http://schemas.microsoft.com/office/drawing/2014/main" id="{A13405E7-092B-6D42-BB64-9FB61ED530FD}"/>
              </a:ext>
            </a:extLst>
          </p:cNvPr>
          <p:cNvPicPr/>
          <p:nvPr userDrawn="1"/>
        </p:nvPicPr>
        <p:blipFill rotWithShape="1">
          <a:blip r:embed="rId3" cstate="email">
            <a:extLst>
              <a:ext uri="{28A0092B-C50C-407E-A947-70E740481C1C}">
                <a14:useLocalDpi xmlns:a14="http://schemas.microsoft.com/office/drawing/2010/main"/>
              </a:ext>
            </a:extLst>
          </a:blip>
          <a:srcRect l="-3701" t="20375" r="-367" b="23814"/>
          <a:stretch/>
        </p:blipFill>
        <p:spPr>
          <a:xfrm>
            <a:off x="6096000" y="0"/>
            <a:ext cx="7084975" cy="6858000"/>
          </a:xfrm>
          <a:prstGeom prst="rect">
            <a:avLst/>
          </a:prstGeom>
        </p:spPr>
      </p:pic>
      <p:sp>
        <p:nvSpPr>
          <p:cNvPr id="22" name="TextBox 21">
            <a:extLst>
              <a:ext uri="{FF2B5EF4-FFF2-40B4-BE49-F238E27FC236}">
                <a16:creationId xmlns:a16="http://schemas.microsoft.com/office/drawing/2014/main" id="{0D4C7627-0EF7-6342-B71E-15A0C8568313}"/>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23" name="Rectangle 22">
            <a:extLst>
              <a:ext uri="{FF2B5EF4-FFF2-40B4-BE49-F238E27FC236}">
                <a16:creationId xmlns:a16="http://schemas.microsoft.com/office/drawing/2014/main" id="{976E3E90-5CF3-114D-AF1D-52FA1A9ABA0B}"/>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533940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1115878" y="-3"/>
            <a:ext cx="5736184" cy="6892757"/>
          </a:xfrm>
          <a:prstGeom prst="rect">
            <a:avLst/>
          </a:prstGeom>
          <a:solidFill>
            <a:srgbClr val="0944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463724" y="1859843"/>
            <a:ext cx="4832436" cy="4525954"/>
          </a:xfrm>
        </p:spPr>
        <p:txBody>
          <a:bodyPr/>
          <a:lstStyle>
            <a:lvl1pPr marL="0">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379575" y="682112"/>
            <a:ext cx="4931330"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5471A97C-0468-6444-8032-86D1D6051187}"/>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kern="1600" spc="300" baseline="0" dirty="0">
                <a:solidFill>
                  <a:srgbClr val="09446A"/>
                </a:solidFill>
                <a:latin typeface="+mj-lt"/>
                <a:ea typeface="Lato Medium" panose="020F0502020204030203" pitchFamily="34" charset="0"/>
                <a:cs typeface="Calibri" panose="020F0502020204030204" pitchFamily="34" charset="0"/>
              </a:rPr>
              <a:t>digital wellbeing for enterprises</a:t>
            </a:r>
          </a:p>
        </p:txBody>
      </p:sp>
      <p:sp>
        <p:nvSpPr>
          <p:cNvPr id="9" name="Rectangle 8">
            <a:extLst>
              <a:ext uri="{FF2B5EF4-FFF2-40B4-BE49-F238E27FC236}">
                <a16:creationId xmlns:a16="http://schemas.microsoft.com/office/drawing/2014/main" id="{D03E0E12-FB23-2F44-87D8-ABAAFB8156D3}"/>
              </a:ext>
            </a:extLst>
          </p:cNvPr>
          <p:cNvSpPr/>
          <p:nvPr userDrawn="1"/>
        </p:nvSpPr>
        <p:spPr>
          <a:xfrm>
            <a:off x="1400660" y="1458295"/>
            <a:ext cx="792000" cy="21410"/>
          </a:xfrm>
          <a:prstGeom prst="rect">
            <a:avLst/>
          </a:prstGeom>
          <a:solidFill>
            <a:srgbClr val="68B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44705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with Photo - Light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55A074-2A7E-A34F-BB83-0DE692897021}"/>
              </a:ext>
            </a:extLst>
          </p:cNvPr>
          <p:cNvSpPr/>
          <p:nvPr userDrawn="1"/>
        </p:nvSpPr>
        <p:spPr>
          <a:xfrm flipV="1">
            <a:off x="1115878" y="-3"/>
            <a:ext cx="5736184" cy="6892757"/>
          </a:xfrm>
          <a:prstGeom prst="rect">
            <a:avLst/>
          </a:prstGeom>
          <a:solidFill>
            <a:srgbClr val="40A3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1" name="Rectangle 10">
            <a:extLst>
              <a:ext uri="{FF2B5EF4-FFF2-40B4-BE49-F238E27FC236}">
                <a16:creationId xmlns:a16="http://schemas.microsoft.com/office/drawing/2014/main" id="{91F5E2CB-71D0-E94F-A642-6400406A179D}"/>
              </a:ext>
            </a:extLst>
          </p:cNvPr>
          <p:cNvSpPr/>
          <p:nvPr userDrawn="1"/>
        </p:nvSpPr>
        <p:spPr>
          <a:xfrm flipV="1">
            <a:off x="10087" y="6555301"/>
            <a:ext cx="79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3" name="Picture Placeholder 17">
            <a:extLst>
              <a:ext uri="{FF2B5EF4-FFF2-40B4-BE49-F238E27FC236}">
                <a16:creationId xmlns:a16="http://schemas.microsoft.com/office/drawing/2014/main" id="{72B6BBC8-3111-924D-B33A-1A03B1C3482A}"/>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5" name="Text Placeholder 17">
            <a:extLst>
              <a:ext uri="{FF2B5EF4-FFF2-40B4-BE49-F238E27FC236}">
                <a16:creationId xmlns:a16="http://schemas.microsoft.com/office/drawing/2014/main" id="{88EA4554-8487-CD42-AF3B-B4BE819B0833}"/>
              </a:ext>
            </a:extLst>
          </p:cNvPr>
          <p:cNvSpPr>
            <a:spLocks noGrp="1"/>
          </p:cNvSpPr>
          <p:nvPr>
            <p:ph type="body" sz="quarter" idx="18" hasCustomPrompt="1"/>
          </p:nvPr>
        </p:nvSpPr>
        <p:spPr>
          <a:xfrm>
            <a:off x="1463724" y="1859843"/>
            <a:ext cx="4832436" cy="4525954"/>
          </a:xfrm>
        </p:spPr>
        <p:txBody>
          <a:bodyPr/>
          <a:lstStyle>
            <a:lvl1pPr marL="0">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Rectangle 15">
            <a:extLst>
              <a:ext uri="{FF2B5EF4-FFF2-40B4-BE49-F238E27FC236}">
                <a16:creationId xmlns:a16="http://schemas.microsoft.com/office/drawing/2014/main" id="{E9EF7EE7-BD3B-A745-A49D-5B18237E23B9}"/>
              </a:ext>
            </a:extLst>
          </p:cNvPr>
          <p:cNvSpPr/>
          <p:nvPr userDrawn="1"/>
        </p:nvSpPr>
        <p:spPr>
          <a:xfrm>
            <a:off x="1400660" y="1458295"/>
            <a:ext cx="792000" cy="21410"/>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7" name="Text Placeholder 23">
            <a:extLst>
              <a:ext uri="{FF2B5EF4-FFF2-40B4-BE49-F238E27FC236}">
                <a16:creationId xmlns:a16="http://schemas.microsoft.com/office/drawing/2014/main" id="{8733BB88-FC65-744E-8998-930A9BE4E5EC}"/>
              </a:ext>
            </a:extLst>
          </p:cNvPr>
          <p:cNvSpPr>
            <a:spLocks noGrp="1"/>
          </p:cNvSpPr>
          <p:nvPr>
            <p:ph type="body" sz="quarter" idx="16" hasCustomPrompt="1"/>
          </p:nvPr>
        </p:nvSpPr>
        <p:spPr>
          <a:xfrm>
            <a:off x="1379575" y="682112"/>
            <a:ext cx="4931330"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21" name="TextBox 20">
            <a:extLst>
              <a:ext uri="{FF2B5EF4-FFF2-40B4-BE49-F238E27FC236}">
                <a16:creationId xmlns:a16="http://schemas.microsoft.com/office/drawing/2014/main" id="{E2CEFBF5-CD2C-F744-8F8B-265DF25F51BA}"/>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kern="1600" spc="300" baseline="0" dirty="0">
                <a:solidFill>
                  <a:srgbClr val="09446A"/>
                </a:solidFill>
                <a:latin typeface="+mj-lt"/>
                <a:ea typeface="Lato Medium" panose="020F0502020204030203" pitchFamily="34" charset="0"/>
                <a:cs typeface="Calibri" panose="020F0502020204030204" pitchFamily="34" charset="0"/>
              </a:rPr>
              <a:t>digital wellbeing for enterprises</a:t>
            </a:r>
          </a:p>
        </p:txBody>
      </p:sp>
    </p:spTree>
    <p:extLst>
      <p:ext uri="{BB962C8B-B14F-4D97-AF65-F5344CB8AC3E}">
        <p14:creationId xmlns:p14="http://schemas.microsoft.com/office/powerpoint/2010/main" val="3135426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0944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Rectangle 22">
            <a:extLst>
              <a:ext uri="{FF2B5EF4-FFF2-40B4-BE49-F238E27FC236}">
                <a16:creationId xmlns:a16="http://schemas.microsoft.com/office/drawing/2014/main" id="{1379D8CF-5187-5A40-90C4-720D4B6776D8}"/>
              </a:ext>
            </a:extLst>
          </p:cNvPr>
          <p:cNvSpPr/>
          <p:nvPr userDrawn="1"/>
        </p:nvSpPr>
        <p:spPr>
          <a:xfrm>
            <a:off x="548344" y="1141653"/>
            <a:ext cx="792000" cy="21410"/>
          </a:xfrm>
          <a:prstGeom prst="rect">
            <a:avLst/>
          </a:prstGeom>
          <a:solidFill>
            <a:srgbClr val="68B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09446A"/>
                </a:solidFill>
                <a:latin typeface="+mn-lt"/>
              </a:defRPr>
            </a:lvl1pPr>
          </a:lstStyle>
          <a:p>
            <a:pPr lvl="0"/>
            <a:r>
              <a:rPr lang="en-US" dirty="0"/>
              <a:t>Heading</a:t>
            </a:r>
          </a:p>
        </p:txBody>
      </p:sp>
      <p:sp>
        <p:nvSpPr>
          <p:cNvPr id="10" name="TextBox 9">
            <a:extLst>
              <a:ext uri="{FF2B5EF4-FFF2-40B4-BE49-F238E27FC236}">
                <a16:creationId xmlns:a16="http://schemas.microsoft.com/office/drawing/2014/main" id="{B0D0C7FA-1E69-2244-99A8-E2126262BBE5}"/>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15" name="Rectangle 14">
            <a:extLst>
              <a:ext uri="{FF2B5EF4-FFF2-40B4-BE49-F238E27FC236}">
                <a16:creationId xmlns:a16="http://schemas.microsoft.com/office/drawing/2014/main" id="{9BBF264C-DBA3-B346-BA29-E40B836D36F3}"/>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660567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68B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3" name="TextBox 12">
            <a:extLst>
              <a:ext uri="{FF2B5EF4-FFF2-40B4-BE49-F238E27FC236}">
                <a16:creationId xmlns:a16="http://schemas.microsoft.com/office/drawing/2014/main" id="{C3450EBB-5CF6-354E-BAFC-CD1048882C86}"/>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16" name="Rectangle 15">
            <a:extLst>
              <a:ext uri="{FF2B5EF4-FFF2-40B4-BE49-F238E27FC236}">
                <a16:creationId xmlns:a16="http://schemas.microsoft.com/office/drawing/2014/main" id="{5BB3A01A-FB45-FE44-A533-F7376E967CA7}"/>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2563063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Photo Slide - Nav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2" name="TextBox 11">
            <a:extLst>
              <a:ext uri="{FF2B5EF4-FFF2-40B4-BE49-F238E27FC236}">
                <a16:creationId xmlns:a16="http://schemas.microsoft.com/office/drawing/2014/main" id="{012B4CAE-53F2-0242-A444-C612B4A27BE1}"/>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16" name="Rectangle 15">
            <a:extLst>
              <a:ext uri="{FF2B5EF4-FFF2-40B4-BE49-F238E27FC236}">
                <a16:creationId xmlns:a16="http://schemas.microsoft.com/office/drawing/2014/main" id="{688536EE-5FAF-3545-8788-ECA7BA61F558}"/>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7" name="Rectangle 16">
            <a:extLst>
              <a:ext uri="{FF2B5EF4-FFF2-40B4-BE49-F238E27FC236}">
                <a16:creationId xmlns:a16="http://schemas.microsoft.com/office/drawing/2014/main" id="{EB068B24-AAD2-EC46-9C66-7437E5F1B308}"/>
              </a:ext>
            </a:extLst>
          </p:cNvPr>
          <p:cNvSpPr/>
          <p:nvPr userDrawn="1"/>
        </p:nvSpPr>
        <p:spPr>
          <a:xfrm>
            <a:off x="676972" y="1419156"/>
            <a:ext cx="792000" cy="21410"/>
          </a:xfrm>
          <a:prstGeom prst="rect">
            <a:avLst/>
          </a:prstGeom>
          <a:solidFill>
            <a:srgbClr val="68B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900466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Photo Slide -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17A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676972" y="1419156"/>
            <a:ext cx="792000" cy="21410"/>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2" name="TextBox 11">
            <a:extLst>
              <a:ext uri="{FF2B5EF4-FFF2-40B4-BE49-F238E27FC236}">
                <a16:creationId xmlns:a16="http://schemas.microsoft.com/office/drawing/2014/main" id="{66965B19-141C-5C4F-A4C8-1F918077364A}"/>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16" name="Rectangle 15">
            <a:extLst>
              <a:ext uri="{FF2B5EF4-FFF2-40B4-BE49-F238E27FC236}">
                <a16:creationId xmlns:a16="http://schemas.microsoft.com/office/drawing/2014/main" id="{59BF8684-032A-EF4B-9076-9D5583E4001A}"/>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920791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56B2A56-2BBE-C646-BE66-B40552392DDE}"/>
              </a:ext>
            </a:extLst>
          </p:cNvPr>
          <p:cNvSpPr/>
          <p:nvPr userDrawn="1"/>
        </p:nvSpPr>
        <p:spPr>
          <a:xfrm>
            <a:off x="241300" y="228600"/>
            <a:ext cx="11696700" cy="2717800"/>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80054DF-81C6-D345-BE64-D6FEB13B6C91}"/>
              </a:ext>
            </a:extLst>
          </p:cNvPr>
          <p:cNvSpPr/>
          <p:nvPr userDrawn="1"/>
        </p:nvSpPr>
        <p:spPr>
          <a:xfrm>
            <a:off x="5571778" y="1314450"/>
            <a:ext cx="792000" cy="21410"/>
          </a:xfrm>
          <a:prstGeom prst="rect">
            <a:avLst/>
          </a:prstGeom>
          <a:solidFill>
            <a:srgbClr val="8CBF4B"/>
          </a:solidFill>
          <a:ln>
            <a:solidFill>
              <a:srgbClr val="68B6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18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000" b="0" i="0">
                <a:solidFill>
                  <a:srgbClr val="17A7CE"/>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18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000" b="0" i="0">
                <a:solidFill>
                  <a:srgbClr val="17A7CE"/>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18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000" b="0" i="0">
                <a:solidFill>
                  <a:srgbClr val="17A7CE"/>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000" b="0" i="0">
                <a:solidFill>
                  <a:srgbClr val="17A7CE"/>
                </a:solidFill>
                <a:latin typeface="+mn-lt"/>
              </a:defRPr>
            </a:lvl1pPr>
          </a:lstStyle>
          <a:p>
            <a:pPr lvl="0"/>
            <a:r>
              <a:rPr lang="en-US" dirty="0"/>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
        <p:nvSpPr>
          <p:cNvPr id="20" name="TextBox 19">
            <a:extLst>
              <a:ext uri="{FF2B5EF4-FFF2-40B4-BE49-F238E27FC236}">
                <a16:creationId xmlns:a16="http://schemas.microsoft.com/office/drawing/2014/main" id="{2001E38A-B792-D147-A8D9-766D1F678C96}"/>
              </a:ext>
            </a:extLst>
          </p:cNvPr>
          <p:cNvSpPr txBox="1"/>
          <p:nvPr userDrawn="1"/>
        </p:nvSpPr>
        <p:spPr>
          <a:xfrm>
            <a:off x="0" y="6290439"/>
            <a:ext cx="12191999" cy="261610"/>
          </a:xfrm>
          <a:prstGeom prst="rect">
            <a:avLst/>
          </a:prstGeom>
          <a:noFill/>
        </p:spPr>
        <p:txBody>
          <a:bodyPr wrap="square" rtlCol="0">
            <a:spAutoFit/>
          </a:bodyPr>
          <a:lstStyle/>
          <a:p>
            <a:pPr algn="ctr"/>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21" name="Rectangle 20">
            <a:extLst>
              <a:ext uri="{FF2B5EF4-FFF2-40B4-BE49-F238E27FC236}">
                <a16:creationId xmlns:a16="http://schemas.microsoft.com/office/drawing/2014/main" id="{8A84E1C7-820C-6B4C-90A3-B85E568D2AFD}"/>
              </a:ext>
            </a:extLst>
          </p:cNvPr>
          <p:cNvSpPr/>
          <p:nvPr userDrawn="1"/>
        </p:nvSpPr>
        <p:spPr>
          <a:xfrm rot="16200000" flipV="1">
            <a:off x="5859778" y="6713923"/>
            <a:ext cx="25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996481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17A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DIGITAL CROSSROADS</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box - Solid Nav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E96EDAD-C319-D548-A979-49E81343F7F8}"/>
              </a:ext>
            </a:extLst>
          </p:cNvPr>
          <p:cNvSpPr/>
          <p:nvPr userDrawn="1"/>
        </p:nvSpPr>
        <p:spPr>
          <a:xfrm>
            <a:off x="241300" y="228600"/>
            <a:ext cx="11696700" cy="5695317"/>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68B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AEEEC7C7-55B2-554F-9538-613F77C9715B}"/>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14" name="Rectangle 13">
            <a:extLst>
              <a:ext uri="{FF2B5EF4-FFF2-40B4-BE49-F238E27FC236}">
                <a16:creationId xmlns:a16="http://schemas.microsoft.com/office/drawing/2014/main" id="{30AA3768-D7C0-5040-BAE8-05A99243DE75}"/>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284701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box - Solid Light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B62BE5A-66C1-434D-9B56-58E19E52B6F3}"/>
              </a:ext>
            </a:extLst>
          </p:cNvPr>
          <p:cNvSpPr/>
          <p:nvPr userDrawn="1"/>
        </p:nvSpPr>
        <p:spPr>
          <a:xfrm>
            <a:off x="241300" y="228600"/>
            <a:ext cx="11696700" cy="5695317"/>
          </a:xfrm>
          <a:prstGeom prst="rect">
            <a:avLst/>
          </a:prstGeom>
          <a:solidFill>
            <a:srgbClr val="17A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TextBox 7">
            <a:extLst>
              <a:ext uri="{FF2B5EF4-FFF2-40B4-BE49-F238E27FC236}">
                <a16:creationId xmlns:a16="http://schemas.microsoft.com/office/drawing/2014/main" id="{4D96C42C-F68B-A847-AC2D-215C73EF2A55}"/>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14" name="Rectangle 13">
            <a:extLst>
              <a:ext uri="{FF2B5EF4-FFF2-40B4-BE49-F238E27FC236}">
                <a16:creationId xmlns:a16="http://schemas.microsoft.com/office/drawing/2014/main" id="{A5B28967-CF9D-DA47-9317-D9A86F6E9CC6}"/>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092935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06C5BC-7DA1-284B-92AA-35E0A7B11036}"/>
              </a:ext>
            </a:extLst>
          </p:cNvPr>
          <p:cNvSpPr/>
          <p:nvPr userDrawn="1"/>
        </p:nvSpPr>
        <p:spPr>
          <a:xfrm>
            <a:off x="408953" y="1340326"/>
            <a:ext cx="792000" cy="21410"/>
          </a:xfrm>
          <a:prstGeom prst="rect">
            <a:avLst/>
          </a:prstGeom>
          <a:solidFill>
            <a:srgbClr val="68B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8" name="TextBox 7">
            <a:extLst>
              <a:ext uri="{FF2B5EF4-FFF2-40B4-BE49-F238E27FC236}">
                <a16:creationId xmlns:a16="http://schemas.microsoft.com/office/drawing/2014/main" id="{452171CF-60CB-7343-A6E2-52E7CB2944C8}"/>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14" name="Rectangle 13">
            <a:extLst>
              <a:ext uri="{FF2B5EF4-FFF2-40B4-BE49-F238E27FC236}">
                <a16:creationId xmlns:a16="http://schemas.microsoft.com/office/drawing/2014/main" id="{20AFE7EB-E855-7A42-80AA-9DBF9960ACCA}"/>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5" name="Text Placeholder 17">
            <a:extLst>
              <a:ext uri="{FF2B5EF4-FFF2-40B4-BE49-F238E27FC236}">
                <a16:creationId xmlns:a16="http://schemas.microsoft.com/office/drawing/2014/main" id="{F65C73A9-FE78-B440-AFB3-1081F93D7B79}"/>
              </a:ext>
            </a:extLst>
          </p:cNvPr>
          <p:cNvSpPr>
            <a:spLocks noGrp="1"/>
          </p:cNvSpPr>
          <p:nvPr>
            <p:ph type="body" sz="quarter" idx="18" hasCustomPrompt="1"/>
          </p:nvPr>
        </p:nvSpPr>
        <p:spPr>
          <a:xfrm>
            <a:off x="529759" y="1757011"/>
            <a:ext cx="11073662" cy="3867704"/>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F1A9A1BB-6827-E947-B0CD-732DD5E35F37}"/>
              </a:ext>
            </a:extLst>
          </p:cNvPr>
          <p:cNvSpPr>
            <a:spLocks noGrp="1"/>
          </p:cNvSpPr>
          <p:nvPr>
            <p:ph type="body" sz="quarter" idx="16" hasCustomPrompt="1"/>
          </p:nvPr>
        </p:nvSpPr>
        <p:spPr>
          <a:xfrm>
            <a:off x="529758" y="642972"/>
            <a:ext cx="11073661" cy="582221"/>
          </a:xfrm>
        </p:spPr>
        <p:txBody>
          <a:bodyPr>
            <a:normAutofit/>
          </a:bodyPr>
          <a:lstStyle>
            <a:lvl1pPr marL="0" indent="0" algn="l">
              <a:buNone/>
              <a:defRPr sz="3600" b="0" i="0">
                <a:solidFill>
                  <a:srgbClr val="09446A"/>
                </a:solidFill>
                <a:latin typeface="+mn-lt"/>
              </a:defRPr>
            </a:lvl1pPr>
          </a:lstStyle>
          <a:p>
            <a:pPr lvl="0"/>
            <a:r>
              <a:rPr lang="en-US" dirty="0"/>
              <a:t>Heading</a:t>
            </a:r>
          </a:p>
        </p:txBody>
      </p:sp>
    </p:spTree>
    <p:extLst>
      <p:ext uri="{BB962C8B-B14F-4D97-AF65-F5344CB8AC3E}">
        <p14:creationId xmlns:p14="http://schemas.microsoft.com/office/powerpoint/2010/main" val="2983720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AC7CE8-B51E-C249-946E-538B6C26A0B6}"/>
              </a:ext>
            </a:extLst>
          </p:cNvPr>
          <p:cNvSpPr/>
          <p:nvPr userDrawn="1"/>
        </p:nvSpPr>
        <p:spPr>
          <a:xfrm>
            <a:off x="241300" y="228600"/>
            <a:ext cx="11696700" cy="3035300"/>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2" name="Rectangle 21">
            <a:extLst>
              <a:ext uri="{FF2B5EF4-FFF2-40B4-BE49-F238E27FC236}">
                <a16:creationId xmlns:a16="http://schemas.microsoft.com/office/drawing/2014/main" id="{BE4C5354-097E-9047-BF0C-BF358C2BBAC7}"/>
              </a:ext>
            </a:extLst>
          </p:cNvPr>
          <p:cNvSpPr/>
          <p:nvPr userDrawn="1"/>
        </p:nvSpPr>
        <p:spPr>
          <a:xfrm>
            <a:off x="831350" y="1502804"/>
            <a:ext cx="792000" cy="21410"/>
          </a:xfrm>
          <a:prstGeom prst="rect">
            <a:avLst/>
          </a:prstGeom>
          <a:solidFill>
            <a:srgbClr val="68B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3" name="Text Placeholder 23">
            <a:extLst>
              <a:ext uri="{FF2B5EF4-FFF2-40B4-BE49-F238E27FC236}">
                <a16:creationId xmlns:a16="http://schemas.microsoft.com/office/drawing/2014/main" id="{3F1B5D6A-BD23-A34A-8A53-F5A2A2FE1CDF}"/>
              </a:ext>
            </a:extLst>
          </p:cNvPr>
          <p:cNvSpPr>
            <a:spLocks noGrp="1"/>
          </p:cNvSpPr>
          <p:nvPr>
            <p:ph type="body" sz="quarter" idx="16" hasCustomPrompt="1"/>
          </p:nvPr>
        </p:nvSpPr>
        <p:spPr>
          <a:xfrm>
            <a:off x="747201" y="805450"/>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5" name="TextBox 14">
            <a:extLst>
              <a:ext uri="{FF2B5EF4-FFF2-40B4-BE49-F238E27FC236}">
                <a16:creationId xmlns:a16="http://schemas.microsoft.com/office/drawing/2014/main" id="{5FB1956A-C4DA-6944-8FC5-0F16C4F576E9}"/>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16" name="Rectangle 15">
            <a:extLst>
              <a:ext uri="{FF2B5EF4-FFF2-40B4-BE49-F238E27FC236}">
                <a16:creationId xmlns:a16="http://schemas.microsoft.com/office/drawing/2014/main" id="{C754111C-E8F1-B747-9EDB-6689DA3E989E}"/>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45F4BB7-6E94-9947-9F14-4DCA46C6E427}"/>
              </a:ext>
            </a:extLst>
          </p:cNvPr>
          <p:cNvSpPr/>
          <p:nvPr userDrawn="1"/>
        </p:nvSpPr>
        <p:spPr>
          <a:xfrm>
            <a:off x="241300" y="228600"/>
            <a:ext cx="11696700" cy="3035300"/>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68B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3594101"/>
            <a:ext cx="4983180" cy="20306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Phone Preview</a:t>
            </a:r>
          </a:p>
        </p:txBody>
      </p:sp>
      <p:sp>
        <p:nvSpPr>
          <p:cNvPr id="14" name="TextBox 13">
            <a:extLst>
              <a:ext uri="{FF2B5EF4-FFF2-40B4-BE49-F238E27FC236}">
                <a16:creationId xmlns:a16="http://schemas.microsoft.com/office/drawing/2014/main" id="{FF013DC2-24A8-CD43-9BE5-09714A6CA31A}"/>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16" name="Rectangle 15">
            <a:extLst>
              <a:ext uri="{FF2B5EF4-FFF2-40B4-BE49-F238E27FC236}">
                <a16:creationId xmlns:a16="http://schemas.microsoft.com/office/drawing/2014/main" id="{2EB53389-C765-3F4A-9AD6-A4AABEE45C86}"/>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hone Slide- Less blu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45F4BB7-6E94-9947-9F14-4DCA46C6E427}"/>
              </a:ext>
            </a:extLst>
          </p:cNvPr>
          <p:cNvSpPr/>
          <p:nvPr userDrawn="1"/>
        </p:nvSpPr>
        <p:spPr>
          <a:xfrm>
            <a:off x="241300" y="228600"/>
            <a:ext cx="11696700" cy="1806677"/>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68B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3594101"/>
            <a:ext cx="4983180" cy="2030614"/>
          </a:xfrm>
        </p:spPr>
        <p:txBody>
          <a:bodyPr/>
          <a:lstStyle>
            <a:lvl1pP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Phone Preview</a:t>
            </a:r>
          </a:p>
        </p:txBody>
      </p:sp>
      <p:sp>
        <p:nvSpPr>
          <p:cNvPr id="14" name="TextBox 13">
            <a:extLst>
              <a:ext uri="{FF2B5EF4-FFF2-40B4-BE49-F238E27FC236}">
                <a16:creationId xmlns:a16="http://schemas.microsoft.com/office/drawing/2014/main" id="{FF013DC2-24A8-CD43-9BE5-09714A6CA31A}"/>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16" name="Rectangle 15">
            <a:extLst>
              <a:ext uri="{FF2B5EF4-FFF2-40B4-BE49-F238E27FC236}">
                <a16:creationId xmlns:a16="http://schemas.microsoft.com/office/drawing/2014/main" id="{2EB53389-C765-3F4A-9AD6-A4AABEE45C86}"/>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2555977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Slide - Light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17A7CE"/>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17A7CE"/>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17A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10" name="Rectangle 9">
            <a:extLst>
              <a:ext uri="{FF2B5EF4-FFF2-40B4-BE49-F238E27FC236}">
                <a16:creationId xmlns:a16="http://schemas.microsoft.com/office/drawing/2014/main" id="{79030E9D-025C-7043-83FB-A34839E784F6}"/>
              </a:ext>
            </a:extLst>
          </p:cNvPr>
          <p:cNvSpPr/>
          <p:nvPr userDrawn="1"/>
        </p:nvSpPr>
        <p:spPr>
          <a:xfrm flipV="1">
            <a:off x="10087" y="6555301"/>
            <a:ext cx="79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Box 10">
            <a:extLst>
              <a:ext uri="{FF2B5EF4-FFF2-40B4-BE49-F238E27FC236}">
                <a16:creationId xmlns:a16="http://schemas.microsoft.com/office/drawing/2014/main" id="{5855EABB-D8D1-F44C-8D57-0131784558F2}"/>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kern="1600" spc="300" baseline="0" dirty="0">
                <a:solidFill>
                  <a:srgbClr val="09446A"/>
                </a:solidFill>
                <a:latin typeface="+mj-lt"/>
                <a:ea typeface="Lato Medium" panose="020F0502020204030203" pitchFamily="34" charset="0"/>
                <a:cs typeface="Calibri" panose="020F0502020204030204" pitchFamily="34" charset="0"/>
              </a:rPr>
              <a:t>digital wellbeing for enterprises</a:t>
            </a:r>
          </a:p>
        </p:txBody>
      </p:sp>
    </p:spTree>
    <p:extLst>
      <p:ext uri="{BB962C8B-B14F-4D97-AF65-F5344CB8AC3E}">
        <p14:creationId xmlns:p14="http://schemas.microsoft.com/office/powerpoint/2010/main" val="3947335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17A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68B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94D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9446A"/>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0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0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17A7C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68B6D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22" name="TextBox 21">
            <a:extLst>
              <a:ext uri="{FF2B5EF4-FFF2-40B4-BE49-F238E27FC236}">
                <a16:creationId xmlns:a16="http://schemas.microsoft.com/office/drawing/2014/main" id="{8E6DF64B-C6D1-4A4B-8852-133EE99F07F8}"/>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23" name="Rectangle 22">
            <a:extLst>
              <a:ext uri="{FF2B5EF4-FFF2-40B4-BE49-F238E27FC236}">
                <a16:creationId xmlns:a16="http://schemas.microsoft.com/office/drawing/2014/main" id="{EB026498-D846-354A-AA1F-479263772F95}"/>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587100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B5EB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94D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09446A">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normAutofit/>
          </a:bodyPr>
          <a:lstStyle>
            <a:lvl1pPr algn="ctr">
              <a:buNone/>
              <a:defRPr sz="20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normAutofit/>
          </a:bodyPr>
          <a:lstStyle>
            <a:lvl1pPr algn="ctr">
              <a:buNone/>
              <a:defRPr sz="20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normAutofit/>
          </a:bodyPr>
          <a:lstStyle>
            <a:lvl1pPr algn="ctr">
              <a:buNone/>
              <a:defRPr sz="20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94D2E7"/>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B5EBF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8" name="TextBox 17">
            <a:extLst>
              <a:ext uri="{FF2B5EF4-FFF2-40B4-BE49-F238E27FC236}">
                <a16:creationId xmlns:a16="http://schemas.microsoft.com/office/drawing/2014/main" id="{23DECEB6-0ECD-4940-95B6-8E28EE8933C7}"/>
              </a:ext>
            </a:extLst>
          </p:cNvPr>
          <p:cNvSpPr txBox="1"/>
          <p:nvPr userDrawn="1"/>
        </p:nvSpPr>
        <p:spPr>
          <a:xfrm>
            <a:off x="0" y="6290439"/>
            <a:ext cx="12191999" cy="261610"/>
          </a:xfrm>
          <a:prstGeom prst="rect">
            <a:avLst/>
          </a:prstGeom>
          <a:noFill/>
        </p:spPr>
        <p:txBody>
          <a:bodyPr wrap="square" rtlCol="0">
            <a:spAutoFit/>
          </a:bodyPr>
          <a:lstStyle/>
          <a:p>
            <a:pPr algn="ctr"/>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20" name="Rectangle 19">
            <a:extLst>
              <a:ext uri="{FF2B5EF4-FFF2-40B4-BE49-F238E27FC236}">
                <a16:creationId xmlns:a16="http://schemas.microsoft.com/office/drawing/2014/main" id="{4F6298DE-EA66-1B46-81CB-72C977D5EC3A}"/>
              </a:ext>
            </a:extLst>
          </p:cNvPr>
          <p:cNvSpPr/>
          <p:nvPr userDrawn="1"/>
        </p:nvSpPr>
        <p:spPr>
          <a:xfrm rot="16200000" flipV="1">
            <a:off x="5859778" y="6713923"/>
            <a:ext cx="25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9415678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94D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68B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17A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normAutofit/>
          </a:bodyPr>
          <a:lstStyle>
            <a:lvl1pPr algn="ctr">
              <a:buNone/>
              <a:defRPr sz="20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normAutofit/>
          </a:bodyPr>
          <a:lstStyle>
            <a:lvl1pPr algn="ctr">
              <a:buNone/>
              <a:defRPr sz="20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17A7C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68B6D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4" name="TextBox 13">
            <a:extLst>
              <a:ext uri="{FF2B5EF4-FFF2-40B4-BE49-F238E27FC236}">
                <a16:creationId xmlns:a16="http://schemas.microsoft.com/office/drawing/2014/main" id="{B8B0322C-CB55-874D-AE16-ADBED87F85AD}"/>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15" name="Rectangle 14">
            <a:extLst>
              <a:ext uri="{FF2B5EF4-FFF2-40B4-BE49-F238E27FC236}">
                <a16:creationId xmlns:a16="http://schemas.microsoft.com/office/drawing/2014/main" id="{FD4E59AE-567E-BF40-A783-6A1BD4A47DC5}"/>
              </a:ext>
            </a:extLst>
          </p:cNvPr>
          <p:cNvSpPr/>
          <p:nvPr userDrawn="1"/>
        </p:nvSpPr>
        <p:spPr>
          <a:xfrm rot="16200000" flipV="1">
            <a:off x="11704000" y="6622960"/>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4133433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17A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DIGITAL CROSSROADS</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001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17A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7F7F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0" name="TextBox 9">
            <a:extLst>
              <a:ext uri="{FF2B5EF4-FFF2-40B4-BE49-F238E27FC236}">
                <a16:creationId xmlns:a16="http://schemas.microsoft.com/office/drawing/2014/main" id="{CA1BAE71-6A53-8444-AD92-4AAE9B1DE0FE}"/>
              </a:ext>
            </a:extLst>
          </p:cNvPr>
          <p:cNvSpPr txBox="1"/>
          <p:nvPr userDrawn="1"/>
        </p:nvSpPr>
        <p:spPr>
          <a:xfrm>
            <a:off x="0" y="6290439"/>
            <a:ext cx="12191999" cy="261610"/>
          </a:xfrm>
          <a:prstGeom prst="rect">
            <a:avLst/>
          </a:prstGeom>
          <a:noFill/>
        </p:spPr>
        <p:txBody>
          <a:bodyPr wrap="square" rtlCol="0">
            <a:spAutoFit/>
          </a:bodyPr>
          <a:lstStyle/>
          <a:p>
            <a:pPr algn="ctr"/>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11" name="Rectangle 10">
            <a:extLst>
              <a:ext uri="{FF2B5EF4-FFF2-40B4-BE49-F238E27FC236}">
                <a16:creationId xmlns:a16="http://schemas.microsoft.com/office/drawing/2014/main" id="{F5C384D9-BCC7-4349-AB8E-5D935694D798}"/>
              </a:ext>
            </a:extLst>
          </p:cNvPr>
          <p:cNvSpPr/>
          <p:nvPr userDrawn="1"/>
        </p:nvSpPr>
        <p:spPr>
          <a:xfrm rot="16200000" flipV="1">
            <a:off x="5859778" y="6713923"/>
            <a:ext cx="25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38772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17A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68B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94D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6" name="TextBox 25">
            <a:extLst>
              <a:ext uri="{FF2B5EF4-FFF2-40B4-BE49-F238E27FC236}">
                <a16:creationId xmlns:a16="http://schemas.microsoft.com/office/drawing/2014/main" id="{523B371B-E8C7-9D40-9B2D-ABD88435EB2F}"/>
              </a:ext>
            </a:extLst>
          </p:cNvPr>
          <p:cNvSpPr txBox="1"/>
          <p:nvPr userDrawn="1"/>
        </p:nvSpPr>
        <p:spPr>
          <a:xfrm>
            <a:off x="0" y="6290439"/>
            <a:ext cx="12191999" cy="261610"/>
          </a:xfrm>
          <a:prstGeom prst="rect">
            <a:avLst/>
          </a:prstGeom>
          <a:noFill/>
        </p:spPr>
        <p:txBody>
          <a:bodyPr wrap="square" rtlCol="0">
            <a:spAutoFit/>
          </a:bodyPr>
          <a:lstStyle/>
          <a:p>
            <a:pPr algn="ctr"/>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27" name="Rectangle 26">
            <a:extLst>
              <a:ext uri="{FF2B5EF4-FFF2-40B4-BE49-F238E27FC236}">
                <a16:creationId xmlns:a16="http://schemas.microsoft.com/office/drawing/2014/main" id="{5FF6824B-9316-2148-A6F8-F0B9AA1FA0E4}"/>
              </a:ext>
            </a:extLst>
          </p:cNvPr>
          <p:cNvSpPr/>
          <p:nvPr userDrawn="1"/>
        </p:nvSpPr>
        <p:spPr>
          <a:xfrm rot="16200000" flipV="1">
            <a:off x="5859778" y="6713923"/>
            <a:ext cx="25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504065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09446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09446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17A7C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17A7C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68B6D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68B6D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09446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16A6CD"/>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68B6D7"/>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2" name="TextBox 21">
            <a:extLst>
              <a:ext uri="{FF2B5EF4-FFF2-40B4-BE49-F238E27FC236}">
                <a16:creationId xmlns:a16="http://schemas.microsoft.com/office/drawing/2014/main" id="{5EF370A9-5285-9B4A-9539-88E2947F70CF}"/>
              </a:ext>
            </a:extLst>
          </p:cNvPr>
          <p:cNvSpPr txBox="1"/>
          <p:nvPr userDrawn="1"/>
        </p:nvSpPr>
        <p:spPr>
          <a:xfrm>
            <a:off x="0" y="6290439"/>
            <a:ext cx="12191999" cy="261610"/>
          </a:xfrm>
          <a:prstGeom prst="rect">
            <a:avLst/>
          </a:prstGeom>
          <a:noFill/>
        </p:spPr>
        <p:txBody>
          <a:bodyPr wrap="square" rtlCol="0">
            <a:spAutoFit/>
          </a:bodyPr>
          <a:lstStyle/>
          <a:p>
            <a:pPr algn="ctr"/>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23" name="Rectangle 22">
            <a:extLst>
              <a:ext uri="{FF2B5EF4-FFF2-40B4-BE49-F238E27FC236}">
                <a16:creationId xmlns:a16="http://schemas.microsoft.com/office/drawing/2014/main" id="{DC985CC1-90D8-1D4F-B1B0-535F4F309AA2}"/>
              </a:ext>
            </a:extLst>
          </p:cNvPr>
          <p:cNvSpPr/>
          <p:nvPr userDrawn="1"/>
        </p:nvSpPr>
        <p:spPr>
          <a:xfrm rot="16200000" flipV="1">
            <a:off x="5859778" y="6713923"/>
            <a:ext cx="25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40682548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7A7C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7A7C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68B6D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68B6D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09446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09446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A2E6F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94D2E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94D2E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16A6C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68B6D7"/>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94D2E7"/>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94D2E7"/>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A2E6F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C6A7F"/>
                </a:solidFill>
                <a:latin typeface="+mn-lt"/>
              </a:defRPr>
            </a:lvl1pPr>
          </a:lstStyle>
          <a:p>
            <a:pPr lvl="0"/>
            <a:r>
              <a:rPr lang="en-US" dirty="0"/>
              <a:t>Heading</a:t>
            </a:r>
          </a:p>
        </p:txBody>
      </p:sp>
      <p:sp>
        <p:nvSpPr>
          <p:cNvPr id="31" name="TextBox 30">
            <a:extLst>
              <a:ext uri="{FF2B5EF4-FFF2-40B4-BE49-F238E27FC236}">
                <a16:creationId xmlns:a16="http://schemas.microsoft.com/office/drawing/2014/main" id="{8D865DA8-D342-3B40-8290-60CF0E7BFEC5}"/>
              </a:ext>
            </a:extLst>
          </p:cNvPr>
          <p:cNvSpPr txBox="1"/>
          <p:nvPr userDrawn="1"/>
        </p:nvSpPr>
        <p:spPr>
          <a:xfrm>
            <a:off x="0" y="6290439"/>
            <a:ext cx="12191999" cy="261610"/>
          </a:xfrm>
          <a:prstGeom prst="rect">
            <a:avLst/>
          </a:prstGeom>
          <a:noFill/>
        </p:spPr>
        <p:txBody>
          <a:bodyPr wrap="square" rtlCol="0">
            <a:spAutoFit/>
          </a:bodyPr>
          <a:lstStyle/>
          <a:p>
            <a:pPr algn="ctr"/>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32" name="Rectangle 31">
            <a:extLst>
              <a:ext uri="{FF2B5EF4-FFF2-40B4-BE49-F238E27FC236}">
                <a16:creationId xmlns:a16="http://schemas.microsoft.com/office/drawing/2014/main" id="{AA3474D7-1475-BB4A-B884-E274FF69AFF3}"/>
              </a:ext>
            </a:extLst>
          </p:cNvPr>
          <p:cNvSpPr/>
          <p:nvPr userDrawn="1"/>
        </p:nvSpPr>
        <p:spPr>
          <a:xfrm rot="16200000" flipV="1">
            <a:off x="5859778" y="6713923"/>
            <a:ext cx="25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7916804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09446A"/>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17A7CE"/>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68B6D7"/>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94D2E7"/>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A2E6FD">
              <a:alpha val="80000"/>
            </a:srgbClr>
          </a:solidFill>
          <a:ln w="9525" cap="flat">
            <a:noFill/>
            <a:bevel/>
            <a:headEnd/>
            <a:tailEnd/>
          </a:ln>
          <a:effectLst/>
        </p:spPr>
        <p:txBody>
          <a:bodyPr wrap="none" anchor="ctr"/>
          <a:lstStyle/>
          <a:p>
            <a:endParaRPr lang="en-US"/>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3" name="TextBox 22">
            <a:extLst>
              <a:ext uri="{FF2B5EF4-FFF2-40B4-BE49-F238E27FC236}">
                <a16:creationId xmlns:a16="http://schemas.microsoft.com/office/drawing/2014/main" id="{9358FE7C-53B5-804B-96B7-3B24E418C723}"/>
              </a:ext>
            </a:extLst>
          </p:cNvPr>
          <p:cNvSpPr txBox="1"/>
          <p:nvPr userDrawn="1"/>
        </p:nvSpPr>
        <p:spPr>
          <a:xfrm>
            <a:off x="0" y="6290439"/>
            <a:ext cx="12191999" cy="261610"/>
          </a:xfrm>
          <a:prstGeom prst="rect">
            <a:avLst/>
          </a:prstGeom>
          <a:noFill/>
        </p:spPr>
        <p:txBody>
          <a:bodyPr wrap="square" rtlCol="0">
            <a:spAutoFit/>
          </a:bodyPr>
          <a:lstStyle/>
          <a:p>
            <a:pPr algn="ctr"/>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24" name="Rectangle 23">
            <a:extLst>
              <a:ext uri="{FF2B5EF4-FFF2-40B4-BE49-F238E27FC236}">
                <a16:creationId xmlns:a16="http://schemas.microsoft.com/office/drawing/2014/main" id="{817E9303-681F-0048-A6C6-56CDDA379797}"/>
              </a:ext>
            </a:extLst>
          </p:cNvPr>
          <p:cNvSpPr/>
          <p:nvPr userDrawn="1"/>
        </p:nvSpPr>
        <p:spPr>
          <a:xfrm rot="16200000" flipV="1">
            <a:off x="5859778" y="6713923"/>
            <a:ext cx="25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4050595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094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17A7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94D2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68B6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A2E6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9" name="TextBox 28">
            <a:extLst>
              <a:ext uri="{FF2B5EF4-FFF2-40B4-BE49-F238E27FC236}">
                <a16:creationId xmlns:a16="http://schemas.microsoft.com/office/drawing/2014/main" id="{269F3A2A-351F-CB43-B386-A21B781DAEDC}"/>
              </a:ext>
            </a:extLst>
          </p:cNvPr>
          <p:cNvSpPr txBox="1"/>
          <p:nvPr userDrawn="1"/>
        </p:nvSpPr>
        <p:spPr>
          <a:xfrm>
            <a:off x="0" y="6290439"/>
            <a:ext cx="12191999" cy="261610"/>
          </a:xfrm>
          <a:prstGeom prst="rect">
            <a:avLst/>
          </a:prstGeom>
          <a:noFill/>
        </p:spPr>
        <p:txBody>
          <a:bodyPr wrap="square" rtlCol="0">
            <a:spAutoFit/>
          </a:bodyPr>
          <a:lstStyle/>
          <a:p>
            <a:pPr algn="ctr"/>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31" name="Rectangle 30">
            <a:extLst>
              <a:ext uri="{FF2B5EF4-FFF2-40B4-BE49-F238E27FC236}">
                <a16:creationId xmlns:a16="http://schemas.microsoft.com/office/drawing/2014/main" id="{0A500BE9-7B69-224F-BA84-60099A15C22C}"/>
              </a:ext>
            </a:extLst>
          </p:cNvPr>
          <p:cNvSpPr/>
          <p:nvPr userDrawn="1"/>
        </p:nvSpPr>
        <p:spPr>
          <a:xfrm rot="16200000" flipV="1">
            <a:off x="5859778" y="6713923"/>
            <a:ext cx="25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5927624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1188A3"/>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17A7CE"/>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68B6D7"/>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94D2E7"/>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2" name="TextBox 21">
            <a:extLst>
              <a:ext uri="{FF2B5EF4-FFF2-40B4-BE49-F238E27FC236}">
                <a16:creationId xmlns:a16="http://schemas.microsoft.com/office/drawing/2014/main" id="{8ACD2E5E-ED39-4F46-A8A6-E08592CBDBBD}"/>
              </a:ext>
            </a:extLst>
          </p:cNvPr>
          <p:cNvSpPr txBox="1"/>
          <p:nvPr userDrawn="1"/>
        </p:nvSpPr>
        <p:spPr>
          <a:xfrm>
            <a:off x="0" y="6290439"/>
            <a:ext cx="12191999" cy="261610"/>
          </a:xfrm>
          <a:prstGeom prst="rect">
            <a:avLst/>
          </a:prstGeom>
          <a:noFill/>
        </p:spPr>
        <p:txBody>
          <a:bodyPr wrap="square" rtlCol="0">
            <a:spAutoFit/>
          </a:bodyPr>
          <a:lstStyle/>
          <a:p>
            <a:pPr algn="ctr"/>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27" name="Rectangle 26">
            <a:extLst>
              <a:ext uri="{FF2B5EF4-FFF2-40B4-BE49-F238E27FC236}">
                <a16:creationId xmlns:a16="http://schemas.microsoft.com/office/drawing/2014/main" id="{A48F6B7B-0C7A-4744-B059-262AA5E22CC6}"/>
              </a:ext>
            </a:extLst>
          </p:cNvPr>
          <p:cNvSpPr/>
          <p:nvPr userDrawn="1"/>
        </p:nvSpPr>
        <p:spPr>
          <a:xfrm rot="16200000" flipV="1">
            <a:off x="5859778" y="6713923"/>
            <a:ext cx="25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903704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17A7C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68B6D7"/>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3" name="TextBox 22">
            <a:extLst>
              <a:ext uri="{FF2B5EF4-FFF2-40B4-BE49-F238E27FC236}">
                <a16:creationId xmlns:a16="http://schemas.microsoft.com/office/drawing/2014/main" id="{774729F5-09B4-5042-9ED9-2B92D0380F94}"/>
              </a:ext>
            </a:extLst>
          </p:cNvPr>
          <p:cNvSpPr txBox="1"/>
          <p:nvPr userDrawn="1"/>
        </p:nvSpPr>
        <p:spPr>
          <a:xfrm>
            <a:off x="0" y="6290439"/>
            <a:ext cx="12191999" cy="261610"/>
          </a:xfrm>
          <a:prstGeom prst="rect">
            <a:avLst/>
          </a:prstGeom>
          <a:noFill/>
        </p:spPr>
        <p:txBody>
          <a:bodyPr wrap="square" rtlCol="0">
            <a:spAutoFit/>
          </a:bodyPr>
          <a:lstStyle/>
          <a:p>
            <a:pPr algn="ctr"/>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24" name="Rectangle 23">
            <a:extLst>
              <a:ext uri="{FF2B5EF4-FFF2-40B4-BE49-F238E27FC236}">
                <a16:creationId xmlns:a16="http://schemas.microsoft.com/office/drawing/2014/main" id="{622A2E27-B090-7A4F-8C0B-B042AB4BA328}"/>
              </a:ext>
            </a:extLst>
          </p:cNvPr>
          <p:cNvSpPr/>
          <p:nvPr userDrawn="1"/>
        </p:nvSpPr>
        <p:spPr>
          <a:xfrm rot="16200000" flipV="1">
            <a:off x="5859778" y="6713923"/>
            <a:ext cx="25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9021076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68B6D8"/>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09446A"/>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17A7CE"/>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B5EBFD"/>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94D2E7"/>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09446A"/>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200" b="1" i="0">
                <a:solidFill>
                  <a:srgbClr val="68B6D7"/>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200" b="1" i="0">
                <a:solidFill>
                  <a:srgbClr val="68B6D7"/>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200" b="1" i="0">
                <a:solidFill>
                  <a:srgbClr val="68B6D7"/>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200" b="1" i="0">
                <a:solidFill>
                  <a:srgbClr val="68B6D7"/>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200" b="1" i="0">
                <a:solidFill>
                  <a:srgbClr val="68B6D7"/>
                </a:solidFill>
                <a:latin typeface="+mn-lt"/>
              </a:defRPr>
            </a:lvl1pPr>
          </a:lstStyle>
          <a:p>
            <a:pPr lvl="0"/>
            <a:r>
              <a:rPr lang="en-US" dirty="0"/>
              <a:t>Title</a:t>
            </a:r>
          </a:p>
        </p:txBody>
      </p:sp>
      <p:sp>
        <p:nvSpPr>
          <p:cNvPr id="77" name="TextBox 76">
            <a:extLst>
              <a:ext uri="{FF2B5EF4-FFF2-40B4-BE49-F238E27FC236}">
                <a16:creationId xmlns:a16="http://schemas.microsoft.com/office/drawing/2014/main" id="{672F0D6B-E412-0746-B0A5-20AF7C098F9E}"/>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78" name="Rectangle 77">
            <a:extLst>
              <a:ext uri="{FF2B5EF4-FFF2-40B4-BE49-F238E27FC236}">
                <a16:creationId xmlns:a16="http://schemas.microsoft.com/office/drawing/2014/main" id="{BBA6BE2E-87B4-EE4F-898C-0E39CB963998}"/>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2582531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09446A"/>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94D2E7"/>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40A3C8"/>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B5EBFD"/>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68B6D8"/>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09446A"/>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40A3C8"/>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68B6D8"/>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94D2E7"/>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B5EBFD"/>
          </a:solidFill>
          <a:ln w="9525" cap="flat">
            <a:noFill/>
            <a:bevel/>
            <a:headEnd/>
            <a:tailEnd/>
          </a:ln>
          <a:effectLst/>
        </p:spPr>
        <p:txBody>
          <a:bodyPr wrap="none" anchor="ctr"/>
          <a:lstStyle/>
          <a:p>
            <a:endParaRPr lang="en-US"/>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33" name="TextBox 32">
            <a:extLst>
              <a:ext uri="{FF2B5EF4-FFF2-40B4-BE49-F238E27FC236}">
                <a16:creationId xmlns:a16="http://schemas.microsoft.com/office/drawing/2014/main" id="{CC4CD94B-46AF-2547-A4C8-39426B7B8288}"/>
              </a:ext>
            </a:extLst>
          </p:cNvPr>
          <p:cNvSpPr txBox="1"/>
          <p:nvPr userDrawn="1"/>
        </p:nvSpPr>
        <p:spPr>
          <a:xfrm>
            <a:off x="476395" y="6491628"/>
            <a:ext cx="11425605" cy="261610"/>
          </a:xfrm>
          <a:prstGeom prst="rect">
            <a:avLst/>
          </a:prstGeom>
          <a:noFill/>
        </p:spPr>
        <p:txBody>
          <a:bodyPr wrap="square" rtlCol="0">
            <a:spAutoFit/>
          </a:bodyPr>
          <a:lstStyle/>
          <a:p>
            <a:pPr algn="l"/>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35" name="Rectangle 34">
            <a:extLst>
              <a:ext uri="{FF2B5EF4-FFF2-40B4-BE49-F238E27FC236}">
                <a16:creationId xmlns:a16="http://schemas.microsoft.com/office/drawing/2014/main" id="{E292648B-AE5F-FA43-A644-F264A4926FA1}"/>
              </a:ext>
            </a:extLst>
          </p:cNvPr>
          <p:cNvSpPr/>
          <p:nvPr userDrawn="1"/>
        </p:nvSpPr>
        <p:spPr>
          <a:xfrm rot="16200000" flipV="1">
            <a:off x="178365" y="6620199"/>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6" name="Text Placeholder 17">
            <a:extLst>
              <a:ext uri="{FF2B5EF4-FFF2-40B4-BE49-F238E27FC236}">
                <a16:creationId xmlns:a16="http://schemas.microsoft.com/office/drawing/2014/main" id="{6E1A7CF4-E6FF-8D4B-867B-3C198DB57314}"/>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39" name="Text Placeholder 17">
            <a:extLst>
              <a:ext uri="{FF2B5EF4-FFF2-40B4-BE49-F238E27FC236}">
                <a16:creationId xmlns:a16="http://schemas.microsoft.com/office/drawing/2014/main" id="{BFE69741-8104-EF45-9674-B4F26DEBFFD1}"/>
              </a:ext>
            </a:extLst>
          </p:cNvPr>
          <p:cNvSpPr>
            <a:spLocks noGrp="1"/>
          </p:cNvSpPr>
          <p:nvPr>
            <p:ph type="body" sz="quarter" idx="29" hasCustomPrompt="1"/>
          </p:nvPr>
        </p:nvSpPr>
        <p:spPr>
          <a:xfrm>
            <a:off x="6964823" y="3174422"/>
            <a:ext cx="2130961"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42" name="Text Placeholder 17">
            <a:extLst>
              <a:ext uri="{FF2B5EF4-FFF2-40B4-BE49-F238E27FC236}">
                <a16:creationId xmlns:a16="http://schemas.microsoft.com/office/drawing/2014/main" id="{19ADE865-DD46-6A4A-B20B-AFFCE1CA78D9}"/>
              </a:ext>
            </a:extLst>
          </p:cNvPr>
          <p:cNvSpPr>
            <a:spLocks noGrp="1"/>
          </p:cNvSpPr>
          <p:nvPr>
            <p:ph type="body" sz="quarter" idx="31" hasCustomPrompt="1"/>
          </p:nvPr>
        </p:nvSpPr>
        <p:spPr>
          <a:xfrm>
            <a:off x="9081526" y="2119951"/>
            <a:ext cx="2333958"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49" name="Text Placeholder 17">
            <a:extLst>
              <a:ext uri="{FF2B5EF4-FFF2-40B4-BE49-F238E27FC236}">
                <a16:creationId xmlns:a16="http://schemas.microsoft.com/office/drawing/2014/main" id="{550F4531-AE4C-A840-B366-CDBE04585520}"/>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50" name="Text Placeholder 17">
            <a:extLst>
              <a:ext uri="{FF2B5EF4-FFF2-40B4-BE49-F238E27FC236}">
                <a16:creationId xmlns:a16="http://schemas.microsoft.com/office/drawing/2014/main" id="{969C042B-6724-6743-BDC5-417EBAEEAB48}"/>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51" name="Text Placeholder 17">
            <a:extLst>
              <a:ext uri="{FF2B5EF4-FFF2-40B4-BE49-F238E27FC236}">
                <a16:creationId xmlns:a16="http://schemas.microsoft.com/office/drawing/2014/main" id="{DC0B00F6-5FCE-6D47-AF0C-495830F8CD89}"/>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Tree>
    <p:extLst>
      <p:ext uri="{BB962C8B-B14F-4D97-AF65-F5344CB8AC3E}">
        <p14:creationId xmlns:p14="http://schemas.microsoft.com/office/powerpoint/2010/main" val="3507714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0"/>
            <a:ext cx="9979572" cy="4445851"/>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pic>
        <p:nvPicPr>
          <p:cNvPr id="12" name="Picture 11" descr="Chart, pie chart&#10;&#10;Description automatically generated">
            <a:extLst>
              <a:ext uri="{FF2B5EF4-FFF2-40B4-BE49-F238E27FC236}">
                <a16:creationId xmlns:a16="http://schemas.microsoft.com/office/drawing/2014/main" id="{F2486777-C3D2-3F44-B2FC-05077BBD7182}"/>
              </a:ext>
            </a:extLst>
          </p:cNvPr>
          <p:cNvPicPr/>
          <p:nvPr userDrawn="1"/>
        </p:nvPicPr>
        <p:blipFill rotWithShape="1">
          <a:blip r:embed="rId2" cstate="email">
            <a:extLst>
              <a:ext uri="{28A0092B-C50C-407E-A947-70E740481C1C}">
                <a14:useLocalDpi xmlns:a14="http://schemas.microsoft.com/office/drawing/2010/main"/>
              </a:ext>
            </a:extLst>
          </a:blip>
          <a:srcRect t="2966" r="14476" b="26344"/>
          <a:stretch/>
        </p:blipFill>
        <p:spPr>
          <a:xfrm>
            <a:off x="7567841" y="1"/>
            <a:ext cx="4398187" cy="6858000"/>
          </a:xfrm>
          <a:prstGeom prst="rect">
            <a:avLst/>
          </a:prstGeom>
        </p:spPr>
      </p:pic>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773806" y="2019876"/>
            <a:ext cx="5278651" cy="697353"/>
          </a:xfrm>
        </p:spPr>
        <p:txBody>
          <a:bodyPr anchor="b">
            <a:noAutofit/>
          </a:bodyPr>
          <a:lstStyle>
            <a:lvl1pPr marL="0" indent="0" algn="l">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773807" y="987131"/>
            <a:ext cx="5278651" cy="697353"/>
          </a:xfrm>
        </p:spPr>
        <p:txBody>
          <a:bodyPr anchor="b">
            <a:normAutofit/>
          </a:bodyPr>
          <a:lstStyle>
            <a:lvl1pPr marL="0" indent="0" algn="l">
              <a:buNone/>
              <a:defRPr sz="3600" b="0" i="0">
                <a:solidFill>
                  <a:schemeClr val="bg1"/>
                </a:solidFill>
                <a:latin typeface="+mn-lt"/>
              </a:defRPr>
            </a:lvl1pPr>
          </a:lstStyle>
          <a:p>
            <a:pPr lvl="0"/>
            <a:r>
              <a:rPr lang="en-US" dirty="0"/>
              <a:t>Cover Design 1</a:t>
            </a:r>
          </a:p>
        </p:txBody>
      </p:sp>
      <p:pic>
        <p:nvPicPr>
          <p:cNvPr id="20" name="Picture 19" descr="Text&#10;&#10;Description automatically generated">
            <a:extLst>
              <a:ext uri="{FF2B5EF4-FFF2-40B4-BE49-F238E27FC236}">
                <a16:creationId xmlns:a16="http://schemas.microsoft.com/office/drawing/2014/main" id="{2ADEB906-51E8-C14A-8B69-EB1E6CCE363A}"/>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611125" y="4589286"/>
            <a:ext cx="5278651" cy="2125279"/>
          </a:xfrm>
          <a:prstGeom prst="rect">
            <a:avLst/>
          </a:prstGeom>
        </p:spPr>
      </p:pic>
      <p:pic>
        <p:nvPicPr>
          <p:cNvPr id="23" name="Picture 22" descr="A picture containing text, electronics&#10;&#10;Description automatically generated">
            <a:extLst>
              <a:ext uri="{FF2B5EF4-FFF2-40B4-BE49-F238E27FC236}">
                <a16:creationId xmlns:a16="http://schemas.microsoft.com/office/drawing/2014/main" id="{320BD979-5920-9D47-B621-39DF5ABAE0ED}"/>
              </a:ext>
            </a:extLst>
          </p:cNvPr>
          <p:cNvPicPr/>
          <p:nvPr userDrawn="1"/>
        </p:nvPicPr>
        <p:blipFill rotWithShape="1">
          <a:blip r:embed="rId4" cstate="email">
            <a:extLst>
              <a:ext uri="{28A0092B-C50C-407E-A947-70E740481C1C}">
                <a14:useLocalDpi xmlns:a14="http://schemas.microsoft.com/office/drawing/2010/main"/>
              </a:ext>
            </a:extLst>
          </a:blip>
          <a:srcRect l="3425" t="9997" r="8007" b="9997"/>
          <a:stretch/>
        </p:blipFill>
        <p:spPr>
          <a:xfrm>
            <a:off x="7977106" y="0"/>
            <a:ext cx="4206236" cy="6858000"/>
          </a:xfrm>
          <a:prstGeom prst="rect">
            <a:avLst/>
          </a:prstGeom>
        </p:spPr>
      </p:pic>
      <p:grpSp>
        <p:nvGrpSpPr>
          <p:cNvPr id="24" name="Group 23">
            <a:extLst>
              <a:ext uri="{FF2B5EF4-FFF2-40B4-BE49-F238E27FC236}">
                <a16:creationId xmlns:a16="http://schemas.microsoft.com/office/drawing/2014/main" id="{9574199C-09F0-3544-910A-D5B21BB68C6C}"/>
              </a:ext>
            </a:extLst>
          </p:cNvPr>
          <p:cNvGrpSpPr/>
          <p:nvPr userDrawn="1"/>
        </p:nvGrpSpPr>
        <p:grpSpPr>
          <a:xfrm>
            <a:off x="9456007" y="5616012"/>
            <a:ext cx="2735993" cy="679345"/>
            <a:chOff x="0" y="0"/>
            <a:chExt cx="2301694" cy="571500"/>
          </a:xfrm>
        </p:grpSpPr>
        <p:sp>
          <p:nvSpPr>
            <p:cNvPr id="25" name="Rectangle 24">
              <a:extLst>
                <a:ext uri="{FF2B5EF4-FFF2-40B4-BE49-F238E27FC236}">
                  <a16:creationId xmlns:a16="http://schemas.microsoft.com/office/drawing/2014/main" id="{911E7E81-E9D4-C24D-BD00-6FBAE2DC7E7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93D2759E-F2C0-7247-9C37-A807E376191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 name="Rectangle 26">
            <a:extLst>
              <a:ext uri="{FF2B5EF4-FFF2-40B4-BE49-F238E27FC236}">
                <a16:creationId xmlns:a16="http://schemas.microsoft.com/office/drawing/2014/main" id="{9A005C6D-C557-8C40-9A4B-18E56859A221}"/>
              </a:ext>
            </a:extLst>
          </p:cNvPr>
          <p:cNvSpPr/>
          <p:nvPr userDrawn="1"/>
        </p:nvSpPr>
        <p:spPr>
          <a:xfrm>
            <a:off x="546077" y="1822630"/>
            <a:ext cx="4583269"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4220865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68B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40A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68B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94D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40A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68B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94D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40A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68B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94D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1"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1" i="0" spc="0">
                <a:solidFill>
                  <a:srgbClr val="17A7C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1" i="0" spc="0">
                <a:solidFill>
                  <a:srgbClr val="68B6D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1" i="0" spc="0">
                <a:solidFill>
                  <a:srgbClr val="94D2E7"/>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1" name="TextBox 30">
            <a:extLst>
              <a:ext uri="{FF2B5EF4-FFF2-40B4-BE49-F238E27FC236}">
                <a16:creationId xmlns:a16="http://schemas.microsoft.com/office/drawing/2014/main" id="{018543B7-30F6-4D49-A795-CE95F19ED661}"/>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32" name="Rectangle 31">
            <a:extLst>
              <a:ext uri="{FF2B5EF4-FFF2-40B4-BE49-F238E27FC236}">
                <a16:creationId xmlns:a16="http://schemas.microsoft.com/office/drawing/2014/main" id="{A0E05AD4-862A-6348-AD6E-A530D3817007}"/>
              </a:ext>
            </a:extLst>
          </p:cNvPr>
          <p:cNvSpPr/>
          <p:nvPr userDrawn="1"/>
        </p:nvSpPr>
        <p:spPr>
          <a:xfrm rot="16200000" flipV="1">
            <a:off x="11704000" y="6622960"/>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9399968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17A7C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09446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09446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17A7C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17A7C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68B6D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68B6D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68B6D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94D2E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94D2E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94D2E7"/>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9795863" y="1322650"/>
            <a:ext cx="1638589" cy="461665"/>
          </a:xfrm>
          <a:prstGeom prst="rect">
            <a:avLst/>
          </a:prstGeom>
          <a:noFill/>
        </p:spPr>
        <p:txBody>
          <a:bodyPr wrap="none" rtlCol="0">
            <a:spAutoFit/>
          </a:bodyPr>
          <a:lstStyle/>
          <a:p>
            <a:pPr algn="ctr"/>
            <a:r>
              <a:rPr lang="en-US" sz="2400"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3013347"/>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33955" y="2984923"/>
            <a:ext cx="2253709" cy="1237497"/>
          </a:xfrm>
        </p:spPr>
        <p:txBody>
          <a:bodyPr/>
          <a:lstStyle>
            <a:lvl1pPr algn="ctr">
              <a:buNone/>
              <a:defRPr sz="2400" b="0" i="0" spc="0">
                <a:solidFill>
                  <a:srgbClr val="0C6A7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2951026"/>
            <a:ext cx="2253709"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51398" y="1028522"/>
            <a:ext cx="2253709"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lstStyle>
            <a:lvl1pPr algn="ctr">
              <a:buNone/>
              <a:defRPr sz="15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09446A"/>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8" name="TextBox 27">
            <a:extLst>
              <a:ext uri="{FF2B5EF4-FFF2-40B4-BE49-F238E27FC236}">
                <a16:creationId xmlns:a16="http://schemas.microsoft.com/office/drawing/2014/main" id="{5B3278EC-80F2-DA45-B5F3-135C065121DD}"/>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29" name="Rectangle 28">
            <a:extLst>
              <a:ext uri="{FF2B5EF4-FFF2-40B4-BE49-F238E27FC236}">
                <a16:creationId xmlns:a16="http://schemas.microsoft.com/office/drawing/2014/main" id="{2201BA95-35D5-7A4D-BC1F-49A189FFC29E}"/>
              </a:ext>
            </a:extLst>
          </p:cNvPr>
          <p:cNvSpPr/>
          <p:nvPr userDrawn="1"/>
        </p:nvSpPr>
        <p:spPr>
          <a:xfrm rot="16200000" flipV="1">
            <a:off x="11704000" y="6622960"/>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22026889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0" y="0"/>
            <a:ext cx="6621272" cy="6858000"/>
          </a:xfrm>
          <a:prstGeom prst="rect">
            <a:avLst/>
          </a:prstGeom>
          <a:solidFill>
            <a:srgbClr val="0944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 name="Google Shape;482;p39">
            <a:extLst>
              <a:ext uri="{FF2B5EF4-FFF2-40B4-BE49-F238E27FC236}">
                <a16:creationId xmlns:a16="http://schemas.microsoft.com/office/drawing/2014/main" id="{EEC38ED6-50FB-8743-88C0-96E8A16C20B3}"/>
              </a:ext>
            </a:extLst>
          </p:cNvPr>
          <p:cNvSpPr/>
          <p:nvPr userDrawn="1"/>
        </p:nvSpPr>
        <p:spPr>
          <a:xfrm>
            <a:off x="525965" y="4650146"/>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509765" y="5896330"/>
            <a:ext cx="233548" cy="233548"/>
            <a:chOff x="5941025" y="3634400"/>
            <a:chExt cx="467650" cy="467650"/>
          </a:xfrm>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514999" y="5286268"/>
            <a:ext cx="232323" cy="156913"/>
            <a:chOff x="564675" y="1700625"/>
            <a:chExt cx="465200" cy="314200"/>
          </a:xfrm>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 Placeholder 17">
            <a:extLst>
              <a:ext uri="{FF2B5EF4-FFF2-40B4-BE49-F238E27FC236}">
                <a16:creationId xmlns:a16="http://schemas.microsoft.com/office/drawing/2014/main" id="{C149A2ED-4CA8-C043-B50B-8D1817BB1A26}"/>
              </a:ext>
            </a:extLst>
          </p:cNvPr>
          <p:cNvSpPr>
            <a:spLocks noGrp="1"/>
          </p:cNvSpPr>
          <p:nvPr>
            <p:ph type="body" sz="quarter" idx="25" hasCustomPrompt="1"/>
          </p:nvPr>
        </p:nvSpPr>
        <p:spPr>
          <a:xfrm>
            <a:off x="937040" y="4618817"/>
            <a:ext cx="2880000"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17">
            <a:extLst>
              <a:ext uri="{FF2B5EF4-FFF2-40B4-BE49-F238E27FC236}">
                <a16:creationId xmlns:a16="http://schemas.microsoft.com/office/drawing/2014/main" id="{B3B235D2-8B53-D94D-AB40-46FCD68B0F68}"/>
              </a:ext>
            </a:extLst>
          </p:cNvPr>
          <p:cNvSpPr>
            <a:spLocks noGrp="1"/>
          </p:cNvSpPr>
          <p:nvPr>
            <p:ph type="body" sz="quarter" idx="26" hasCustomPrompt="1"/>
          </p:nvPr>
        </p:nvSpPr>
        <p:spPr>
          <a:xfrm>
            <a:off x="937040" y="5241776"/>
            <a:ext cx="2880000"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945204" y="5885339"/>
            <a:ext cx="2880000"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579586" y="1364535"/>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579586" y="554959"/>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325319" y="5790205"/>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26" name="Picture 25" descr="Chart, pie chart&#10;&#10;Description automatically generated">
            <a:extLst>
              <a:ext uri="{FF2B5EF4-FFF2-40B4-BE49-F238E27FC236}">
                <a16:creationId xmlns:a16="http://schemas.microsoft.com/office/drawing/2014/main" id="{8F18683B-2D4E-8A41-AA0E-9ABD6B9E2775}"/>
              </a:ext>
            </a:extLst>
          </p:cNvPr>
          <p:cNvPicPr/>
          <p:nvPr userDrawn="1"/>
        </p:nvPicPr>
        <p:blipFill rotWithShape="1">
          <a:blip r:embed="rId3" cstate="email">
            <a:extLst>
              <a:ext uri="{28A0092B-C50C-407E-A947-70E740481C1C}">
                <a14:useLocalDpi xmlns:a14="http://schemas.microsoft.com/office/drawing/2010/main"/>
              </a:ext>
            </a:extLst>
          </a:blip>
          <a:srcRect l="-5959" t="25873" r="5611" b="6031"/>
          <a:stretch/>
        </p:blipFill>
        <p:spPr>
          <a:xfrm flipH="1" flipV="1">
            <a:off x="3968334" y="0"/>
            <a:ext cx="5356985" cy="6857999"/>
          </a:xfrm>
          <a:prstGeom prst="rect">
            <a:avLst/>
          </a:prstGeom>
        </p:spPr>
      </p:pic>
      <p:pic>
        <p:nvPicPr>
          <p:cNvPr id="27" name="Picture 26" descr="A picture containing text, electronics&#10;&#10;Description automatically generated">
            <a:extLst>
              <a:ext uri="{FF2B5EF4-FFF2-40B4-BE49-F238E27FC236}">
                <a16:creationId xmlns:a16="http://schemas.microsoft.com/office/drawing/2014/main" id="{77E67EAE-F669-2F4E-B5BA-57F625337118}"/>
              </a:ext>
            </a:extLst>
          </p:cNvPr>
          <p:cNvPicPr/>
          <p:nvPr userDrawn="1"/>
        </p:nvPicPr>
        <p:blipFill rotWithShape="1">
          <a:blip r:embed="rId4" cstate="email">
            <a:extLst>
              <a:ext uri="{28A0092B-C50C-407E-A947-70E740481C1C}">
                <a14:useLocalDpi xmlns:a14="http://schemas.microsoft.com/office/drawing/2010/main"/>
              </a:ext>
            </a:extLst>
          </a:blip>
          <a:srcRect l="8547" t="9997" r="2886" b="9997"/>
          <a:stretch/>
        </p:blipFill>
        <p:spPr>
          <a:xfrm>
            <a:off x="4027095" y="-1"/>
            <a:ext cx="4206236" cy="6858000"/>
          </a:xfrm>
          <a:prstGeom prst="rect">
            <a:avLst/>
          </a:prstGeom>
        </p:spPr>
      </p:pic>
      <p:pic>
        <p:nvPicPr>
          <p:cNvPr id="28" name="Picture 27" descr="Text&#10;&#10;Description automatically generated">
            <a:extLst>
              <a:ext uri="{FF2B5EF4-FFF2-40B4-BE49-F238E27FC236}">
                <a16:creationId xmlns:a16="http://schemas.microsoft.com/office/drawing/2014/main" id="{1B6DDEB8-EF05-344C-8D0E-269BD207F319}"/>
              </a:ext>
            </a:extLst>
          </p:cNvPr>
          <p:cNvPicPr/>
          <p:nvPr userDrawn="1"/>
        </p:nvPicPr>
        <p:blipFill>
          <a:blip r:embed="rId5" cstate="email">
            <a:extLst>
              <a:ext uri="{28A0092B-C50C-407E-A947-70E740481C1C}">
                <a14:useLocalDpi xmlns:a14="http://schemas.microsoft.com/office/drawing/2010/main"/>
              </a:ext>
            </a:extLst>
          </a:blip>
          <a:stretch>
            <a:fillRect/>
          </a:stretch>
        </p:blipFill>
        <p:spPr>
          <a:xfrm>
            <a:off x="6993288" y="458938"/>
            <a:ext cx="4885792" cy="1967107"/>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Master Text Slide -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B6EBF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16A6C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5E5E5E"/>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5379112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Bullet Slide - Light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5058188" y="1767605"/>
            <a:ext cx="5132263" cy="3722513"/>
          </a:xfrm>
        </p:spPr>
        <p:txBody>
          <a:bodyPr>
            <a:noAutofit/>
          </a:bodyPr>
          <a:lstStyle>
            <a:lvl1pPr marL="0" indent="0" algn="l">
              <a:buClr>
                <a:srgbClr val="EA1D76"/>
              </a:buClr>
              <a:buFont typeface="Arial" charset="0"/>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5058188" y="498540"/>
            <a:ext cx="5158622" cy="857158"/>
          </a:xfrm>
          <a:noFill/>
        </p:spPr>
        <p:txBody>
          <a:bodyPr anchor="t">
            <a:normAutofit/>
          </a:bodyPr>
          <a:lstStyle>
            <a:lvl1pPr marL="0" indent="0" algn="l">
              <a:buNone/>
              <a:defRPr sz="3600" i="0">
                <a:solidFill>
                  <a:srgbClr val="17A7CE"/>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3817074" y="4442"/>
            <a:ext cx="0" cy="6853558"/>
          </a:xfrm>
          <a:prstGeom prst="line">
            <a:avLst/>
          </a:prstGeom>
          <a:ln w="12700">
            <a:solidFill>
              <a:srgbClr val="17A7CE"/>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76068" y="498540"/>
            <a:ext cx="3452394" cy="3433969"/>
          </a:xfrm>
          <a:noFill/>
        </p:spPr>
        <p:txBody>
          <a:bodyPr anchor="t">
            <a:normAutofit/>
          </a:bodyPr>
          <a:lstStyle>
            <a:lvl1pPr marL="0" indent="0" algn="l">
              <a:buNone/>
              <a:defRPr sz="3600" i="0">
                <a:solidFill>
                  <a:srgbClr val="09446A"/>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3239850" y="130883"/>
            <a:ext cx="1154422" cy="1154422"/>
          </a:xfrm>
          <a:prstGeom prst="ellipse">
            <a:avLst/>
          </a:prstGeom>
          <a:solidFill>
            <a:srgbClr val="17A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3225979" y="419576"/>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10" name="Rectangle 9">
            <a:extLst>
              <a:ext uri="{FF2B5EF4-FFF2-40B4-BE49-F238E27FC236}">
                <a16:creationId xmlns:a16="http://schemas.microsoft.com/office/drawing/2014/main" id="{79030E9D-025C-7043-83FB-A34839E784F6}"/>
              </a:ext>
            </a:extLst>
          </p:cNvPr>
          <p:cNvSpPr/>
          <p:nvPr userDrawn="1"/>
        </p:nvSpPr>
        <p:spPr>
          <a:xfrm flipV="1">
            <a:off x="10087" y="6555301"/>
            <a:ext cx="79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42104635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Bullet Slide - Light Blu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78BECC"/>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78BECC"/>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Rectangle 9">
            <a:extLst>
              <a:ext uri="{FF2B5EF4-FFF2-40B4-BE49-F238E27FC236}">
                <a16:creationId xmlns:a16="http://schemas.microsoft.com/office/drawing/2014/main" id="{79030E9D-025C-7043-83FB-A34839E784F6}"/>
              </a:ext>
            </a:extLst>
          </p:cNvPr>
          <p:cNvSpPr/>
          <p:nvPr userDrawn="1"/>
        </p:nvSpPr>
        <p:spPr>
          <a:xfrm flipV="1">
            <a:off x="10087" y="6555301"/>
            <a:ext cx="79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Box 10">
            <a:extLst>
              <a:ext uri="{FF2B5EF4-FFF2-40B4-BE49-F238E27FC236}">
                <a16:creationId xmlns:a16="http://schemas.microsoft.com/office/drawing/2014/main" id="{5855EABB-D8D1-F44C-8D57-0131784558F2}"/>
              </a:ext>
            </a:extLst>
          </p:cNvPr>
          <p:cNvSpPr txBox="1"/>
          <p:nvPr userDrawn="1"/>
        </p:nvSpPr>
        <p:spPr>
          <a:xfrm rot="16200000">
            <a:off x="-3040291" y="2832024"/>
            <a:ext cx="6892756" cy="307777"/>
          </a:xfrm>
          <a:prstGeom prst="rect">
            <a:avLst/>
          </a:prstGeom>
          <a:noFill/>
        </p:spPr>
        <p:txBody>
          <a:bodyPr wrap="square" rtlCol="0">
            <a:spAutoFit/>
          </a:bodyPr>
          <a:lstStyle/>
          <a:p>
            <a:pPr algn="l"/>
            <a:r>
              <a:rPr lang="en-US" sz="1400" kern="1600" spc="300" baseline="0" dirty="0">
                <a:solidFill>
                  <a:srgbClr val="09446A"/>
                </a:solidFill>
                <a:latin typeface="+mj-lt"/>
                <a:ea typeface="Lato Medium" panose="020F0502020204030203" pitchFamily="34" charset="0"/>
                <a:cs typeface="Calibri" panose="020F0502020204030204" pitchFamily="34" charset="0"/>
              </a:rPr>
              <a:t>digital wellbeing for enterprises</a:t>
            </a:r>
          </a:p>
        </p:txBody>
      </p:sp>
    </p:spTree>
    <p:extLst>
      <p:ext uri="{BB962C8B-B14F-4D97-AF65-F5344CB8AC3E}">
        <p14:creationId xmlns:p14="http://schemas.microsoft.com/office/powerpoint/2010/main" val="25453933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0" y="0"/>
            <a:ext cx="6621272" cy="6858000"/>
          </a:xfrm>
          <a:prstGeom prst="rect">
            <a:avLst/>
          </a:prstGeom>
          <a:solidFill>
            <a:srgbClr val="0944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579586" y="1364535"/>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579586" y="554959"/>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325319" y="5790205"/>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26" name="Picture 25" descr="Chart, pie chart&#10;&#10;Description automatically generated">
            <a:extLst>
              <a:ext uri="{FF2B5EF4-FFF2-40B4-BE49-F238E27FC236}">
                <a16:creationId xmlns:a16="http://schemas.microsoft.com/office/drawing/2014/main" id="{8F18683B-2D4E-8A41-AA0E-9ABD6B9E2775}"/>
              </a:ext>
            </a:extLst>
          </p:cNvPr>
          <p:cNvPicPr/>
          <p:nvPr userDrawn="1"/>
        </p:nvPicPr>
        <p:blipFill rotWithShape="1">
          <a:blip r:embed="rId3" cstate="email">
            <a:extLst>
              <a:ext uri="{28A0092B-C50C-407E-A947-70E740481C1C}">
                <a14:useLocalDpi xmlns:a14="http://schemas.microsoft.com/office/drawing/2010/main"/>
              </a:ext>
            </a:extLst>
          </a:blip>
          <a:srcRect l="-5959" t="25873" r="5611" b="6031"/>
          <a:stretch/>
        </p:blipFill>
        <p:spPr>
          <a:xfrm flipH="1" flipV="1">
            <a:off x="3968334" y="0"/>
            <a:ext cx="5356985" cy="6857999"/>
          </a:xfrm>
          <a:prstGeom prst="rect">
            <a:avLst/>
          </a:prstGeom>
        </p:spPr>
      </p:pic>
      <p:pic>
        <p:nvPicPr>
          <p:cNvPr id="27" name="Picture 26" descr="A picture containing text, electronics&#10;&#10;Description automatically generated">
            <a:extLst>
              <a:ext uri="{FF2B5EF4-FFF2-40B4-BE49-F238E27FC236}">
                <a16:creationId xmlns:a16="http://schemas.microsoft.com/office/drawing/2014/main" id="{77E67EAE-F669-2F4E-B5BA-57F625337118}"/>
              </a:ext>
            </a:extLst>
          </p:cNvPr>
          <p:cNvPicPr/>
          <p:nvPr userDrawn="1"/>
        </p:nvPicPr>
        <p:blipFill rotWithShape="1">
          <a:blip r:embed="rId4" cstate="email">
            <a:extLst>
              <a:ext uri="{28A0092B-C50C-407E-A947-70E740481C1C}">
                <a14:useLocalDpi xmlns:a14="http://schemas.microsoft.com/office/drawing/2010/main"/>
              </a:ext>
            </a:extLst>
          </a:blip>
          <a:srcRect l="8547" t="9997" r="2886" b="9997"/>
          <a:stretch/>
        </p:blipFill>
        <p:spPr>
          <a:xfrm>
            <a:off x="4027095" y="-1"/>
            <a:ext cx="4206236" cy="6858000"/>
          </a:xfrm>
          <a:prstGeom prst="rect">
            <a:avLst/>
          </a:prstGeom>
        </p:spPr>
      </p:pic>
      <p:pic>
        <p:nvPicPr>
          <p:cNvPr id="28" name="Picture 27" descr="Text&#10;&#10;Description automatically generated">
            <a:extLst>
              <a:ext uri="{FF2B5EF4-FFF2-40B4-BE49-F238E27FC236}">
                <a16:creationId xmlns:a16="http://schemas.microsoft.com/office/drawing/2014/main" id="{1B6DDEB8-EF05-344C-8D0E-269BD207F319}"/>
              </a:ext>
            </a:extLst>
          </p:cNvPr>
          <p:cNvPicPr/>
          <p:nvPr userDrawn="1"/>
        </p:nvPicPr>
        <p:blipFill>
          <a:blip r:embed="rId5" cstate="email">
            <a:extLst>
              <a:ext uri="{28A0092B-C50C-407E-A947-70E740481C1C}">
                <a14:useLocalDpi xmlns:a14="http://schemas.microsoft.com/office/drawing/2010/main"/>
              </a:ext>
            </a:extLst>
          </a:blip>
          <a:stretch>
            <a:fillRect/>
          </a:stretch>
        </p:blipFill>
        <p:spPr>
          <a:xfrm>
            <a:off x="6993288" y="458938"/>
            <a:ext cx="4885792" cy="1967107"/>
          </a:xfrm>
          <a:prstGeom prst="rect">
            <a:avLst/>
          </a:prstGeom>
        </p:spPr>
      </p:pic>
    </p:spTree>
    <p:extLst>
      <p:ext uri="{BB962C8B-B14F-4D97-AF65-F5344CB8AC3E}">
        <p14:creationId xmlns:p14="http://schemas.microsoft.com/office/powerpoint/2010/main" val="2837262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15532B8-2538-E046-9F38-9D3CC49FDCB2}"/>
              </a:ext>
            </a:extLst>
          </p:cNvPr>
          <p:cNvSpPr/>
          <p:nvPr userDrawn="1"/>
        </p:nvSpPr>
        <p:spPr>
          <a:xfrm>
            <a:off x="0" y="0"/>
            <a:ext cx="7882759" cy="4589286"/>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pic>
        <p:nvPicPr>
          <p:cNvPr id="20" name="Picture 19" descr="Chart, pie chart&#10;&#10;Description automatically generated">
            <a:extLst>
              <a:ext uri="{FF2B5EF4-FFF2-40B4-BE49-F238E27FC236}">
                <a16:creationId xmlns:a16="http://schemas.microsoft.com/office/drawing/2014/main" id="{ECA96872-5B15-DD49-B7D3-71A7C3866D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556" t="24542" r="10184" b="4768"/>
          <a:stretch/>
        </p:blipFill>
        <p:spPr>
          <a:xfrm>
            <a:off x="5490561" y="-15766"/>
            <a:ext cx="4716000" cy="6926641"/>
          </a:xfrm>
          <a:prstGeom prst="rect">
            <a:avLst/>
          </a:prstGeom>
        </p:spPr>
      </p:pic>
      <p:sp>
        <p:nvSpPr>
          <p:cNvPr id="21" name="Text Placeholder 23">
            <a:extLst>
              <a:ext uri="{FF2B5EF4-FFF2-40B4-BE49-F238E27FC236}">
                <a16:creationId xmlns:a16="http://schemas.microsoft.com/office/drawing/2014/main" id="{90199F5B-D031-9D47-A7DA-DA6BB65519CB}"/>
              </a:ext>
            </a:extLst>
          </p:cNvPr>
          <p:cNvSpPr>
            <a:spLocks noGrp="1"/>
          </p:cNvSpPr>
          <p:nvPr>
            <p:ph type="body" sz="quarter" idx="15" hasCustomPrompt="1"/>
          </p:nvPr>
        </p:nvSpPr>
        <p:spPr>
          <a:xfrm>
            <a:off x="773806" y="2019876"/>
            <a:ext cx="5278651" cy="697353"/>
          </a:xfrm>
        </p:spPr>
        <p:txBody>
          <a:bodyPr anchor="b">
            <a:noAutofit/>
          </a:bodyPr>
          <a:lstStyle>
            <a:lvl1pPr marL="0" indent="0" algn="l">
              <a:buNone/>
              <a:defRPr sz="5400" b="1" baseline="0">
                <a:solidFill>
                  <a:schemeClr val="bg1"/>
                </a:solidFill>
                <a:latin typeface="+mn-lt"/>
              </a:defRPr>
            </a:lvl1pPr>
          </a:lstStyle>
          <a:p>
            <a:pPr lvl="0"/>
            <a:r>
              <a:rPr lang="en-US" dirty="0"/>
              <a:t>POWERPIONT</a:t>
            </a:r>
          </a:p>
        </p:txBody>
      </p:sp>
      <p:sp>
        <p:nvSpPr>
          <p:cNvPr id="22" name="Text Placeholder 23">
            <a:extLst>
              <a:ext uri="{FF2B5EF4-FFF2-40B4-BE49-F238E27FC236}">
                <a16:creationId xmlns:a16="http://schemas.microsoft.com/office/drawing/2014/main" id="{5EB13F38-D14D-074B-AB8B-74D467F5D92C}"/>
              </a:ext>
            </a:extLst>
          </p:cNvPr>
          <p:cNvSpPr>
            <a:spLocks noGrp="1"/>
          </p:cNvSpPr>
          <p:nvPr>
            <p:ph type="body" sz="quarter" idx="16" hasCustomPrompt="1"/>
          </p:nvPr>
        </p:nvSpPr>
        <p:spPr>
          <a:xfrm>
            <a:off x="773807" y="987131"/>
            <a:ext cx="5278651" cy="697353"/>
          </a:xfrm>
        </p:spPr>
        <p:txBody>
          <a:bodyPr anchor="b">
            <a:normAutofit/>
          </a:bodyPr>
          <a:lstStyle>
            <a:lvl1pPr marL="0" indent="0" algn="l">
              <a:buNone/>
              <a:defRPr sz="3600" b="0" i="0">
                <a:solidFill>
                  <a:schemeClr val="bg1"/>
                </a:solidFill>
                <a:latin typeface="+mn-lt"/>
              </a:defRPr>
            </a:lvl1pPr>
          </a:lstStyle>
          <a:p>
            <a:pPr lvl="0"/>
            <a:r>
              <a:rPr lang="en-US" dirty="0"/>
              <a:t>Cover Design 2</a:t>
            </a:r>
          </a:p>
        </p:txBody>
      </p:sp>
      <p:pic>
        <p:nvPicPr>
          <p:cNvPr id="23" name="Picture 22" descr="Text&#10;&#10;Description automatically generated">
            <a:extLst>
              <a:ext uri="{FF2B5EF4-FFF2-40B4-BE49-F238E27FC236}">
                <a16:creationId xmlns:a16="http://schemas.microsoft.com/office/drawing/2014/main" id="{0B67BDC0-F87D-7042-BC5E-2451F1AA2728}"/>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611125" y="4589286"/>
            <a:ext cx="5278651" cy="2125279"/>
          </a:xfrm>
          <a:prstGeom prst="rect">
            <a:avLst/>
          </a:prstGeom>
        </p:spPr>
      </p:pic>
      <p:grpSp>
        <p:nvGrpSpPr>
          <p:cNvPr id="25" name="Group 24">
            <a:extLst>
              <a:ext uri="{FF2B5EF4-FFF2-40B4-BE49-F238E27FC236}">
                <a16:creationId xmlns:a16="http://schemas.microsoft.com/office/drawing/2014/main" id="{7F08C5FC-C17A-3F40-A2F6-B001E6C80B77}"/>
              </a:ext>
            </a:extLst>
          </p:cNvPr>
          <p:cNvGrpSpPr/>
          <p:nvPr userDrawn="1"/>
        </p:nvGrpSpPr>
        <p:grpSpPr>
          <a:xfrm>
            <a:off x="7630200" y="5707117"/>
            <a:ext cx="2513713" cy="624153"/>
            <a:chOff x="0" y="0"/>
            <a:chExt cx="2301694" cy="571500"/>
          </a:xfrm>
        </p:grpSpPr>
        <p:sp>
          <p:nvSpPr>
            <p:cNvPr id="26" name="Rectangle 25">
              <a:extLst>
                <a:ext uri="{FF2B5EF4-FFF2-40B4-BE49-F238E27FC236}">
                  <a16:creationId xmlns:a16="http://schemas.microsoft.com/office/drawing/2014/main" id="{4C8488C5-33E8-A345-8EBB-18019A4652F6}"/>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7" name="Picture 26">
              <a:extLst>
                <a:ext uri="{FF2B5EF4-FFF2-40B4-BE49-F238E27FC236}">
                  <a16:creationId xmlns:a16="http://schemas.microsoft.com/office/drawing/2014/main" id="{0385B55F-998C-AD45-867C-F435A3F9493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8" name="Rectangle 27">
            <a:extLst>
              <a:ext uri="{FF2B5EF4-FFF2-40B4-BE49-F238E27FC236}">
                <a16:creationId xmlns:a16="http://schemas.microsoft.com/office/drawing/2014/main" id="{C2087ABD-59C6-7844-8969-CD1A5BECA26A}"/>
              </a:ext>
            </a:extLst>
          </p:cNvPr>
          <p:cNvSpPr/>
          <p:nvPr userDrawn="1"/>
        </p:nvSpPr>
        <p:spPr>
          <a:xfrm>
            <a:off x="546077" y="1822630"/>
            <a:ext cx="4583269"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4" name="Freeform 23">
            <a:extLst>
              <a:ext uri="{FF2B5EF4-FFF2-40B4-BE49-F238E27FC236}">
                <a16:creationId xmlns:a16="http://schemas.microsoft.com/office/drawing/2014/main" id="{31CCC751-56C4-C54F-BC4C-BC2C8BB03447}"/>
              </a:ext>
            </a:extLst>
          </p:cNvPr>
          <p:cNvSpPr>
            <a:spLocks noGrp="1"/>
          </p:cNvSpPr>
          <p:nvPr>
            <p:ph type="pic" sz="quarter" idx="17"/>
          </p:nvPr>
        </p:nvSpPr>
        <p:spPr>
          <a:xfrm>
            <a:off x="7888405" y="-13648"/>
            <a:ext cx="4339988" cy="6892120"/>
          </a:xfrm>
          <a:custGeom>
            <a:avLst/>
            <a:gdLst>
              <a:gd name="connsiteX0" fmla="*/ 2320119 w 4339988"/>
              <a:gd name="connsiteY0" fmla="*/ 0 h 6892120"/>
              <a:gd name="connsiteX1" fmla="*/ 4339988 w 4339988"/>
              <a:gd name="connsiteY1" fmla="*/ 13648 h 6892120"/>
              <a:gd name="connsiteX2" fmla="*/ 4339988 w 4339988"/>
              <a:gd name="connsiteY2" fmla="*/ 6892120 h 6892120"/>
              <a:gd name="connsiteX3" fmla="*/ 2210937 w 4339988"/>
              <a:gd name="connsiteY3" fmla="*/ 6892120 h 6892120"/>
              <a:gd name="connsiteX4" fmla="*/ 2210937 w 4339988"/>
              <a:gd name="connsiteY4" fmla="*/ 4626591 h 6892120"/>
              <a:gd name="connsiteX5" fmla="*/ 0 w 4339988"/>
              <a:gd name="connsiteY5" fmla="*/ 2374711 h 689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9988" h="6892120">
                <a:moveTo>
                  <a:pt x="2320119" y="0"/>
                </a:moveTo>
                <a:lnTo>
                  <a:pt x="4339988" y="13648"/>
                </a:lnTo>
                <a:lnTo>
                  <a:pt x="4339988" y="6892120"/>
                </a:lnTo>
                <a:lnTo>
                  <a:pt x="2210937" y="6892120"/>
                </a:lnTo>
                <a:lnTo>
                  <a:pt x="2210937" y="4626591"/>
                </a:lnTo>
                <a:lnTo>
                  <a:pt x="0" y="2374711"/>
                </a:lnTo>
                <a:close/>
              </a:path>
            </a:pathLst>
          </a:custGeom>
        </p:spPr>
        <p:txBody>
          <a:bodyPr wrap="square">
            <a:noAutofit/>
          </a:bodyPr>
          <a:lstStyle/>
          <a:p>
            <a:endParaRPr lang="en-US"/>
          </a:p>
        </p:txBody>
      </p:sp>
    </p:spTree>
    <p:extLst>
      <p:ext uri="{BB962C8B-B14F-4D97-AF65-F5344CB8AC3E}">
        <p14:creationId xmlns:p14="http://schemas.microsoft.com/office/powerpoint/2010/main" val="1273118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0944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4" name="Rectangle 13">
            <a:extLst>
              <a:ext uri="{FF2B5EF4-FFF2-40B4-BE49-F238E27FC236}">
                <a16:creationId xmlns:a16="http://schemas.microsoft.com/office/drawing/2014/main" id="{E9E207A2-7B0E-2F46-8515-2531113C9151}"/>
              </a:ext>
            </a:extLst>
          </p:cNvPr>
          <p:cNvSpPr/>
          <p:nvPr userDrawn="1"/>
        </p:nvSpPr>
        <p:spPr>
          <a:xfrm>
            <a:off x="918629" y="1527801"/>
            <a:ext cx="792000" cy="2141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6940248" y="601535"/>
            <a:ext cx="4754535"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6940248" y="1676161"/>
            <a:ext cx="4754535"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6940248" y="2735925"/>
            <a:ext cx="4754535"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6926393" y="3794111"/>
            <a:ext cx="4754535"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7" name="Text Placeholder 25">
            <a:extLst>
              <a:ext uri="{FF2B5EF4-FFF2-40B4-BE49-F238E27FC236}">
                <a16:creationId xmlns:a16="http://schemas.microsoft.com/office/drawing/2014/main" id="{CEA47DC5-0C78-A74E-A7A9-CD3ED853F3AB}"/>
              </a:ext>
            </a:extLst>
          </p:cNvPr>
          <p:cNvSpPr>
            <a:spLocks noGrp="1"/>
          </p:cNvSpPr>
          <p:nvPr>
            <p:ph type="body" sz="quarter" idx="15" hasCustomPrompt="1"/>
          </p:nvPr>
        </p:nvSpPr>
        <p:spPr>
          <a:xfrm>
            <a:off x="6210339" y="658730"/>
            <a:ext cx="511077" cy="635000"/>
          </a:xfrm>
          <a:noFill/>
        </p:spPr>
        <p:txBody>
          <a:bodyPr anchor="ctr">
            <a:noAutofit/>
          </a:bodyPr>
          <a:lstStyle>
            <a:lvl1pPr marL="0" indent="0" algn="ctr">
              <a:buNone/>
              <a:defRPr sz="2800" b="0" baseline="0">
                <a:solidFill>
                  <a:srgbClr val="40A3C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28" name="Text Placeholder 25">
            <a:extLst>
              <a:ext uri="{FF2B5EF4-FFF2-40B4-BE49-F238E27FC236}">
                <a16:creationId xmlns:a16="http://schemas.microsoft.com/office/drawing/2014/main" id="{AA8E11CA-9DA4-0249-B606-2B7FFE2BA82C}"/>
              </a:ext>
            </a:extLst>
          </p:cNvPr>
          <p:cNvSpPr>
            <a:spLocks noGrp="1"/>
          </p:cNvSpPr>
          <p:nvPr>
            <p:ph type="body" sz="quarter" idx="19" hasCustomPrompt="1"/>
          </p:nvPr>
        </p:nvSpPr>
        <p:spPr>
          <a:xfrm>
            <a:off x="6210339" y="1733356"/>
            <a:ext cx="511077" cy="635000"/>
          </a:xfrm>
          <a:noFill/>
        </p:spPr>
        <p:txBody>
          <a:bodyPr anchor="ctr">
            <a:noAutofit/>
          </a:bodyPr>
          <a:lstStyle>
            <a:lvl1pPr marL="0" indent="0" algn="ctr">
              <a:buNone/>
              <a:defRPr sz="2800" b="0" baseline="0">
                <a:solidFill>
                  <a:srgbClr val="40A3C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29" name="Text Placeholder 25">
            <a:extLst>
              <a:ext uri="{FF2B5EF4-FFF2-40B4-BE49-F238E27FC236}">
                <a16:creationId xmlns:a16="http://schemas.microsoft.com/office/drawing/2014/main" id="{AE120B59-D85B-514D-97D0-27A154FE39AC}"/>
              </a:ext>
            </a:extLst>
          </p:cNvPr>
          <p:cNvSpPr>
            <a:spLocks noGrp="1"/>
          </p:cNvSpPr>
          <p:nvPr>
            <p:ph type="body" sz="quarter" idx="21" hasCustomPrompt="1"/>
          </p:nvPr>
        </p:nvSpPr>
        <p:spPr>
          <a:xfrm>
            <a:off x="6210339" y="2793120"/>
            <a:ext cx="511077" cy="635000"/>
          </a:xfrm>
          <a:noFill/>
        </p:spPr>
        <p:txBody>
          <a:bodyPr anchor="ctr">
            <a:noAutofit/>
          </a:bodyPr>
          <a:lstStyle>
            <a:lvl1pPr marL="0" indent="0" algn="ctr">
              <a:buNone/>
              <a:defRPr sz="2800" b="0" baseline="0">
                <a:solidFill>
                  <a:srgbClr val="40A3C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30" name="Text Placeholder 25">
            <a:extLst>
              <a:ext uri="{FF2B5EF4-FFF2-40B4-BE49-F238E27FC236}">
                <a16:creationId xmlns:a16="http://schemas.microsoft.com/office/drawing/2014/main" id="{0D41AA05-EA2C-EF40-9AF1-7D82150DCEDA}"/>
              </a:ext>
            </a:extLst>
          </p:cNvPr>
          <p:cNvSpPr>
            <a:spLocks noGrp="1"/>
          </p:cNvSpPr>
          <p:nvPr>
            <p:ph type="body" sz="quarter" idx="23" hasCustomPrompt="1"/>
          </p:nvPr>
        </p:nvSpPr>
        <p:spPr>
          <a:xfrm>
            <a:off x="6196484" y="3851306"/>
            <a:ext cx="511077" cy="635000"/>
          </a:xfrm>
          <a:noFill/>
        </p:spPr>
        <p:txBody>
          <a:bodyPr anchor="ctr">
            <a:noAutofit/>
          </a:bodyPr>
          <a:lstStyle>
            <a:lvl1pPr marL="0" indent="0" algn="ctr">
              <a:buNone/>
              <a:defRPr sz="2800" b="0" baseline="0">
                <a:solidFill>
                  <a:srgbClr val="40A3C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32" name="Text Placeholder 25">
            <a:extLst>
              <a:ext uri="{FF2B5EF4-FFF2-40B4-BE49-F238E27FC236}">
                <a16:creationId xmlns:a16="http://schemas.microsoft.com/office/drawing/2014/main" id="{EE047BD5-1129-9340-8F15-98064CD2202E}"/>
              </a:ext>
            </a:extLst>
          </p:cNvPr>
          <p:cNvSpPr>
            <a:spLocks noGrp="1"/>
          </p:cNvSpPr>
          <p:nvPr>
            <p:ph type="body" sz="quarter" idx="25" hasCustomPrompt="1"/>
          </p:nvPr>
        </p:nvSpPr>
        <p:spPr>
          <a:xfrm>
            <a:off x="6210339" y="4928608"/>
            <a:ext cx="511077" cy="635000"/>
          </a:xfrm>
          <a:noFill/>
        </p:spPr>
        <p:txBody>
          <a:bodyPr anchor="ctr">
            <a:noAutofit/>
          </a:bodyPr>
          <a:lstStyle>
            <a:lvl1pPr marL="0" indent="0" algn="ctr">
              <a:buNone/>
              <a:defRPr sz="2800" b="0" baseline="0">
                <a:solidFill>
                  <a:srgbClr val="40A3C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49" name="Rectangle 48">
            <a:extLst>
              <a:ext uri="{FF2B5EF4-FFF2-40B4-BE49-F238E27FC236}">
                <a16:creationId xmlns:a16="http://schemas.microsoft.com/office/drawing/2014/main" id="{EFF71558-928C-3D40-B48E-F1D3A220489E}"/>
              </a:ext>
            </a:extLst>
          </p:cNvPr>
          <p:cNvSpPr/>
          <p:nvPr userDrawn="1"/>
        </p:nvSpPr>
        <p:spPr>
          <a:xfrm>
            <a:off x="6940247" y="6106331"/>
            <a:ext cx="4754536" cy="484748"/>
          </a:xfrm>
          <a:prstGeom prst="rect">
            <a:avLst/>
          </a:prstGeom>
        </p:spPr>
        <p:txBody>
          <a:bodyPr wrap="square">
            <a:spAutoFit/>
          </a:bodyPr>
          <a:lstStyle/>
          <a:p>
            <a:pPr algn="just">
              <a:tabLst>
                <a:tab pos="2865755" algn="ctr"/>
                <a:tab pos="5731510" algn="r"/>
              </a:tabLst>
            </a:pPr>
            <a:r>
              <a:rPr lang="en-US" sz="850" dirty="0">
                <a:solidFill>
                  <a:srgbClr val="09446A"/>
                </a:solidFill>
                <a:effectLst/>
                <a:latin typeface="+mn-lt"/>
                <a:ea typeface="Times New Roman" panose="02020603050405020304" pitchFamily="18" charset="0"/>
                <a:cs typeface="Poppins" pitchFamily="2" charset="77"/>
              </a:rPr>
              <a:t>This </a:t>
            </a:r>
            <a:r>
              <a:rPr lang="en-US" sz="850" dirty="0" err="1">
                <a:solidFill>
                  <a:srgbClr val="09446A"/>
                </a:solidFill>
                <a:effectLst/>
                <a:latin typeface="+mn-lt"/>
                <a:ea typeface="Times New Roman" panose="02020603050405020304" pitchFamily="18" charset="0"/>
                <a:cs typeface="Poppins" pitchFamily="2" charset="77"/>
              </a:rPr>
              <a:t>programme</a:t>
            </a:r>
            <a:r>
              <a:rPr lang="en-US" sz="850" dirty="0">
                <a:solidFill>
                  <a:srgbClr val="09446A"/>
                </a:solidFill>
                <a:effectLst/>
                <a:latin typeface="+mn-lt"/>
                <a:ea typeface="Times New Roman" panose="02020603050405020304" pitchFamily="18" charset="0"/>
                <a:cs typeface="Poppins" pitchFamily="2" charset="77"/>
              </a:rPr>
              <a:t> has been funded with support from the European Commission. The author is solely responsible for this publication (communication)</a:t>
            </a:r>
            <a:r>
              <a:rPr lang="en-IE" sz="850" dirty="0">
                <a:solidFill>
                  <a:srgbClr val="09446A"/>
                </a:solidFill>
                <a:effectLst/>
                <a:latin typeface="+mn-lt"/>
                <a:ea typeface="Calibri" panose="020F0502020204030204" pitchFamily="34" charset="0"/>
                <a:cs typeface="Poppins" pitchFamily="2" charset="77"/>
              </a:rPr>
              <a:t>  </a:t>
            </a:r>
            <a:r>
              <a:rPr lang="en-US" sz="850" dirty="0">
                <a:solidFill>
                  <a:srgbClr val="09446A"/>
                </a:solidFill>
                <a:effectLst/>
                <a:latin typeface="+mn-lt"/>
                <a:ea typeface="Times New Roman" panose="02020603050405020304" pitchFamily="18" charset="0"/>
                <a:cs typeface="Poppins" pitchFamily="2" charset="77"/>
              </a:rPr>
              <a:t>and the Commission accepts no responsibility for any use that may be made of the information contained therein </a:t>
            </a:r>
            <a:endParaRPr lang="en-IE" sz="850" dirty="0">
              <a:solidFill>
                <a:srgbClr val="09446A"/>
              </a:solidFill>
              <a:effectLst/>
              <a:latin typeface="+mn-lt"/>
              <a:ea typeface="Calibri" panose="020F0502020204030204" pitchFamily="34" charset="0"/>
              <a:cs typeface="Poppins" pitchFamily="2" charset="77"/>
            </a:endParaRPr>
          </a:p>
        </p:txBody>
      </p:sp>
      <p:pic>
        <p:nvPicPr>
          <p:cNvPr id="50" name="Picture 49" descr="A picture containing text, electronics&#10;&#10;Description automatically generated">
            <a:extLst>
              <a:ext uri="{FF2B5EF4-FFF2-40B4-BE49-F238E27FC236}">
                <a16:creationId xmlns:a16="http://schemas.microsoft.com/office/drawing/2014/main" id="{31BAFCE0-72B4-0A42-9F99-5EE7170989EC}"/>
              </a:ext>
            </a:extLst>
          </p:cNvPr>
          <p:cNvPicPr/>
          <p:nvPr userDrawn="1"/>
        </p:nvPicPr>
        <p:blipFill rotWithShape="1">
          <a:blip r:embed="rId2" cstate="email">
            <a:extLst>
              <a:ext uri="{28A0092B-C50C-407E-A947-70E740481C1C}">
                <a14:useLocalDpi xmlns:a14="http://schemas.microsoft.com/office/drawing/2010/main"/>
              </a:ext>
            </a:extLst>
          </a:blip>
          <a:srcRect l="50307" t="7951" r="3731" b="57405"/>
          <a:stretch/>
        </p:blipFill>
        <p:spPr>
          <a:xfrm>
            <a:off x="511072" y="4643585"/>
            <a:ext cx="1627694" cy="2214415"/>
          </a:xfrm>
          <a:prstGeom prst="rect">
            <a:avLst/>
          </a:prstGeom>
        </p:spPr>
      </p:pic>
      <p:sp>
        <p:nvSpPr>
          <p:cNvPr id="18" name="Text Placeholder 25">
            <a:extLst>
              <a:ext uri="{FF2B5EF4-FFF2-40B4-BE49-F238E27FC236}">
                <a16:creationId xmlns:a16="http://schemas.microsoft.com/office/drawing/2014/main" id="{D8B472C4-2833-4F1C-823A-1C8B968BBF59}"/>
              </a:ext>
            </a:extLst>
          </p:cNvPr>
          <p:cNvSpPr>
            <a:spLocks noGrp="1"/>
          </p:cNvSpPr>
          <p:nvPr>
            <p:ph type="body" sz="quarter" idx="27" hasCustomPrompt="1"/>
          </p:nvPr>
        </p:nvSpPr>
        <p:spPr>
          <a:xfrm>
            <a:off x="6940248" y="4856073"/>
            <a:ext cx="4754535"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st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E4C1DC6-B74F-4470-B299-68FE1350D23A}"/>
              </a:ext>
            </a:extLst>
          </p:cNvPr>
          <p:cNvSpPr/>
          <p:nvPr userDrawn="1"/>
        </p:nvSpPr>
        <p:spPr>
          <a:xfrm flipV="1">
            <a:off x="0" y="-215757"/>
            <a:ext cx="12192000" cy="7073757"/>
          </a:xfrm>
          <a:prstGeom prst="rect">
            <a:avLst/>
          </a:prstGeom>
          <a:solidFill>
            <a:srgbClr val="0944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2649838" y="705428"/>
            <a:ext cx="9216814"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2649838" y="1780054"/>
            <a:ext cx="9216814"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2649838" y="2839818"/>
            <a:ext cx="9216814"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2635983" y="3898004"/>
            <a:ext cx="9216814"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7" name="Text Placeholder 25">
            <a:extLst>
              <a:ext uri="{FF2B5EF4-FFF2-40B4-BE49-F238E27FC236}">
                <a16:creationId xmlns:a16="http://schemas.microsoft.com/office/drawing/2014/main" id="{CEA47DC5-0C78-A74E-A7A9-CD3ED853F3AB}"/>
              </a:ext>
            </a:extLst>
          </p:cNvPr>
          <p:cNvSpPr>
            <a:spLocks noGrp="1"/>
          </p:cNvSpPr>
          <p:nvPr>
            <p:ph type="body" sz="quarter" idx="15" hasCustomPrompt="1"/>
          </p:nvPr>
        </p:nvSpPr>
        <p:spPr>
          <a:xfrm>
            <a:off x="1410704" y="877461"/>
            <a:ext cx="990739" cy="635000"/>
          </a:xfrm>
          <a:noFill/>
        </p:spPr>
        <p:txBody>
          <a:bodyPr anchor="ctr">
            <a:noAutofit/>
          </a:bodyPr>
          <a:lstStyle>
            <a:lvl1pPr marL="0" indent="0" algn="ctr">
              <a:buNone/>
              <a:defRPr sz="2800" b="0" baseline="0">
                <a:solidFill>
                  <a:srgbClr val="40A3C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28" name="Text Placeholder 25">
            <a:extLst>
              <a:ext uri="{FF2B5EF4-FFF2-40B4-BE49-F238E27FC236}">
                <a16:creationId xmlns:a16="http://schemas.microsoft.com/office/drawing/2014/main" id="{AA8E11CA-9DA4-0249-B606-2B7FFE2BA82C}"/>
              </a:ext>
            </a:extLst>
          </p:cNvPr>
          <p:cNvSpPr>
            <a:spLocks noGrp="1"/>
          </p:cNvSpPr>
          <p:nvPr>
            <p:ph type="body" sz="quarter" idx="19" hasCustomPrompt="1"/>
          </p:nvPr>
        </p:nvSpPr>
        <p:spPr>
          <a:xfrm>
            <a:off x="1410704" y="1952087"/>
            <a:ext cx="990739" cy="635000"/>
          </a:xfrm>
          <a:noFill/>
        </p:spPr>
        <p:txBody>
          <a:bodyPr anchor="ctr">
            <a:noAutofit/>
          </a:bodyPr>
          <a:lstStyle>
            <a:lvl1pPr marL="0" indent="0" algn="ctr">
              <a:buNone/>
              <a:defRPr sz="2800" b="0" baseline="0">
                <a:solidFill>
                  <a:srgbClr val="40A3C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29" name="Text Placeholder 25">
            <a:extLst>
              <a:ext uri="{FF2B5EF4-FFF2-40B4-BE49-F238E27FC236}">
                <a16:creationId xmlns:a16="http://schemas.microsoft.com/office/drawing/2014/main" id="{AE120B59-D85B-514D-97D0-27A154FE39AC}"/>
              </a:ext>
            </a:extLst>
          </p:cNvPr>
          <p:cNvSpPr>
            <a:spLocks noGrp="1"/>
          </p:cNvSpPr>
          <p:nvPr>
            <p:ph type="body" sz="quarter" idx="21" hasCustomPrompt="1"/>
          </p:nvPr>
        </p:nvSpPr>
        <p:spPr>
          <a:xfrm>
            <a:off x="1410704" y="3011851"/>
            <a:ext cx="990739" cy="635000"/>
          </a:xfrm>
          <a:noFill/>
        </p:spPr>
        <p:txBody>
          <a:bodyPr anchor="ctr">
            <a:noAutofit/>
          </a:bodyPr>
          <a:lstStyle>
            <a:lvl1pPr marL="0" indent="0" algn="ctr">
              <a:buNone/>
              <a:defRPr sz="2800" b="0" baseline="0">
                <a:solidFill>
                  <a:srgbClr val="40A3C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30" name="Text Placeholder 25">
            <a:extLst>
              <a:ext uri="{FF2B5EF4-FFF2-40B4-BE49-F238E27FC236}">
                <a16:creationId xmlns:a16="http://schemas.microsoft.com/office/drawing/2014/main" id="{0D41AA05-EA2C-EF40-9AF1-7D82150DCEDA}"/>
              </a:ext>
            </a:extLst>
          </p:cNvPr>
          <p:cNvSpPr>
            <a:spLocks noGrp="1"/>
          </p:cNvSpPr>
          <p:nvPr>
            <p:ph type="body" sz="quarter" idx="23" hasCustomPrompt="1"/>
          </p:nvPr>
        </p:nvSpPr>
        <p:spPr>
          <a:xfrm>
            <a:off x="1396849" y="4070037"/>
            <a:ext cx="990739" cy="635000"/>
          </a:xfrm>
          <a:noFill/>
        </p:spPr>
        <p:txBody>
          <a:bodyPr anchor="ctr">
            <a:noAutofit/>
          </a:bodyPr>
          <a:lstStyle>
            <a:lvl1pPr marL="0" indent="0" algn="ctr">
              <a:buNone/>
              <a:defRPr sz="2800" b="0" baseline="0">
                <a:solidFill>
                  <a:srgbClr val="40A3C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32" name="Text Placeholder 25">
            <a:extLst>
              <a:ext uri="{FF2B5EF4-FFF2-40B4-BE49-F238E27FC236}">
                <a16:creationId xmlns:a16="http://schemas.microsoft.com/office/drawing/2014/main" id="{EE047BD5-1129-9340-8F15-98064CD2202E}"/>
              </a:ext>
            </a:extLst>
          </p:cNvPr>
          <p:cNvSpPr>
            <a:spLocks noGrp="1"/>
          </p:cNvSpPr>
          <p:nvPr>
            <p:ph type="body" sz="quarter" idx="25" hasCustomPrompt="1"/>
          </p:nvPr>
        </p:nvSpPr>
        <p:spPr>
          <a:xfrm>
            <a:off x="1410704" y="5147339"/>
            <a:ext cx="990739" cy="635000"/>
          </a:xfrm>
          <a:noFill/>
        </p:spPr>
        <p:txBody>
          <a:bodyPr anchor="ctr">
            <a:noAutofit/>
          </a:bodyPr>
          <a:lstStyle>
            <a:lvl1pPr marL="0" indent="0" algn="ctr">
              <a:buNone/>
              <a:defRPr sz="2800" b="0" baseline="0">
                <a:solidFill>
                  <a:srgbClr val="40A3C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pic>
        <p:nvPicPr>
          <p:cNvPr id="50" name="Picture 49" descr="A picture containing text, electronics&#10;&#10;Description automatically generated">
            <a:extLst>
              <a:ext uri="{FF2B5EF4-FFF2-40B4-BE49-F238E27FC236}">
                <a16:creationId xmlns:a16="http://schemas.microsoft.com/office/drawing/2014/main" id="{31BAFCE0-72B4-0A42-9F99-5EE7170989EC}"/>
              </a:ext>
            </a:extLst>
          </p:cNvPr>
          <p:cNvPicPr/>
          <p:nvPr userDrawn="1"/>
        </p:nvPicPr>
        <p:blipFill rotWithShape="1">
          <a:blip r:embed="rId2" cstate="email">
            <a:extLst>
              <a:ext uri="{28A0092B-C50C-407E-A947-70E740481C1C}">
                <a14:useLocalDpi xmlns:a14="http://schemas.microsoft.com/office/drawing/2010/main"/>
              </a:ext>
            </a:extLst>
          </a:blip>
          <a:srcRect l="50307" t="7951" r="3731" b="57405"/>
          <a:stretch/>
        </p:blipFill>
        <p:spPr>
          <a:xfrm>
            <a:off x="511072" y="4643585"/>
            <a:ext cx="1627694" cy="2214415"/>
          </a:xfrm>
          <a:prstGeom prst="rect">
            <a:avLst/>
          </a:prstGeom>
        </p:spPr>
      </p:pic>
      <p:sp>
        <p:nvSpPr>
          <p:cNvPr id="18" name="Text Placeholder 25">
            <a:extLst>
              <a:ext uri="{FF2B5EF4-FFF2-40B4-BE49-F238E27FC236}">
                <a16:creationId xmlns:a16="http://schemas.microsoft.com/office/drawing/2014/main" id="{D8B472C4-2833-4F1C-823A-1C8B968BBF59}"/>
              </a:ext>
            </a:extLst>
          </p:cNvPr>
          <p:cNvSpPr>
            <a:spLocks noGrp="1"/>
          </p:cNvSpPr>
          <p:nvPr>
            <p:ph type="body" sz="quarter" idx="27" hasCustomPrompt="1"/>
          </p:nvPr>
        </p:nvSpPr>
        <p:spPr>
          <a:xfrm>
            <a:off x="2649838" y="4959966"/>
            <a:ext cx="9216814"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9" name="Text Placeholder 25">
            <a:extLst>
              <a:ext uri="{FF2B5EF4-FFF2-40B4-BE49-F238E27FC236}">
                <a16:creationId xmlns:a16="http://schemas.microsoft.com/office/drawing/2014/main" id="{7E6E0986-8666-4906-83B6-89A73EEB69B0}"/>
              </a:ext>
            </a:extLst>
          </p:cNvPr>
          <p:cNvSpPr>
            <a:spLocks noGrp="1"/>
          </p:cNvSpPr>
          <p:nvPr>
            <p:ph type="body" sz="quarter" idx="28" hasCustomPrompt="1"/>
          </p:nvPr>
        </p:nvSpPr>
        <p:spPr>
          <a:xfrm>
            <a:off x="1410704" y="6041311"/>
            <a:ext cx="990739" cy="635000"/>
          </a:xfrm>
          <a:noFill/>
        </p:spPr>
        <p:txBody>
          <a:bodyPr anchor="ctr">
            <a:noAutofit/>
          </a:bodyPr>
          <a:lstStyle>
            <a:lvl1pPr marL="0" indent="0" algn="ctr">
              <a:buNone/>
              <a:defRPr sz="2800" b="0" baseline="0">
                <a:solidFill>
                  <a:srgbClr val="40A3C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20" name="Text Placeholder 25">
            <a:extLst>
              <a:ext uri="{FF2B5EF4-FFF2-40B4-BE49-F238E27FC236}">
                <a16:creationId xmlns:a16="http://schemas.microsoft.com/office/drawing/2014/main" id="{25D748C6-48DB-4777-9E43-6A651B33CCF9}"/>
              </a:ext>
            </a:extLst>
          </p:cNvPr>
          <p:cNvSpPr>
            <a:spLocks noGrp="1"/>
          </p:cNvSpPr>
          <p:nvPr>
            <p:ph type="body" sz="quarter" idx="29" hasCustomPrompt="1"/>
          </p:nvPr>
        </p:nvSpPr>
        <p:spPr>
          <a:xfrm>
            <a:off x="2649838" y="5853938"/>
            <a:ext cx="9216814"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593809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List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E4C1DC6-B74F-4470-B299-68FE1350D23A}"/>
              </a:ext>
            </a:extLst>
          </p:cNvPr>
          <p:cNvSpPr/>
          <p:nvPr userDrawn="1"/>
        </p:nvSpPr>
        <p:spPr>
          <a:xfrm flipV="1">
            <a:off x="0" y="-215757"/>
            <a:ext cx="12192000" cy="7073757"/>
          </a:xfrm>
          <a:prstGeom prst="rect">
            <a:avLst/>
          </a:prstGeom>
          <a:solidFill>
            <a:srgbClr val="0944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2649838" y="705428"/>
            <a:ext cx="9216814"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2649838" y="1780054"/>
            <a:ext cx="9216814"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2649838" y="2839818"/>
            <a:ext cx="9216814"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2635983" y="3898004"/>
            <a:ext cx="9216814"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7" name="Text Placeholder 25">
            <a:extLst>
              <a:ext uri="{FF2B5EF4-FFF2-40B4-BE49-F238E27FC236}">
                <a16:creationId xmlns:a16="http://schemas.microsoft.com/office/drawing/2014/main" id="{CEA47DC5-0C78-A74E-A7A9-CD3ED853F3AB}"/>
              </a:ext>
            </a:extLst>
          </p:cNvPr>
          <p:cNvSpPr>
            <a:spLocks noGrp="1"/>
          </p:cNvSpPr>
          <p:nvPr>
            <p:ph type="body" sz="quarter" idx="15" hasCustomPrompt="1"/>
          </p:nvPr>
        </p:nvSpPr>
        <p:spPr>
          <a:xfrm>
            <a:off x="1410704" y="877461"/>
            <a:ext cx="990739" cy="635000"/>
          </a:xfrm>
          <a:noFill/>
        </p:spPr>
        <p:txBody>
          <a:bodyPr anchor="ctr">
            <a:noAutofit/>
          </a:bodyPr>
          <a:lstStyle>
            <a:lvl1pPr marL="0" indent="0" algn="ctr">
              <a:buNone/>
              <a:defRPr sz="2800" b="0" baseline="0">
                <a:solidFill>
                  <a:srgbClr val="40A3C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28" name="Text Placeholder 25">
            <a:extLst>
              <a:ext uri="{FF2B5EF4-FFF2-40B4-BE49-F238E27FC236}">
                <a16:creationId xmlns:a16="http://schemas.microsoft.com/office/drawing/2014/main" id="{AA8E11CA-9DA4-0249-B606-2B7FFE2BA82C}"/>
              </a:ext>
            </a:extLst>
          </p:cNvPr>
          <p:cNvSpPr>
            <a:spLocks noGrp="1"/>
          </p:cNvSpPr>
          <p:nvPr>
            <p:ph type="body" sz="quarter" idx="19" hasCustomPrompt="1"/>
          </p:nvPr>
        </p:nvSpPr>
        <p:spPr>
          <a:xfrm>
            <a:off x="1410704" y="1952087"/>
            <a:ext cx="990739" cy="635000"/>
          </a:xfrm>
          <a:noFill/>
        </p:spPr>
        <p:txBody>
          <a:bodyPr anchor="ctr">
            <a:noAutofit/>
          </a:bodyPr>
          <a:lstStyle>
            <a:lvl1pPr marL="0" indent="0" algn="ctr">
              <a:buNone/>
              <a:defRPr sz="2800" b="0" baseline="0">
                <a:solidFill>
                  <a:srgbClr val="40A3C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29" name="Text Placeholder 25">
            <a:extLst>
              <a:ext uri="{FF2B5EF4-FFF2-40B4-BE49-F238E27FC236}">
                <a16:creationId xmlns:a16="http://schemas.microsoft.com/office/drawing/2014/main" id="{AE120B59-D85B-514D-97D0-27A154FE39AC}"/>
              </a:ext>
            </a:extLst>
          </p:cNvPr>
          <p:cNvSpPr>
            <a:spLocks noGrp="1"/>
          </p:cNvSpPr>
          <p:nvPr>
            <p:ph type="body" sz="quarter" idx="21" hasCustomPrompt="1"/>
          </p:nvPr>
        </p:nvSpPr>
        <p:spPr>
          <a:xfrm>
            <a:off x="1410704" y="3011851"/>
            <a:ext cx="990739" cy="635000"/>
          </a:xfrm>
          <a:noFill/>
        </p:spPr>
        <p:txBody>
          <a:bodyPr anchor="ctr">
            <a:noAutofit/>
          </a:bodyPr>
          <a:lstStyle>
            <a:lvl1pPr marL="0" indent="0" algn="ctr">
              <a:buNone/>
              <a:defRPr sz="2800" b="0" baseline="0">
                <a:solidFill>
                  <a:srgbClr val="40A3C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30" name="Text Placeholder 25">
            <a:extLst>
              <a:ext uri="{FF2B5EF4-FFF2-40B4-BE49-F238E27FC236}">
                <a16:creationId xmlns:a16="http://schemas.microsoft.com/office/drawing/2014/main" id="{0D41AA05-EA2C-EF40-9AF1-7D82150DCEDA}"/>
              </a:ext>
            </a:extLst>
          </p:cNvPr>
          <p:cNvSpPr>
            <a:spLocks noGrp="1"/>
          </p:cNvSpPr>
          <p:nvPr>
            <p:ph type="body" sz="quarter" idx="23" hasCustomPrompt="1"/>
          </p:nvPr>
        </p:nvSpPr>
        <p:spPr>
          <a:xfrm>
            <a:off x="1396849" y="4070037"/>
            <a:ext cx="990739" cy="635000"/>
          </a:xfrm>
          <a:noFill/>
        </p:spPr>
        <p:txBody>
          <a:bodyPr anchor="ctr">
            <a:noAutofit/>
          </a:bodyPr>
          <a:lstStyle>
            <a:lvl1pPr marL="0" indent="0" algn="ctr">
              <a:buNone/>
              <a:defRPr sz="2800" b="0" baseline="0">
                <a:solidFill>
                  <a:srgbClr val="40A3C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32" name="Text Placeholder 25">
            <a:extLst>
              <a:ext uri="{FF2B5EF4-FFF2-40B4-BE49-F238E27FC236}">
                <a16:creationId xmlns:a16="http://schemas.microsoft.com/office/drawing/2014/main" id="{EE047BD5-1129-9340-8F15-98064CD2202E}"/>
              </a:ext>
            </a:extLst>
          </p:cNvPr>
          <p:cNvSpPr>
            <a:spLocks noGrp="1"/>
          </p:cNvSpPr>
          <p:nvPr>
            <p:ph type="body" sz="quarter" idx="25" hasCustomPrompt="1"/>
          </p:nvPr>
        </p:nvSpPr>
        <p:spPr>
          <a:xfrm>
            <a:off x="1410704" y="5147339"/>
            <a:ext cx="990739" cy="635000"/>
          </a:xfrm>
          <a:noFill/>
        </p:spPr>
        <p:txBody>
          <a:bodyPr anchor="ctr">
            <a:noAutofit/>
          </a:bodyPr>
          <a:lstStyle>
            <a:lvl1pPr marL="0" indent="0" algn="ctr">
              <a:buNone/>
              <a:defRPr sz="2800" b="0" baseline="0">
                <a:solidFill>
                  <a:srgbClr val="40A3C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pic>
        <p:nvPicPr>
          <p:cNvPr id="50" name="Picture 49" descr="A picture containing text, electronics&#10;&#10;Description automatically generated">
            <a:extLst>
              <a:ext uri="{FF2B5EF4-FFF2-40B4-BE49-F238E27FC236}">
                <a16:creationId xmlns:a16="http://schemas.microsoft.com/office/drawing/2014/main" id="{31BAFCE0-72B4-0A42-9F99-5EE7170989EC}"/>
              </a:ext>
            </a:extLst>
          </p:cNvPr>
          <p:cNvPicPr/>
          <p:nvPr userDrawn="1"/>
        </p:nvPicPr>
        <p:blipFill rotWithShape="1">
          <a:blip r:embed="rId2" cstate="email">
            <a:extLst>
              <a:ext uri="{28A0092B-C50C-407E-A947-70E740481C1C}">
                <a14:useLocalDpi xmlns:a14="http://schemas.microsoft.com/office/drawing/2010/main"/>
              </a:ext>
            </a:extLst>
          </a:blip>
          <a:srcRect l="50307" t="7951" r="3731" b="57405"/>
          <a:stretch/>
        </p:blipFill>
        <p:spPr>
          <a:xfrm>
            <a:off x="511072" y="4643585"/>
            <a:ext cx="1627694" cy="2214415"/>
          </a:xfrm>
          <a:prstGeom prst="rect">
            <a:avLst/>
          </a:prstGeom>
        </p:spPr>
      </p:pic>
      <p:sp>
        <p:nvSpPr>
          <p:cNvPr id="18" name="Text Placeholder 25">
            <a:extLst>
              <a:ext uri="{FF2B5EF4-FFF2-40B4-BE49-F238E27FC236}">
                <a16:creationId xmlns:a16="http://schemas.microsoft.com/office/drawing/2014/main" id="{D8B472C4-2833-4F1C-823A-1C8B968BBF59}"/>
              </a:ext>
            </a:extLst>
          </p:cNvPr>
          <p:cNvSpPr>
            <a:spLocks noGrp="1"/>
          </p:cNvSpPr>
          <p:nvPr>
            <p:ph type="body" sz="quarter" idx="27" hasCustomPrompt="1"/>
          </p:nvPr>
        </p:nvSpPr>
        <p:spPr>
          <a:xfrm>
            <a:off x="2649838" y="4959966"/>
            <a:ext cx="9216814"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222436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Navy">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DB6C32-197D-C745-BB1A-B4B93C01BC96}"/>
              </a:ext>
            </a:extLst>
          </p:cNvPr>
          <p:cNvSpPr txBox="1"/>
          <p:nvPr userDrawn="1"/>
        </p:nvSpPr>
        <p:spPr>
          <a:xfrm>
            <a:off x="476395" y="6491628"/>
            <a:ext cx="11425605" cy="261610"/>
          </a:xfrm>
          <a:prstGeom prst="rect">
            <a:avLst/>
          </a:prstGeom>
          <a:noFill/>
        </p:spPr>
        <p:txBody>
          <a:bodyPr wrap="square" rtlCol="0">
            <a:spAutoFit/>
          </a:bodyPr>
          <a:lstStyle/>
          <a:p>
            <a:pPr algn="r"/>
            <a:r>
              <a:rPr lang="en-US" sz="1100" kern="1600" spc="300" baseline="0" dirty="0">
                <a:solidFill>
                  <a:srgbClr val="09446A"/>
                </a:solidFill>
                <a:latin typeface="+mn-lt"/>
                <a:ea typeface="Lato Medium" panose="020F0502020204030203" pitchFamily="34" charset="0"/>
                <a:cs typeface="Calibri" panose="020F0502020204030204" pitchFamily="34" charset="0"/>
              </a:rPr>
              <a:t>digital wellbeing for enterprises</a:t>
            </a:r>
          </a:p>
        </p:txBody>
      </p:sp>
      <p:sp>
        <p:nvSpPr>
          <p:cNvPr id="10" name="Rectangle 9">
            <a:extLst>
              <a:ext uri="{FF2B5EF4-FFF2-40B4-BE49-F238E27FC236}">
                <a16:creationId xmlns:a16="http://schemas.microsoft.com/office/drawing/2014/main" id="{2EAF48B3-E7B5-7641-833B-378C695D566F}"/>
              </a:ext>
            </a:extLst>
          </p:cNvPr>
          <p:cNvSpPr/>
          <p:nvPr userDrawn="1"/>
        </p:nvSpPr>
        <p:spPr>
          <a:xfrm>
            <a:off x="241300" y="367062"/>
            <a:ext cx="11696700" cy="5695316"/>
          </a:xfrm>
          <a:prstGeom prst="rect">
            <a:avLst/>
          </a:prstGeom>
          <a:solidFill>
            <a:srgbClr val="094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3">
            <a:extLst>
              <a:ext uri="{FF2B5EF4-FFF2-40B4-BE49-F238E27FC236}">
                <a16:creationId xmlns:a16="http://schemas.microsoft.com/office/drawing/2014/main" id="{F41CDBC0-08A5-F448-AC04-E4772440B4A9}"/>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3" name="Text Placeholder 23">
            <a:extLst>
              <a:ext uri="{FF2B5EF4-FFF2-40B4-BE49-F238E27FC236}">
                <a16:creationId xmlns:a16="http://schemas.microsoft.com/office/drawing/2014/main" id="{3AA3C8DA-9E0D-7B43-AC87-D758512C0F6E}"/>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Picture Placeholder 2">
            <a:extLst>
              <a:ext uri="{FF2B5EF4-FFF2-40B4-BE49-F238E27FC236}">
                <a16:creationId xmlns:a16="http://schemas.microsoft.com/office/drawing/2014/main" id="{EEFE5111-747B-724F-8393-4A43AB5BE01B}"/>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5" name="Rectangle 14">
            <a:extLst>
              <a:ext uri="{FF2B5EF4-FFF2-40B4-BE49-F238E27FC236}">
                <a16:creationId xmlns:a16="http://schemas.microsoft.com/office/drawing/2014/main" id="{C04EFAE7-718A-7C40-BF77-D8EE81FAF6BC}"/>
              </a:ext>
            </a:extLst>
          </p:cNvPr>
          <p:cNvSpPr/>
          <p:nvPr userDrawn="1"/>
        </p:nvSpPr>
        <p:spPr>
          <a:xfrm rot="16200000" flipV="1">
            <a:off x="11704000" y="6622960"/>
            <a:ext cx="432000" cy="36000"/>
          </a:xfrm>
          <a:prstGeom prst="rect">
            <a:avLst/>
          </a:prstGeom>
          <a:solidFill>
            <a:srgbClr val="78BE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64932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9/26/2022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82" r:id="rId3"/>
    <p:sldLayoutId id="2147483829" r:id="rId4"/>
    <p:sldLayoutId id="2147483830" r:id="rId5"/>
    <p:sldLayoutId id="2147483842" r:id="rId6"/>
    <p:sldLayoutId id="2147483878" r:id="rId7"/>
    <p:sldLayoutId id="2147483879" r:id="rId8"/>
    <p:sldLayoutId id="2147483840" r:id="rId9"/>
    <p:sldLayoutId id="2147483841" r:id="rId10"/>
    <p:sldLayoutId id="2147483861" r:id="rId11"/>
    <p:sldLayoutId id="2147483862" r:id="rId12"/>
    <p:sldLayoutId id="2147483863" r:id="rId13"/>
    <p:sldLayoutId id="2147483835" r:id="rId14"/>
    <p:sldLayoutId id="2147483836" r:id="rId15"/>
    <p:sldLayoutId id="2147483831" r:id="rId16"/>
    <p:sldLayoutId id="2147483846" r:id="rId17"/>
    <p:sldLayoutId id="2147483873" r:id="rId18"/>
    <p:sldLayoutId id="2147483834" r:id="rId19"/>
    <p:sldLayoutId id="2147483845" r:id="rId20"/>
    <p:sldLayoutId id="2147483869" r:id="rId21"/>
    <p:sldLayoutId id="2147483866" r:id="rId22"/>
    <p:sldLayoutId id="2147483833" r:id="rId23"/>
    <p:sldLayoutId id="2147483847" r:id="rId24"/>
    <p:sldLayoutId id="2147483880" r:id="rId25"/>
    <p:sldLayoutId id="2147483871" r:id="rId26"/>
    <p:sldLayoutId id="2147483837" r:id="rId27"/>
    <p:sldLayoutId id="2147483838" r:id="rId28"/>
    <p:sldLayoutId id="2147483844" r:id="rId29"/>
    <p:sldLayoutId id="2147483848" r:id="rId30"/>
    <p:sldLayoutId id="2147483849" r:id="rId31"/>
    <p:sldLayoutId id="2147483851" r:id="rId32"/>
    <p:sldLayoutId id="2147483854" r:id="rId33"/>
    <p:sldLayoutId id="2147483855" r:id="rId34"/>
    <p:sldLayoutId id="2147483856" r:id="rId35"/>
    <p:sldLayoutId id="2147483857" r:id="rId36"/>
    <p:sldLayoutId id="2147483864" r:id="rId37"/>
    <p:sldLayoutId id="2147483852" r:id="rId38"/>
    <p:sldLayoutId id="2147483858" r:id="rId39"/>
    <p:sldLayoutId id="2147483859" r:id="rId40"/>
    <p:sldLayoutId id="2147483860" r:id="rId41"/>
    <p:sldLayoutId id="2147483853" r:id="rId42"/>
    <p:sldLayoutId id="2147483881" r:id="rId43"/>
    <p:sldLayoutId id="2147483883" r:id="rId44"/>
    <p:sldLayoutId id="2147483884" r:id="rId45"/>
    <p:sldLayoutId id="2147483885"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journals.sagepub.com/doi/pdf/10.1177/2319714520948171" TargetMode="External"/><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hyperlink" Target="https://journals.sagepub.com/doi/pdf/10.1177/2319714520948171" TargetMode="Externa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w7qEbPVw3hA" TargetMode="External"/><Relationship Id="rId2" Type="http://schemas.openxmlformats.org/officeDocument/2006/relationships/slideLayout" Target="../slideLayouts/slideLayout23.xml"/><Relationship Id="rId1" Type="http://schemas.openxmlformats.org/officeDocument/2006/relationships/video" Target="https://www.youtube.com/embed/w7qEbPVw3hA?feature=oembed" TargetMode="Externa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hyperlink" Target="https://castercomm.com/2017/01/30/why-you-should-google-yourself/" TargetMode="External"/><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psychologytoday.com/gb/blog/denying-the-grave/202006/is-information-overload-hurting-mental-health" TargetMode="Externa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hyperlink" Target="https://www.hbsaccelerate.org/people/managing-crisis-covid-19/how-to-express-empathy-while-working-remotely/"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eurofound.europa.eu/publications/article/2021/workers-want-to-telework-but-long-working-hours-isolation-and-inadequate-equipment-must-be-tackled" TargetMode="External"/><Relationship Id="rId2" Type="http://schemas.openxmlformats.org/officeDocument/2006/relationships/image" Target="../media/image32.jpe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www.eurofound.europa.eu/publications/article/2021/workers-want-to-telework-but-long-working-hours-isolation-and-inadequate-equipment-must-be-tackled" TargetMode="External"/><Relationship Id="rId2" Type="http://schemas.openxmlformats.org/officeDocument/2006/relationships/image" Target="../media/image32.jpeg"/><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2.xml"/><Relationship Id="rId5" Type="http://schemas.openxmlformats.org/officeDocument/2006/relationships/image" Target="../media/image34.png"/><Relationship Id="rId4" Type="http://schemas.openxmlformats.org/officeDocument/2006/relationships/hyperlink" Target="https://theescapegame.com/blog/18-virtual-team-building-ideas-for-zoo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s://thewellbeingpulse.com/wp-content/uploads/2019/03/At-the-crossroads-2019.pdf" TargetMode="External"/><Relationship Id="rId2" Type="http://schemas.openxmlformats.org/officeDocument/2006/relationships/hyperlink" Target="https://spunout.ie/mental-health/self-care/social-media-self-esteem" TargetMode="External"/><Relationship Id="rId1" Type="http://schemas.openxmlformats.org/officeDocument/2006/relationships/slideLayout" Target="../slideLayouts/slideLayout44.xml"/><Relationship Id="rId5" Type="http://schemas.openxmlformats.org/officeDocument/2006/relationships/image" Target="../media/image36.jpeg"/><Relationship Id="rId4" Type="http://schemas.openxmlformats.org/officeDocument/2006/relationships/hyperlink" Target="https://www.acc.edu.au/blog/social-media-low-self-esteem/"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internationalemploymentlawyer.com/news/social-media-harm-and-employers-duty-care" TargetMode="External"/><Relationship Id="rId2" Type="http://schemas.openxmlformats.org/officeDocument/2006/relationships/image" Target="../media/image37.jpe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hyperlink" Target="https://www.forbes.com/sites/markbeech/2020/03/25/covid-19-pushes-up-internet-use-70-streaming-more-than-12-first-figures-reveal/?sh=4c60d6e3104e" TargetMode="External"/><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bit.ly/2Bh4ko7" TargetMode="External"/><Relationship Id="rId2" Type="http://schemas.openxmlformats.org/officeDocument/2006/relationships/image" Target="../media/image40.jpe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hyperlink" Target="https://www.kaspersky.com/resource-center/preemptive-safety/impacts-of-technology-on-health" TargetMode="External"/><Relationship Id="rId2" Type="http://schemas.openxmlformats.org/officeDocument/2006/relationships/hyperlink" Target="https://bit.ly/1Oa8GjR" TargetMode="External"/><Relationship Id="rId1" Type="http://schemas.openxmlformats.org/officeDocument/2006/relationships/slideLayout" Target="../slideLayouts/slideLayout45.xml"/><Relationship Id="rId5" Type="http://schemas.openxmlformats.org/officeDocument/2006/relationships/image" Target="../media/image41.jpeg"/><Relationship Id="rId4" Type="http://schemas.openxmlformats.org/officeDocument/2006/relationships/hyperlink" Target="https://bit.ly/2IlPlz6"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www.kaspersky.com/resource-center/preemptive-safety/impacts-of-technology-on-health" TargetMode="Externa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hyperlink" Target="https://www.enhesa.com/resources/article/the-right-to-disconnect-from-work-soon-a-reality-in-europe/" TargetMode="External"/><Relationship Id="rId2" Type="http://schemas.openxmlformats.org/officeDocument/2006/relationships/image" Target="../media/image9.png"/><Relationship Id="rId1" Type="http://schemas.openxmlformats.org/officeDocument/2006/relationships/slideLayout" Target="../slideLayouts/slideLayout20.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hyperlink" Target="https://youtu.be/Bbjiq0B-AFM" TargetMode="External"/><Relationship Id="rId2" Type="http://schemas.openxmlformats.org/officeDocument/2006/relationships/image" Target="../media/image33.png"/><Relationship Id="rId1" Type="http://schemas.openxmlformats.org/officeDocument/2006/relationships/slideLayout" Target="../slideLayouts/slideLayout20.xml"/><Relationship Id="rId4" Type="http://schemas.openxmlformats.org/officeDocument/2006/relationships/image" Target="../media/image48.jpe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hyperlink" Target="https://www.headspace.com/?%243p=a_google_adwords&amp;%24always_deeplink=false&amp;lpurl=https%3A%2F%2Fwww.headspace.com%2Fstarwars%3Fgclsrc%3Daw.ds%26&amp;~ad_set_id=51529952372&amp;~campaign_id=917256454&amp;~channel=g&amp;~keyword=headspace&amp;~placement&amp;gclid=Cj0KCQjwntCVBhDdARIsAMEwACl7zGAftRhPue4Zglh57WBijpZLFi64kGVCr-JahMOnm_ItZEAfHOMaAsu4EALw_wcB&amp;gclid=Cj0KCQjwntCVBhDdARIsAMEwACl7zGAftRhPue4Zglh57WBijpZLFi64kGVCr-JahMOnm_ItZEAfHOMaAsu4EALw_wcB&amp;gclsrc=aw.ds&amp;%24web_only=true&amp;_branch_match_id=958648453373922700&amp;utm_source=Google%20AdWords&amp;utm_medium=paid%20advertising&amp;_branch_referrer=H4sIAAAAAAAAA72QUW%2BCMBSFfw28CbOAjCXNUhGdm8zNB5f40lxpoWiFhtY07tev%2BOBPWHJf7jn35Ls5whilX8JQcGBaQcUnlh8DUCqQbXcOeQhKr5%2BzXn%2By46uH4khhoE3fN5JTYLYfmPadDNLCTVPGuRpzuAapuS%2FVdZBYjAgvIh5aurHWBg9YUPUXp2kDg4XBHS2bSuqh8qIF2IBpD818Ly2AUc0NbRlOpgnKsgRFKRqNCi4K2qYbrWyaomQWJ%2FHdENB1XOJmXM78Nj6KH1jfUVwiPz195N8n25l8PxcLRnZrTcrCklymvytSm534uvL40EiRpD%2Fz9qQOm2U7i8%2BrfT5M3kGU2%2B5C1%2BZQkPptWwLR17ggG0ttNf8nhOsK35v6A0H4NDXIAQAA" TargetMode="External"/><Relationship Id="rId1" Type="http://schemas.openxmlformats.org/officeDocument/2006/relationships/slideLayout" Target="../slideLayouts/slideLayout20.xml"/><Relationship Id="rId6" Type="http://schemas.openxmlformats.org/officeDocument/2006/relationships/hyperlink" Target="https://breakthru.me/" TargetMode="External"/><Relationship Id="rId5" Type="http://schemas.openxmlformats.org/officeDocument/2006/relationships/image" Target="../media/image50.png"/><Relationship Id="rId4" Type="http://schemas.openxmlformats.org/officeDocument/2006/relationships/hyperlink" Target="https://www.calm.com/"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thisiscalmer.com/blog/five-ways-to-switch-off-after-work" TargetMode="External"/><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hyperlink" Target="https://www.thisiscalmer.com/blog/five-ways-to-switch-off-after-work" TargetMode="External"/><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hyperlink" Target="https://www.thisiscalmer.com/blog/five-ways-to-switch-off-after-work" TargetMode="External"/><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hyperlink" Target="https://www.thisiscalmer.com/blog/five-ways-to-switch-off-after-work" TargetMode="External"/><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hyperlink" Target="http://www.digitalcrossroads.eu/" TargetMode="External"/><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CfICOt2uI80" TargetMode="External"/><Relationship Id="rId2" Type="http://schemas.openxmlformats.org/officeDocument/2006/relationships/slideLayout" Target="../slideLayouts/slideLayout23.xml"/><Relationship Id="rId1" Type="http://schemas.openxmlformats.org/officeDocument/2006/relationships/video" Target="https://www.youtube.com/embed/CfICOt2uI80?feature=oembed" TargetMode="Externa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278506" y="1902972"/>
            <a:ext cx="8379719" cy="2240980"/>
          </a:xfrm>
        </p:spPr>
        <p:txBody>
          <a:bodyPr/>
          <a:lstStyle/>
          <a:p>
            <a:r>
              <a:rPr lang="en-US" sz="4800" dirty="0"/>
              <a:t>Module 3:</a:t>
            </a:r>
          </a:p>
          <a:p>
            <a:r>
              <a:rPr lang="en-US" sz="4800" dirty="0"/>
              <a:t>Impact of digital activities on your own and others’ health </a:t>
            </a:r>
            <a:endParaRPr lang="en-IE" sz="4800"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278506" y="949031"/>
            <a:ext cx="5278651" cy="697353"/>
          </a:xfrm>
        </p:spPr>
        <p:txBody>
          <a:bodyPr/>
          <a:lstStyle/>
          <a:p>
            <a:r>
              <a:rPr lang="en-US" dirty="0"/>
              <a:t>Digital Crossroads</a:t>
            </a: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D0BA74-0560-4E35-8CDA-D21599DA3E0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23233" r="23233"/>
          <a:stretch/>
        </p:blipFill>
        <p:spPr>
          <a:xfrm>
            <a:off x="6852062" y="228600"/>
            <a:ext cx="5105121" cy="6362700"/>
          </a:xfrm>
        </p:spPr>
      </p:pic>
      <p:sp>
        <p:nvSpPr>
          <p:cNvPr id="3" name="Text Placeholder 2">
            <a:extLst>
              <a:ext uri="{FF2B5EF4-FFF2-40B4-BE49-F238E27FC236}">
                <a16:creationId xmlns:a16="http://schemas.microsoft.com/office/drawing/2014/main" id="{FA1C2956-3830-4324-B0D7-C9EDD3233E1D}"/>
              </a:ext>
            </a:extLst>
          </p:cNvPr>
          <p:cNvSpPr>
            <a:spLocks noGrp="1"/>
          </p:cNvSpPr>
          <p:nvPr>
            <p:ph type="body" sz="quarter" idx="18"/>
          </p:nvPr>
        </p:nvSpPr>
        <p:spPr>
          <a:xfrm>
            <a:off x="1429022" y="1649934"/>
            <a:ext cx="4832436" cy="4525954"/>
          </a:xfrm>
        </p:spPr>
        <p:txBody>
          <a:bodyPr>
            <a:normAutofit fontScale="92500" lnSpcReduction="20000"/>
          </a:bodyPr>
          <a:lstStyle/>
          <a:p>
            <a:pPr marL="342900" indent="-342900">
              <a:buFont typeface="Arial" panose="020B0604020202020204" pitchFamily="34" charset="0"/>
              <a:buChar char="•"/>
            </a:pPr>
            <a:r>
              <a:rPr lang="en-GB" b="1" dirty="0"/>
              <a:t>Police and Crime Prevention - </a:t>
            </a:r>
            <a:r>
              <a:rPr lang="en-GB" dirty="0"/>
              <a:t>Police in London have piloted  software which analyses social media to try to predict which criminal gangs are most likely to commit violent crimes.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b="1" dirty="0"/>
              <a:t>Healthcare -</a:t>
            </a:r>
            <a:r>
              <a:rPr lang="en-GB" dirty="0"/>
              <a:t> Researchers in America have analysed Twitter output to try to learn more about the psychological health of a community and predict rates of heart disease.</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b="1" dirty="0"/>
              <a:t>Online Service Providers</a:t>
            </a:r>
            <a:r>
              <a:rPr lang="en-GB" dirty="0"/>
              <a:t> </a:t>
            </a:r>
            <a:r>
              <a:rPr lang="en-GB" b="1" dirty="0"/>
              <a:t>-</a:t>
            </a:r>
            <a:r>
              <a:rPr lang="en-GB" dirty="0"/>
              <a:t> Regarded by some as intrusive, cookies enhance our interaction with our favourite websites and help create</a:t>
            </a:r>
          </a:p>
          <a:p>
            <a:endParaRPr lang="en-GB" dirty="0"/>
          </a:p>
        </p:txBody>
      </p:sp>
      <p:sp>
        <p:nvSpPr>
          <p:cNvPr id="4" name="Text Placeholder 3">
            <a:extLst>
              <a:ext uri="{FF2B5EF4-FFF2-40B4-BE49-F238E27FC236}">
                <a16:creationId xmlns:a16="http://schemas.microsoft.com/office/drawing/2014/main" id="{65F6FDFD-ADE3-4885-98E6-68B7268C0B9B}"/>
              </a:ext>
            </a:extLst>
          </p:cNvPr>
          <p:cNvSpPr>
            <a:spLocks noGrp="1"/>
          </p:cNvSpPr>
          <p:nvPr>
            <p:ph type="body" sz="quarter" idx="16"/>
          </p:nvPr>
        </p:nvSpPr>
        <p:spPr>
          <a:xfrm>
            <a:off x="1379575" y="467140"/>
            <a:ext cx="4931330" cy="797194"/>
          </a:xfrm>
        </p:spPr>
        <p:txBody>
          <a:bodyPr>
            <a:normAutofit lnSpcReduction="10000"/>
          </a:bodyPr>
          <a:lstStyle/>
          <a:p>
            <a:r>
              <a:rPr lang="en-GB" sz="2800" dirty="0"/>
              <a:t>Who is interested in </a:t>
            </a:r>
            <a:r>
              <a:rPr lang="en-GB" sz="2800" b="1" dirty="0"/>
              <a:t>DIGITAL FOOTPRINT?</a:t>
            </a:r>
          </a:p>
        </p:txBody>
      </p:sp>
    </p:spTree>
    <p:extLst>
      <p:ext uri="{BB962C8B-B14F-4D97-AF65-F5344CB8AC3E}">
        <p14:creationId xmlns:p14="http://schemas.microsoft.com/office/powerpoint/2010/main" val="470590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C6D66A47-9E69-4D7C-A764-8F4BB5F8B6FE}"/>
              </a:ext>
            </a:extLst>
          </p:cNvPr>
          <p:cNvCxnSpPr/>
          <p:nvPr/>
        </p:nvCxnSpPr>
        <p:spPr>
          <a:xfrm>
            <a:off x="6178858" y="0"/>
            <a:ext cx="0" cy="553952"/>
          </a:xfrm>
          <a:prstGeom prst="line">
            <a:avLst/>
          </a:prstGeom>
          <a:ln w="38100">
            <a:solidFill>
              <a:srgbClr val="09446A"/>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98F742C6-3C64-2549-A79E-AFF35FCF1C37}"/>
              </a:ext>
            </a:extLst>
          </p:cNvPr>
          <p:cNvSpPr>
            <a:spLocks noGrp="1"/>
          </p:cNvSpPr>
          <p:nvPr>
            <p:ph type="body" sz="quarter" idx="16"/>
          </p:nvPr>
        </p:nvSpPr>
        <p:spPr>
          <a:xfrm>
            <a:off x="691949" y="553952"/>
            <a:ext cx="10808102" cy="582221"/>
          </a:xfrm>
        </p:spPr>
        <p:txBody>
          <a:bodyPr>
            <a:normAutofit/>
          </a:bodyPr>
          <a:lstStyle/>
          <a:p>
            <a:r>
              <a:rPr lang="en-US" sz="3200" dirty="0"/>
              <a:t>EXERCISE</a:t>
            </a:r>
          </a:p>
        </p:txBody>
      </p:sp>
      <p:sp>
        <p:nvSpPr>
          <p:cNvPr id="8" name="TextBox 7">
            <a:extLst>
              <a:ext uri="{FF2B5EF4-FFF2-40B4-BE49-F238E27FC236}">
                <a16:creationId xmlns:a16="http://schemas.microsoft.com/office/drawing/2014/main" id="{539FB155-1798-4285-93CC-D0103800B4C2}"/>
              </a:ext>
            </a:extLst>
          </p:cNvPr>
          <p:cNvSpPr txBox="1"/>
          <p:nvPr/>
        </p:nvSpPr>
        <p:spPr>
          <a:xfrm>
            <a:off x="3198038" y="1745048"/>
            <a:ext cx="6094520" cy="869469"/>
          </a:xfrm>
          <a:prstGeom prst="rect">
            <a:avLst/>
          </a:prstGeom>
          <a:noFill/>
        </p:spPr>
        <p:txBody>
          <a:bodyPr wrap="square">
            <a:spAutoFit/>
          </a:bodyPr>
          <a:lstStyle/>
          <a:p>
            <a:pPr algn="ctr">
              <a:lnSpc>
                <a:spcPct val="100000"/>
              </a:lnSpc>
              <a:spcBef>
                <a:spcPts val="300"/>
              </a:spcBef>
            </a:pPr>
            <a:r>
              <a:rPr lang="en-US" sz="2400" b="1" i="0" dirty="0">
                <a:solidFill>
                  <a:schemeClr val="bg1"/>
                </a:solidFill>
              </a:rPr>
              <a:t>CREATE YOUR DIGITAL FOOTPRINT</a:t>
            </a:r>
            <a:r>
              <a:rPr lang="is-IS" sz="2400" b="1" i="0" dirty="0">
                <a:solidFill>
                  <a:schemeClr val="bg1"/>
                </a:solidFill>
              </a:rPr>
              <a:t>… </a:t>
            </a:r>
          </a:p>
          <a:p>
            <a:pPr algn="ctr">
              <a:lnSpc>
                <a:spcPct val="100000"/>
              </a:lnSpc>
              <a:spcBef>
                <a:spcPts val="300"/>
              </a:spcBef>
            </a:pPr>
            <a:r>
              <a:rPr lang="is-IS" sz="2400" b="1" i="0" dirty="0">
                <a:solidFill>
                  <a:schemeClr val="bg1"/>
                </a:solidFill>
              </a:rPr>
              <a:t>...</a:t>
            </a:r>
            <a:r>
              <a:rPr lang="en-US" sz="2400" b="1" i="0" dirty="0">
                <a:solidFill>
                  <a:schemeClr val="bg1"/>
                </a:solidFill>
              </a:rPr>
              <a:t>TIME TO CREATE YOUR OWN FOOTPRINT</a:t>
            </a:r>
            <a:r>
              <a:rPr lang="en-US" sz="2000" b="1" i="0" dirty="0">
                <a:solidFill>
                  <a:schemeClr val="bg1"/>
                </a:solidFill>
              </a:rPr>
              <a:t>!</a:t>
            </a:r>
          </a:p>
        </p:txBody>
      </p:sp>
      <p:sp>
        <p:nvSpPr>
          <p:cNvPr id="9" name="Text Placeholder 5">
            <a:extLst>
              <a:ext uri="{FF2B5EF4-FFF2-40B4-BE49-F238E27FC236}">
                <a16:creationId xmlns:a16="http://schemas.microsoft.com/office/drawing/2014/main" id="{E1A312DE-CF3E-4D34-ACC6-27600C7985B5}"/>
              </a:ext>
            </a:extLst>
          </p:cNvPr>
          <p:cNvSpPr txBox="1">
            <a:spLocks/>
          </p:cNvSpPr>
          <p:nvPr/>
        </p:nvSpPr>
        <p:spPr>
          <a:xfrm>
            <a:off x="576539" y="2925928"/>
            <a:ext cx="3033526" cy="1832061"/>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6CC04A"/>
              </a:buClr>
              <a:buNone/>
            </a:pPr>
            <a:r>
              <a:rPr lang="en-US" sz="2400" b="1" dirty="0">
                <a:solidFill>
                  <a:schemeClr val="bg1"/>
                </a:solidFill>
              </a:rPr>
              <a:t>1. Find pictures </a:t>
            </a:r>
            <a:r>
              <a:rPr lang="en-US" sz="2400" dirty="0">
                <a:solidFill>
                  <a:schemeClr val="bg1"/>
                </a:solidFill>
              </a:rPr>
              <a:t>that represent all of the websites that you have visited in the last 48 hours.</a:t>
            </a:r>
          </a:p>
        </p:txBody>
      </p:sp>
      <p:sp>
        <p:nvSpPr>
          <p:cNvPr id="10" name="Text Placeholder 5">
            <a:extLst>
              <a:ext uri="{FF2B5EF4-FFF2-40B4-BE49-F238E27FC236}">
                <a16:creationId xmlns:a16="http://schemas.microsoft.com/office/drawing/2014/main" id="{23FC1829-32CD-4740-A6B6-3631972FF371}"/>
              </a:ext>
            </a:extLst>
          </p:cNvPr>
          <p:cNvSpPr txBox="1">
            <a:spLocks/>
          </p:cNvSpPr>
          <p:nvPr/>
        </p:nvSpPr>
        <p:spPr>
          <a:xfrm>
            <a:off x="4502086" y="2872220"/>
            <a:ext cx="3033526" cy="1820013"/>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6CC04A"/>
              </a:buClr>
              <a:buNone/>
            </a:pPr>
            <a:r>
              <a:rPr lang="en-US" sz="2400" dirty="0">
                <a:solidFill>
                  <a:schemeClr val="bg1"/>
                </a:solidFill>
              </a:rPr>
              <a:t>2. Think about the things you did on each website and </a:t>
            </a:r>
            <a:r>
              <a:rPr lang="en-US" sz="2400" b="1" dirty="0">
                <a:solidFill>
                  <a:schemeClr val="bg1"/>
                </a:solidFill>
              </a:rPr>
              <a:t>how long you spent </a:t>
            </a:r>
            <a:r>
              <a:rPr lang="en-US" sz="2400" dirty="0">
                <a:solidFill>
                  <a:schemeClr val="bg1"/>
                </a:solidFill>
              </a:rPr>
              <a:t>on it.</a:t>
            </a:r>
          </a:p>
        </p:txBody>
      </p:sp>
      <p:sp>
        <p:nvSpPr>
          <p:cNvPr id="11" name="Text Placeholder 5">
            <a:extLst>
              <a:ext uri="{FF2B5EF4-FFF2-40B4-BE49-F238E27FC236}">
                <a16:creationId xmlns:a16="http://schemas.microsoft.com/office/drawing/2014/main" id="{8FB68D0B-7D8F-4339-AF37-CEC11F62A160}"/>
              </a:ext>
            </a:extLst>
          </p:cNvPr>
          <p:cNvSpPr txBox="1">
            <a:spLocks/>
          </p:cNvSpPr>
          <p:nvPr/>
        </p:nvSpPr>
        <p:spPr>
          <a:xfrm>
            <a:off x="8281359" y="2969314"/>
            <a:ext cx="3492569" cy="2236900"/>
          </a:xfrm>
          <a:prstGeom prst="rect">
            <a:avLst/>
          </a:prstGeom>
        </p:spPr>
        <p:txBody>
          <a:bodyPr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6CC04A"/>
              </a:buClr>
              <a:buNone/>
            </a:pPr>
            <a:r>
              <a:rPr lang="en-US" dirty="0">
                <a:solidFill>
                  <a:schemeClr val="bg1"/>
                </a:solidFill>
              </a:rPr>
              <a:t>3. If you spent more time on one website, make that part of the footprint bigger! If you have posted online, shared/sent a photo, sent a message, these things should also be included too!</a:t>
            </a:r>
          </a:p>
          <a:p>
            <a:endParaRPr lang="en-US" sz="2400" dirty="0"/>
          </a:p>
        </p:txBody>
      </p:sp>
      <p:sp>
        <p:nvSpPr>
          <p:cNvPr id="12" name="Oval 11">
            <a:extLst>
              <a:ext uri="{FF2B5EF4-FFF2-40B4-BE49-F238E27FC236}">
                <a16:creationId xmlns:a16="http://schemas.microsoft.com/office/drawing/2014/main" id="{43969A94-9E52-4BB5-931A-322A37F6C125}"/>
              </a:ext>
            </a:extLst>
          </p:cNvPr>
          <p:cNvSpPr/>
          <p:nvPr/>
        </p:nvSpPr>
        <p:spPr>
          <a:xfrm>
            <a:off x="5554462" y="212329"/>
            <a:ext cx="1278385" cy="1186393"/>
          </a:xfrm>
          <a:prstGeom prst="ellipse">
            <a:avLst/>
          </a:prstGeom>
          <a:solidFill>
            <a:schemeClr val="bg1"/>
          </a:solidFill>
          <a:ln w="57150">
            <a:solidFill>
              <a:srgbClr val="09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oogle Shape;518;p39">
            <a:extLst>
              <a:ext uri="{FF2B5EF4-FFF2-40B4-BE49-F238E27FC236}">
                <a16:creationId xmlns:a16="http://schemas.microsoft.com/office/drawing/2014/main" id="{CB6244A9-D437-4893-8DBD-1D9E9D6D3B74}"/>
              </a:ext>
            </a:extLst>
          </p:cNvPr>
          <p:cNvGrpSpPr/>
          <p:nvPr/>
        </p:nvGrpSpPr>
        <p:grpSpPr>
          <a:xfrm>
            <a:off x="5945712" y="486683"/>
            <a:ext cx="575069" cy="575036"/>
            <a:chOff x="1923675" y="1633650"/>
            <a:chExt cx="436000" cy="435975"/>
          </a:xfrm>
        </p:grpSpPr>
        <p:sp>
          <p:nvSpPr>
            <p:cNvPr id="16" name="Google Shape;519;p39">
              <a:extLst>
                <a:ext uri="{FF2B5EF4-FFF2-40B4-BE49-F238E27FC236}">
                  <a16:creationId xmlns:a16="http://schemas.microsoft.com/office/drawing/2014/main" id="{85BA484D-A59C-49EC-B733-2DB633E1500E}"/>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094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520;p39">
              <a:extLst>
                <a:ext uri="{FF2B5EF4-FFF2-40B4-BE49-F238E27FC236}">
                  <a16:creationId xmlns:a16="http://schemas.microsoft.com/office/drawing/2014/main" id="{476D7551-F09A-453C-A1C5-9CF247FEBA86}"/>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094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521;p39">
              <a:extLst>
                <a:ext uri="{FF2B5EF4-FFF2-40B4-BE49-F238E27FC236}">
                  <a16:creationId xmlns:a16="http://schemas.microsoft.com/office/drawing/2014/main" id="{5A0DC6C7-7549-4E0E-89DE-5910C7DA4F4C}"/>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094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522;p39">
              <a:extLst>
                <a:ext uri="{FF2B5EF4-FFF2-40B4-BE49-F238E27FC236}">
                  <a16:creationId xmlns:a16="http://schemas.microsoft.com/office/drawing/2014/main" id="{ABF57494-5ED9-4195-A260-EB5374F74AEF}"/>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094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523;p39">
              <a:extLst>
                <a:ext uri="{FF2B5EF4-FFF2-40B4-BE49-F238E27FC236}">
                  <a16:creationId xmlns:a16="http://schemas.microsoft.com/office/drawing/2014/main" id="{47052EBB-608C-4D4D-A3CA-9A21ECA8C31A}"/>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524;p39">
              <a:extLst>
                <a:ext uri="{FF2B5EF4-FFF2-40B4-BE49-F238E27FC236}">
                  <a16:creationId xmlns:a16="http://schemas.microsoft.com/office/drawing/2014/main" id="{635FD57A-DF5C-4D22-988C-65CE08A1EC98}"/>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094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671882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9A485B-C354-4BF4-ABA6-9897871CA9DE}"/>
              </a:ext>
            </a:extLst>
          </p:cNvPr>
          <p:cNvSpPr>
            <a:spLocks noGrp="1"/>
          </p:cNvSpPr>
          <p:nvPr>
            <p:ph type="body" sz="quarter" idx="13"/>
          </p:nvPr>
        </p:nvSpPr>
        <p:spPr>
          <a:xfrm>
            <a:off x="2107509" y="1539907"/>
            <a:ext cx="10600546" cy="571310"/>
          </a:xfrm>
        </p:spPr>
        <p:txBody>
          <a:bodyPr>
            <a:normAutofit lnSpcReduction="10000"/>
          </a:bodyPr>
          <a:lstStyle/>
          <a:p>
            <a:r>
              <a:rPr lang="en-GB" dirty="0">
                <a:solidFill>
                  <a:srgbClr val="17A7CE"/>
                </a:solidFill>
              </a:rPr>
              <a:t>FIND OUT THE SIZE OF THE DIGITAL FOOTPRINT</a:t>
            </a:r>
          </a:p>
        </p:txBody>
      </p:sp>
      <p:sp>
        <p:nvSpPr>
          <p:cNvPr id="3" name="Text Placeholder 2">
            <a:extLst>
              <a:ext uri="{FF2B5EF4-FFF2-40B4-BE49-F238E27FC236}">
                <a16:creationId xmlns:a16="http://schemas.microsoft.com/office/drawing/2014/main" id="{14FA60ED-2918-45A9-A5AA-11929EE05B59}"/>
              </a:ext>
            </a:extLst>
          </p:cNvPr>
          <p:cNvSpPr>
            <a:spLocks noGrp="1"/>
          </p:cNvSpPr>
          <p:nvPr>
            <p:ph type="body" sz="quarter" idx="14"/>
          </p:nvPr>
        </p:nvSpPr>
        <p:spPr>
          <a:xfrm>
            <a:off x="1174626" y="2111217"/>
            <a:ext cx="10587038" cy="3995320"/>
          </a:xfrm>
        </p:spPr>
        <p:txBody>
          <a:bodyPr/>
          <a:lstStyle/>
          <a:p>
            <a:pPr algn="ctr"/>
            <a:r>
              <a:rPr lang="en-GB" dirty="0"/>
              <a:t>If you’re interested in the current size of your own digital footprint, you can download a copy of the Personal Digital Footprint Calculator. This tool walks you through a questionnaire that calculates your impact based on the responses to questions about your computer usage, email usage, digital camera/camcorder usage, web downloading habits,  potential surveillance areas, and geographical information, among other things. The questions do make you think about your online activities, but they may be hard to answer if you’re not really aware of your online activities or good at coming up with averages for things like “number of emails sent per week,” for example.</a:t>
            </a:r>
          </a:p>
          <a:p>
            <a:endParaRPr lang="en-GB" dirty="0"/>
          </a:p>
          <a:p>
            <a:r>
              <a:rPr lang="en-US" sz="2400" dirty="0">
                <a:solidFill>
                  <a:srgbClr val="16A8D3"/>
                </a:solidFill>
              </a:rPr>
              <a:t>https://readwrite.com/2008/03/24/new_tool_calculates_your_digital_footprint/</a:t>
            </a:r>
          </a:p>
          <a:p>
            <a:endParaRPr lang="en-GB" dirty="0"/>
          </a:p>
          <a:p>
            <a:endParaRPr lang="en-GB" dirty="0"/>
          </a:p>
        </p:txBody>
      </p:sp>
      <p:sp>
        <p:nvSpPr>
          <p:cNvPr id="5" name="Oval 4">
            <a:extLst>
              <a:ext uri="{FF2B5EF4-FFF2-40B4-BE49-F238E27FC236}">
                <a16:creationId xmlns:a16="http://schemas.microsoft.com/office/drawing/2014/main" id="{C73BA94E-4320-4A8B-A7F8-CBCDEF4E84B8}"/>
              </a:ext>
            </a:extLst>
          </p:cNvPr>
          <p:cNvSpPr/>
          <p:nvPr/>
        </p:nvSpPr>
        <p:spPr>
          <a:xfrm>
            <a:off x="5828952" y="266406"/>
            <a:ext cx="1278385" cy="1186393"/>
          </a:xfrm>
          <a:prstGeom prst="ellipse">
            <a:avLst/>
          </a:prstGeom>
          <a:solidFill>
            <a:srgbClr val="17A7CE"/>
          </a:solidFill>
          <a:ln w="57150">
            <a:solidFill>
              <a:srgbClr val="17A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871757B4-7A66-4BAA-AE18-81BF8F9C60C4}"/>
              </a:ext>
            </a:extLst>
          </p:cNvPr>
          <p:cNvCxnSpPr/>
          <p:nvPr/>
        </p:nvCxnSpPr>
        <p:spPr>
          <a:xfrm>
            <a:off x="6468144" y="0"/>
            <a:ext cx="0" cy="859602"/>
          </a:xfrm>
          <a:prstGeom prst="line">
            <a:avLst/>
          </a:prstGeom>
          <a:ln w="57150">
            <a:solidFill>
              <a:srgbClr val="17A7CE"/>
            </a:solidFill>
          </a:ln>
        </p:spPr>
        <p:style>
          <a:lnRef idx="1">
            <a:schemeClr val="accent1"/>
          </a:lnRef>
          <a:fillRef idx="0">
            <a:schemeClr val="accent1"/>
          </a:fillRef>
          <a:effectRef idx="0">
            <a:schemeClr val="accent1"/>
          </a:effectRef>
          <a:fontRef idx="minor">
            <a:schemeClr val="tx1"/>
          </a:fontRef>
        </p:style>
      </p:cxnSp>
      <p:grpSp>
        <p:nvGrpSpPr>
          <p:cNvPr id="8" name="Google Shape;518;p39">
            <a:extLst>
              <a:ext uri="{FF2B5EF4-FFF2-40B4-BE49-F238E27FC236}">
                <a16:creationId xmlns:a16="http://schemas.microsoft.com/office/drawing/2014/main" id="{3B2456E3-8383-4E9B-A053-1D229E21DF27}"/>
              </a:ext>
            </a:extLst>
          </p:cNvPr>
          <p:cNvGrpSpPr/>
          <p:nvPr/>
        </p:nvGrpSpPr>
        <p:grpSpPr>
          <a:xfrm>
            <a:off x="6180609" y="550972"/>
            <a:ext cx="575069" cy="575036"/>
            <a:chOff x="1923675" y="1633650"/>
            <a:chExt cx="436000" cy="435975"/>
          </a:xfrm>
        </p:grpSpPr>
        <p:sp>
          <p:nvSpPr>
            <p:cNvPr id="9" name="Google Shape;519;p39">
              <a:extLst>
                <a:ext uri="{FF2B5EF4-FFF2-40B4-BE49-F238E27FC236}">
                  <a16:creationId xmlns:a16="http://schemas.microsoft.com/office/drawing/2014/main" id="{0D7498DF-3D72-4C39-94DF-AD1B99BC6F55}"/>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20;p39">
              <a:extLst>
                <a:ext uri="{FF2B5EF4-FFF2-40B4-BE49-F238E27FC236}">
                  <a16:creationId xmlns:a16="http://schemas.microsoft.com/office/drawing/2014/main" id="{6619F7F7-EA10-4361-BA5E-1F4207B1AB7E}"/>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21;p39">
              <a:extLst>
                <a:ext uri="{FF2B5EF4-FFF2-40B4-BE49-F238E27FC236}">
                  <a16:creationId xmlns:a16="http://schemas.microsoft.com/office/drawing/2014/main" id="{7317C092-DB3D-4E0F-AC76-777B57A4A0CC}"/>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522;p39">
              <a:extLst>
                <a:ext uri="{FF2B5EF4-FFF2-40B4-BE49-F238E27FC236}">
                  <a16:creationId xmlns:a16="http://schemas.microsoft.com/office/drawing/2014/main" id="{7B78F6FA-54F4-4699-B91A-46C5FF0272A4}"/>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523;p39">
              <a:extLst>
                <a:ext uri="{FF2B5EF4-FFF2-40B4-BE49-F238E27FC236}">
                  <a16:creationId xmlns:a16="http://schemas.microsoft.com/office/drawing/2014/main" id="{80605143-265F-424E-ABDE-E4F3D632ED25}"/>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524;p39">
              <a:extLst>
                <a:ext uri="{FF2B5EF4-FFF2-40B4-BE49-F238E27FC236}">
                  <a16:creationId xmlns:a16="http://schemas.microsoft.com/office/drawing/2014/main" id="{757E3E04-E717-4094-8F28-89F63D35BB11}"/>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5" name="TextBox 14">
            <a:extLst>
              <a:ext uri="{FF2B5EF4-FFF2-40B4-BE49-F238E27FC236}">
                <a16:creationId xmlns:a16="http://schemas.microsoft.com/office/drawing/2014/main" id="{D16AD8A1-DBAF-A7BD-1995-956A6428AE14}"/>
              </a:ext>
            </a:extLst>
          </p:cNvPr>
          <p:cNvSpPr txBox="1"/>
          <p:nvPr/>
        </p:nvSpPr>
        <p:spPr>
          <a:xfrm>
            <a:off x="1617594" y="102166"/>
            <a:ext cx="6356074" cy="584775"/>
          </a:xfrm>
          <a:prstGeom prst="rect">
            <a:avLst/>
          </a:prstGeom>
          <a:noFill/>
        </p:spPr>
        <p:txBody>
          <a:bodyPr wrap="square">
            <a:spAutoFit/>
          </a:bodyPr>
          <a:lstStyle/>
          <a:p>
            <a:r>
              <a:rPr lang="en-US" sz="3200" dirty="0">
                <a:solidFill>
                  <a:srgbClr val="17A7CE"/>
                </a:solidFill>
              </a:rPr>
              <a:t>ACTIVITY</a:t>
            </a:r>
            <a:endParaRPr lang="en-IE" sz="2000" dirty="0">
              <a:solidFill>
                <a:srgbClr val="17A7CE"/>
              </a:solidFill>
            </a:endParaRPr>
          </a:p>
        </p:txBody>
      </p:sp>
    </p:spTree>
    <p:extLst>
      <p:ext uri="{BB962C8B-B14F-4D97-AF65-F5344CB8AC3E}">
        <p14:creationId xmlns:p14="http://schemas.microsoft.com/office/powerpoint/2010/main" val="1938843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F3E16F0-5F53-486A-AAA0-ED112425F4CD}"/>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30576" r="30576"/>
          <a:stretch>
            <a:fillRect/>
          </a:stretch>
        </p:blipFill>
        <p:spPr/>
      </p:pic>
      <p:sp>
        <p:nvSpPr>
          <p:cNvPr id="3" name="Text Placeholder 2">
            <a:extLst>
              <a:ext uri="{FF2B5EF4-FFF2-40B4-BE49-F238E27FC236}">
                <a16:creationId xmlns:a16="http://schemas.microsoft.com/office/drawing/2014/main" id="{2D1C7A70-CF03-4A73-A606-D37298DB4F28}"/>
              </a:ext>
            </a:extLst>
          </p:cNvPr>
          <p:cNvSpPr>
            <a:spLocks noGrp="1"/>
          </p:cNvSpPr>
          <p:nvPr>
            <p:ph type="body" sz="quarter" idx="18"/>
          </p:nvPr>
        </p:nvSpPr>
        <p:spPr>
          <a:xfrm>
            <a:off x="1463724" y="1859843"/>
            <a:ext cx="5105120" cy="4525954"/>
          </a:xfrm>
        </p:spPr>
        <p:txBody>
          <a:bodyPr/>
          <a:lstStyle/>
          <a:p>
            <a:pPr marL="342900" indent="-342900">
              <a:buFont typeface="Wingdings" panose="05000000000000000000" pitchFamily="2" charset="2"/>
              <a:buChar char="§"/>
            </a:pPr>
            <a:r>
              <a:rPr lang="en-GB" dirty="0"/>
              <a:t>As stated earlier, the amount of time employees spend online has grown considerably over the last 2 years. It is important to understand the impacts your online interactions can have on your professional and personal life.</a:t>
            </a:r>
          </a:p>
          <a:p>
            <a:endParaRPr lang="en-GB" dirty="0"/>
          </a:p>
          <a:p>
            <a:pPr marL="342900" indent="-342900">
              <a:buFont typeface="Arial" panose="020B0604020202020204" pitchFamily="34" charset="0"/>
              <a:buChar char="•"/>
            </a:pPr>
            <a:r>
              <a:rPr lang="en-GB" dirty="0"/>
              <a:t>In real life, reputation is a qualitative concept whereas on social media networks, it can be quantified. </a:t>
            </a:r>
          </a:p>
          <a:p>
            <a:endParaRPr lang="en-GB" dirty="0"/>
          </a:p>
          <a:p>
            <a:endParaRPr lang="en-GB" dirty="0"/>
          </a:p>
        </p:txBody>
      </p:sp>
      <p:sp>
        <p:nvSpPr>
          <p:cNvPr id="4" name="Text Placeholder 3">
            <a:extLst>
              <a:ext uri="{FF2B5EF4-FFF2-40B4-BE49-F238E27FC236}">
                <a16:creationId xmlns:a16="http://schemas.microsoft.com/office/drawing/2014/main" id="{9D24761E-C1F1-4A50-867E-90914D24A4E2}"/>
              </a:ext>
            </a:extLst>
          </p:cNvPr>
          <p:cNvSpPr>
            <a:spLocks noGrp="1"/>
          </p:cNvSpPr>
          <p:nvPr>
            <p:ph type="body" sz="quarter" idx="16"/>
          </p:nvPr>
        </p:nvSpPr>
        <p:spPr>
          <a:xfrm>
            <a:off x="1364830" y="472203"/>
            <a:ext cx="4931330" cy="1035733"/>
          </a:xfrm>
        </p:spPr>
        <p:txBody>
          <a:bodyPr>
            <a:normAutofit fontScale="70000" lnSpcReduction="20000"/>
          </a:bodyPr>
          <a:lstStyle/>
          <a:p>
            <a:r>
              <a:rPr lang="en-GB" dirty="0"/>
              <a:t>Why is digital footprint important </a:t>
            </a:r>
            <a:r>
              <a:rPr lang="en-GB" b="1" dirty="0"/>
              <a:t>NOW</a:t>
            </a:r>
            <a:r>
              <a:rPr lang="en-GB" dirty="0"/>
              <a:t>? What role does it play in employee </a:t>
            </a:r>
            <a:r>
              <a:rPr lang="en-GB" b="1" dirty="0"/>
              <a:t>WELLBEING</a:t>
            </a:r>
            <a:r>
              <a:rPr lang="en-GB" dirty="0"/>
              <a:t>?</a:t>
            </a:r>
          </a:p>
        </p:txBody>
      </p:sp>
    </p:spTree>
    <p:extLst>
      <p:ext uri="{BB962C8B-B14F-4D97-AF65-F5344CB8AC3E}">
        <p14:creationId xmlns:p14="http://schemas.microsoft.com/office/powerpoint/2010/main" val="2540764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AB02C9C-D75A-8F44-0B59-0D3A9D6F0F73}"/>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23253" r="23253"/>
          <a:stretch>
            <a:fillRect/>
          </a:stretch>
        </p:blipFill>
        <p:spPr/>
      </p:pic>
      <p:sp>
        <p:nvSpPr>
          <p:cNvPr id="2" name="Text Placeholder 1">
            <a:extLst>
              <a:ext uri="{FF2B5EF4-FFF2-40B4-BE49-F238E27FC236}">
                <a16:creationId xmlns:a16="http://schemas.microsoft.com/office/drawing/2014/main" id="{31735710-FFB5-478D-85DC-FF7F030F6F3E}"/>
              </a:ext>
            </a:extLst>
          </p:cNvPr>
          <p:cNvSpPr>
            <a:spLocks noGrp="1"/>
          </p:cNvSpPr>
          <p:nvPr>
            <p:ph type="body" sz="quarter" idx="18"/>
          </p:nvPr>
        </p:nvSpPr>
        <p:spPr>
          <a:xfrm>
            <a:off x="1191039" y="1859843"/>
            <a:ext cx="5105121" cy="4525954"/>
          </a:xfrm>
        </p:spPr>
        <p:txBody>
          <a:bodyPr>
            <a:normAutofit fontScale="92500" lnSpcReduction="20000"/>
          </a:bodyPr>
          <a:lstStyle/>
          <a:p>
            <a:pPr marL="285750" indent="-285750" algn="just">
              <a:buFont typeface="Arial" panose="020B0604020202020204" pitchFamily="34" charset="0"/>
              <a:buChar char="•"/>
            </a:pPr>
            <a:r>
              <a:rPr lang="en-GB" dirty="0"/>
              <a:t>Reputation on Facebook is the number of likes or comments posted; on </a:t>
            </a:r>
            <a:r>
              <a:rPr lang="en-GB" dirty="0" err="1"/>
              <a:t>Linkedin</a:t>
            </a:r>
            <a:r>
              <a:rPr lang="en-GB" dirty="0"/>
              <a:t>, it’s about endorsements from other users; and on YouTube, reputation is based on ‘view counts’ or ratings (</a:t>
            </a:r>
            <a:r>
              <a:rPr lang="en-GB" dirty="0" err="1"/>
              <a:t>Kietzmann</a:t>
            </a:r>
            <a:r>
              <a:rPr lang="en-GB" dirty="0"/>
              <a:t> et al., 2011). </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dirty="0"/>
              <a:t>Therefore, online reputation is viewed as credibility of an individual or a business, based on the ratings on virtual networks by other members/users (Wei et al., 2017). Social media has become an innovative and economical tool for businesses and individuals to build their reputations online (</a:t>
            </a:r>
            <a:r>
              <a:rPr lang="en-GB" dirty="0" err="1"/>
              <a:t>Spanbauer</a:t>
            </a:r>
            <a:r>
              <a:rPr lang="en-GB" dirty="0"/>
              <a:t>, 2006; </a:t>
            </a:r>
            <a:r>
              <a:rPr lang="en-GB" dirty="0" err="1"/>
              <a:t>Tasențe</a:t>
            </a:r>
            <a:r>
              <a:rPr lang="en-GB" dirty="0"/>
              <a:t>, 2020).</a:t>
            </a:r>
          </a:p>
          <a:p>
            <a:pPr marL="0" indent="0"/>
            <a:endParaRPr lang="en-GB" sz="3200" dirty="0"/>
          </a:p>
        </p:txBody>
      </p:sp>
      <p:sp>
        <p:nvSpPr>
          <p:cNvPr id="3" name="Text Placeholder 2">
            <a:extLst>
              <a:ext uri="{FF2B5EF4-FFF2-40B4-BE49-F238E27FC236}">
                <a16:creationId xmlns:a16="http://schemas.microsoft.com/office/drawing/2014/main" id="{50807766-995F-4665-B04B-F5D53E82C3D8}"/>
              </a:ext>
            </a:extLst>
          </p:cNvPr>
          <p:cNvSpPr>
            <a:spLocks noGrp="1"/>
          </p:cNvSpPr>
          <p:nvPr>
            <p:ph type="body" sz="quarter" idx="16"/>
          </p:nvPr>
        </p:nvSpPr>
        <p:spPr/>
        <p:txBody>
          <a:bodyPr>
            <a:normAutofit lnSpcReduction="10000"/>
          </a:bodyPr>
          <a:lstStyle/>
          <a:p>
            <a:r>
              <a:rPr lang="en-GB" dirty="0"/>
              <a:t>Online reputation</a:t>
            </a:r>
          </a:p>
        </p:txBody>
      </p:sp>
      <p:sp>
        <p:nvSpPr>
          <p:cNvPr id="6" name="TextBox 5">
            <a:extLst>
              <a:ext uri="{FF2B5EF4-FFF2-40B4-BE49-F238E27FC236}">
                <a16:creationId xmlns:a16="http://schemas.microsoft.com/office/drawing/2014/main" id="{DD538C40-9EE7-45AD-8EE8-AF48FD97D0D6}"/>
              </a:ext>
            </a:extLst>
          </p:cNvPr>
          <p:cNvSpPr txBox="1"/>
          <p:nvPr/>
        </p:nvSpPr>
        <p:spPr>
          <a:xfrm>
            <a:off x="6772184" y="6302184"/>
            <a:ext cx="5160059" cy="307777"/>
          </a:xfrm>
          <a:prstGeom prst="rect">
            <a:avLst/>
          </a:prstGeom>
          <a:noFill/>
        </p:spPr>
        <p:txBody>
          <a:bodyPr wrap="square">
            <a:spAutoFit/>
          </a:bodyPr>
          <a:lstStyle/>
          <a:p>
            <a:r>
              <a:rPr lang="en-GB" sz="1400" dirty="0">
                <a:solidFill>
                  <a:srgbClr val="002060"/>
                </a:solidFill>
                <a:hlinkClick r:id="rId3">
                  <a:extLst>
                    <a:ext uri="{A12FA001-AC4F-418D-AE19-62706E023703}">
                      <ahyp:hlinkClr xmlns:ahyp="http://schemas.microsoft.com/office/drawing/2018/hyperlinkcolor" val="tx"/>
                    </a:ext>
                  </a:extLst>
                </a:hlinkClick>
              </a:rPr>
              <a:t>SOURCE</a:t>
            </a:r>
            <a:endParaRPr lang="en-GB" sz="1400" dirty="0">
              <a:solidFill>
                <a:srgbClr val="002060"/>
              </a:solidFill>
            </a:endParaRPr>
          </a:p>
        </p:txBody>
      </p:sp>
    </p:spTree>
    <p:extLst>
      <p:ext uri="{BB962C8B-B14F-4D97-AF65-F5344CB8AC3E}">
        <p14:creationId xmlns:p14="http://schemas.microsoft.com/office/powerpoint/2010/main" val="3430436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735710-FFB5-478D-85DC-FF7F030F6F3E}"/>
              </a:ext>
            </a:extLst>
          </p:cNvPr>
          <p:cNvSpPr>
            <a:spLocks noGrp="1"/>
          </p:cNvSpPr>
          <p:nvPr>
            <p:ph type="body" sz="quarter" idx="18"/>
          </p:nvPr>
        </p:nvSpPr>
        <p:spPr>
          <a:xfrm>
            <a:off x="734714" y="1495148"/>
            <a:ext cx="10808102" cy="3867704"/>
          </a:xfrm>
        </p:spPr>
        <p:txBody>
          <a:bodyPr>
            <a:normAutofit fontScale="92500" lnSpcReduction="20000"/>
          </a:bodyPr>
          <a:lstStyle/>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dirty="0"/>
              <a:t>Although, social media provides opportunities to build strong reputation, it also poses a serious threat as it can be damaged easily (Aula &amp; </a:t>
            </a:r>
            <a:r>
              <a:rPr lang="en-GB" dirty="0" err="1"/>
              <a:t>Tienari</a:t>
            </a:r>
            <a:r>
              <a:rPr lang="en-GB" dirty="0"/>
              <a:t>, 2011). The practices such as gossiping and shaming, that shape the social reputation, have taken on a new dimension by shifting to the internet platform (Marwick et al., 2010). </a:t>
            </a:r>
          </a:p>
          <a:p>
            <a:pPr marL="285750" indent="-285750" algn="just">
              <a:buFont typeface="Arial" panose="020B0604020202020204" pitchFamily="34" charset="0"/>
              <a:buChar char="•"/>
            </a:pPr>
            <a:endParaRPr lang="en-GB" dirty="0"/>
          </a:p>
          <a:p>
            <a:pPr marL="285750" indent="-285750" algn="just">
              <a:buFont typeface="Arial" panose="020B0604020202020204" pitchFamily="34" charset="0"/>
              <a:buChar char="•"/>
            </a:pPr>
            <a:r>
              <a:rPr lang="en-GB" dirty="0"/>
              <a:t>Social media usage helps users to connect to other users but it can cause adverse health conditions such as depression and anxiety (</a:t>
            </a:r>
            <a:r>
              <a:rPr lang="en-GB" dirty="0" err="1"/>
              <a:t>Merolli</a:t>
            </a:r>
            <a:r>
              <a:rPr lang="en-GB" dirty="0"/>
              <a:t> et al., 2014). Anxiety and stress are considered as gifts from web 2.0 technologies. Previous studies have shown that social media has a relationship with stress and anxiety (</a:t>
            </a:r>
            <a:r>
              <a:rPr lang="en-GB" dirty="0" err="1"/>
              <a:t>Aydogan</a:t>
            </a:r>
            <a:r>
              <a:rPr lang="en-GB" dirty="0"/>
              <a:t> &amp; </a:t>
            </a:r>
            <a:r>
              <a:rPr lang="en-GB" dirty="0" err="1"/>
              <a:t>Buyukyilmaz</a:t>
            </a:r>
            <a:r>
              <a:rPr lang="en-GB" dirty="0"/>
              <a:t>, 2017), sleep latency (van der Schuur et al., 2018; Zimmerman, 2008) and psychological disorders (</a:t>
            </a:r>
            <a:r>
              <a:rPr lang="en-GB" dirty="0" err="1"/>
              <a:t>Chassiakos</a:t>
            </a:r>
            <a:r>
              <a:rPr lang="en-GB" dirty="0"/>
              <a:t> et al., 2016). Thus,  looking after your online reputation can cause a lot of stress that generations before now did not have to face.</a:t>
            </a:r>
          </a:p>
          <a:p>
            <a:pPr marL="0" indent="0"/>
            <a:endParaRPr lang="en-GB" sz="1400" dirty="0"/>
          </a:p>
          <a:p>
            <a:pPr marL="0" indent="0"/>
            <a:endParaRPr lang="en-GB" dirty="0"/>
          </a:p>
        </p:txBody>
      </p:sp>
      <p:sp>
        <p:nvSpPr>
          <p:cNvPr id="3" name="Text Placeholder 2">
            <a:extLst>
              <a:ext uri="{FF2B5EF4-FFF2-40B4-BE49-F238E27FC236}">
                <a16:creationId xmlns:a16="http://schemas.microsoft.com/office/drawing/2014/main" id="{50807766-995F-4665-B04B-F5D53E82C3D8}"/>
              </a:ext>
            </a:extLst>
          </p:cNvPr>
          <p:cNvSpPr>
            <a:spLocks noGrp="1"/>
          </p:cNvSpPr>
          <p:nvPr>
            <p:ph type="body" sz="quarter" idx="16"/>
          </p:nvPr>
        </p:nvSpPr>
        <p:spPr/>
        <p:txBody>
          <a:bodyPr>
            <a:normAutofit lnSpcReduction="10000"/>
          </a:bodyPr>
          <a:lstStyle/>
          <a:p>
            <a:r>
              <a:rPr lang="en-GB" dirty="0"/>
              <a:t>Online reputation</a:t>
            </a:r>
          </a:p>
        </p:txBody>
      </p:sp>
      <p:sp>
        <p:nvSpPr>
          <p:cNvPr id="6" name="TextBox 5">
            <a:extLst>
              <a:ext uri="{FF2B5EF4-FFF2-40B4-BE49-F238E27FC236}">
                <a16:creationId xmlns:a16="http://schemas.microsoft.com/office/drawing/2014/main" id="{DD538C40-9EE7-45AD-8EE8-AF48FD97D0D6}"/>
              </a:ext>
            </a:extLst>
          </p:cNvPr>
          <p:cNvSpPr txBox="1"/>
          <p:nvPr/>
        </p:nvSpPr>
        <p:spPr>
          <a:xfrm>
            <a:off x="6772184" y="6302184"/>
            <a:ext cx="5160059" cy="307777"/>
          </a:xfrm>
          <a:prstGeom prst="rect">
            <a:avLst/>
          </a:prstGeom>
          <a:noFill/>
        </p:spPr>
        <p:txBody>
          <a:bodyPr wrap="square">
            <a:spAutoFit/>
          </a:bodyPr>
          <a:lstStyle/>
          <a:p>
            <a:r>
              <a:rPr lang="en-GB" sz="1400" dirty="0">
                <a:solidFill>
                  <a:srgbClr val="002060"/>
                </a:solidFill>
                <a:hlinkClick r:id="rId2">
                  <a:extLst>
                    <a:ext uri="{A12FA001-AC4F-418D-AE19-62706E023703}">
                      <ahyp:hlinkClr xmlns:ahyp="http://schemas.microsoft.com/office/drawing/2018/hyperlinkcolor" val="tx"/>
                    </a:ext>
                  </a:extLst>
                </a:hlinkClick>
              </a:rPr>
              <a:t>SOURCE</a:t>
            </a:r>
            <a:endParaRPr lang="en-GB" sz="1400" dirty="0">
              <a:solidFill>
                <a:srgbClr val="002060"/>
              </a:solidFill>
            </a:endParaRPr>
          </a:p>
        </p:txBody>
      </p:sp>
    </p:spTree>
    <p:extLst>
      <p:ext uri="{BB962C8B-B14F-4D97-AF65-F5344CB8AC3E}">
        <p14:creationId xmlns:p14="http://schemas.microsoft.com/office/powerpoint/2010/main" val="1112106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EB5129-06A3-4FFB-AF3F-7EF291D5C108}"/>
              </a:ext>
            </a:extLst>
          </p:cNvPr>
          <p:cNvSpPr>
            <a:spLocks noGrp="1"/>
          </p:cNvSpPr>
          <p:nvPr>
            <p:ph type="pic" sz="quarter" idx="10"/>
          </p:nvPr>
        </p:nvSpPr>
        <p:spPr/>
      </p:sp>
      <p:sp>
        <p:nvSpPr>
          <p:cNvPr id="6" name="Text Placeholder 5">
            <a:extLst>
              <a:ext uri="{FF2B5EF4-FFF2-40B4-BE49-F238E27FC236}">
                <a16:creationId xmlns:a16="http://schemas.microsoft.com/office/drawing/2014/main" id="{9605B23D-8B00-43F3-AB8E-1BE2D891EEA8}"/>
              </a:ext>
            </a:extLst>
          </p:cNvPr>
          <p:cNvSpPr>
            <a:spLocks noGrp="1"/>
          </p:cNvSpPr>
          <p:nvPr>
            <p:ph type="body" sz="quarter" idx="18"/>
          </p:nvPr>
        </p:nvSpPr>
        <p:spPr>
          <a:xfrm>
            <a:off x="747201" y="3600176"/>
            <a:ext cx="5029134" cy="2233514"/>
          </a:xfrm>
        </p:spPr>
        <p:txBody>
          <a:bodyPr>
            <a:normAutofit/>
          </a:bodyPr>
          <a:lstStyle/>
          <a:p>
            <a:pPr marL="0"/>
            <a:r>
              <a:rPr lang="en-US" dirty="0">
                <a:solidFill>
                  <a:srgbClr val="09446A"/>
                </a:solidFill>
              </a:rPr>
              <a:t>Check out the video below which helps you understand the importance of your online reputation and how to manage it!</a:t>
            </a:r>
          </a:p>
          <a:p>
            <a:pPr marL="0"/>
            <a:r>
              <a:rPr lang="en-IE" dirty="0">
                <a:solidFill>
                  <a:srgbClr val="002060"/>
                </a:solidFill>
                <a:hlinkClick r:id="rId3">
                  <a:extLst>
                    <a:ext uri="{A12FA001-AC4F-418D-AE19-62706E023703}">
                      <ahyp:hlinkClr xmlns:ahyp="http://schemas.microsoft.com/office/drawing/2018/hyperlinkcolor" val="tx"/>
                    </a:ext>
                  </a:extLst>
                </a:hlinkClick>
              </a:rPr>
              <a:t>https://youtu.be/w7qEbPVw3hA</a:t>
            </a:r>
            <a:endParaRPr lang="en-IE" dirty="0">
              <a:solidFill>
                <a:srgbClr val="002060"/>
              </a:solidFill>
            </a:endParaRPr>
          </a:p>
        </p:txBody>
      </p:sp>
      <p:sp>
        <p:nvSpPr>
          <p:cNvPr id="5" name="Text Placeholder 4">
            <a:extLst>
              <a:ext uri="{FF2B5EF4-FFF2-40B4-BE49-F238E27FC236}">
                <a16:creationId xmlns:a16="http://schemas.microsoft.com/office/drawing/2014/main" id="{518E6646-1785-42DB-94DA-32FEAF18F594}"/>
              </a:ext>
            </a:extLst>
          </p:cNvPr>
          <p:cNvSpPr>
            <a:spLocks noGrp="1"/>
          </p:cNvSpPr>
          <p:nvPr>
            <p:ph type="body" sz="quarter" idx="16"/>
          </p:nvPr>
        </p:nvSpPr>
        <p:spPr>
          <a:xfrm>
            <a:off x="747201" y="805450"/>
            <a:ext cx="5733112" cy="1808541"/>
          </a:xfrm>
        </p:spPr>
        <p:txBody>
          <a:bodyPr>
            <a:normAutofit fontScale="70000" lnSpcReduction="20000"/>
          </a:bodyPr>
          <a:lstStyle/>
          <a:p>
            <a:r>
              <a:rPr lang="en-IE" sz="5100" dirty="0"/>
              <a:t>WATCH</a:t>
            </a:r>
          </a:p>
          <a:p>
            <a:endParaRPr lang="en-IE" dirty="0"/>
          </a:p>
          <a:p>
            <a:r>
              <a:rPr lang="en-US" sz="4600" dirty="0"/>
              <a:t>Manage Your Online Reputation</a:t>
            </a:r>
            <a:endParaRPr lang="en-IE" sz="4600" dirty="0"/>
          </a:p>
        </p:txBody>
      </p:sp>
      <p:pic>
        <p:nvPicPr>
          <p:cNvPr id="2" name="Online Media 1" title="Manage Your Online Reputation">
            <a:hlinkClick r:id="" action="ppaction://media"/>
            <a:extLst>
              <a:ext uri="{FF2B5EF4-FFF2-40B4-BE49-F238E27FC236}">
                <a16:creationId xmlns:a16="http://schemas.microsoft.com/office/drawing/2014/main" id="{700A58F6-D0E8-F369-B264-5F4283CC1330}"/>
              </a:ext>
            </a:extLst>
          </p:cNvPr>
          <p:cNvPicPr>
            <a:picLocks noRot="1" noChangeAspect="1"/>
          </p:cNvPicPr>
          <p:nvPr>
            <a:videoFile r:link="rId1"/>
          </p:nvPr>
        </p:nvPicPr>
        <p:blipFill>
          <a:blip r:embed="rId4"/>
          <a:stretch>
            <a:fillRect/>
          </a:stretch>
        </p:blipFill>
        <p:spPr>
          <a:xfrm>
            <a:off x="7061200" y="1203325"/>
            <a:ext cx="5150488" cy="3913188"/>
          </a:xfrm>
          <a:prstGeom prst="rect">
            <a:avLst/>
          </a:prstGeom>
        </p:spPr>
      </p:pic>
    </p:spTree>
    <p:extLst>
      <p:ext uri="{BB962C8B-B14F-4D97-AF65-F5344CB8AC3E}">
        <p14:creationId xmlns:p14="http://schemas.microsoft.com/office/powerpoint/2010/main" val="26771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1B50B9-200B-4DE2-B4A4-22F4C45DC8A0}"/>
              </a:ext>
            </a:extLst>
          </p:cNvPr>
          <p:cNvSpPr/>
          <p:nvPr/>
        </p:nvSpPr>
        <p:spPr>
          <a:xfrm>
            <a:off x="593592" y="1700784"/>
            <a:ext cx="11194742" cy="3856637"/>
          </a:xfrm>
          <a:prstGeom prst="rect">
            <a:avLst/>
          </a:prstGeom>
          <a:solidFill>
            <a:srgbClr val="09446A"/>
          </a:solidFill>
          <a:ln>
            <a:solidFill>
              <a:srgbClr val="09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iPhone6_mockup_front_white.png">
            <a:extLst>
              <a:ext uri="{FF2B5EF4-FFF2-40B4-BE49-F238E27FC236}">
                <a16:creationId xmlns:a16="http://schemas.microsoft.com/office/drawing/2014/main" id="{CCB2DBC4-0A23-49E0-8E61-D9223E6D6B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3261" y="1170394"/>
            <a:ext cx="3341605" cy="4727438"/>
          </a:xfrm>
          <a:prstGeom prst="rect">
            <a:avLst/>
          </a:prstGeom>
        </p:spPr>
      </p:pic>
      <p:pic>
        <p:nvPicPr>
          <p:cNvPr id="4" name="Picture Placeholder 4">
            <a:extLst>
              <a:ext uri="{FF2B5EF4-FFF2-40B4-BE49-F238E27FC236}">
                <a16:creationId xmlns:a16="http://schemas.microsoft.com/office/drawing/2014/main" id="{77B6A914-6A99-46DE-B33B-070F5EB13C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6877" b="-16877"/>
          <a:stretch/>
        </p:blipFill>
        <p:spPr>
          <a:xfrm>
            <a:off x="9173349" y="1300579"/>
            <a:ext cx="2101427" cy="4478429"/>
          </a:xfrm>
          <a:prstGeom prst="rect">
            <a:avLst/>
          </a:prstGeom>
        </p:spPr>
      </p:pic>
      <p:sp>
        <p:nvSpPr>
          <p:cNvPr id="5" name="Rectangle 4">
            <a:extLst>
              <a:ext uri="{FF2B5EF4-FFF2-40B4-BE49-F238E27FC236}">
                <a16:creationId xmlns:a16="http://schemas.microsoft.com/office/drawing/2014/main" id="{DAF031EE-E4AA-4ABE-956C-865BEDA5CA8C}"/>
              </a:ext>
            </a:extLst>
          </p:cNvPr>
          <p:cNvSpPr/>
          <p:nvPr/>
        </p:nvSpPr>
        <p:spPr>
          <a:xfrm>
            <a:off x="917224" y="2274838"/>
            <a:ext cx="7827281" cy="2308324"/>
          </a:xfrm>
          <a:prstGeom prst="rect">
            <a:avLst/>
          </a:prstGeom>
        </p:spPr>
        <p:txBody>
          <a:bodyPr wrap="square">
            <a:spAutoFit/>
          </a:bodyPr>
          <a:lstStyle/>
          <a:p>
            <a:r>
              <a:rPr lang="en-US" sz="2400" dirty="0">
                <a:solidFill>
                  <a:schemeClr val="bg1"/>
                </a:solidFill>
              </a:rPr>
              <a:t>A teenage girl with the Twitter handle “@Cellla_” did not want to go to work at her new job at Pizza Restaurant, so she Tweeted about it. And now she doesn’t have to go to that job, because she was fired. Her would-be boss, Robert Waple, saw the tweet (thanks to one his employees), and he let her know through Twitter that she didn’t have to bother showing up.</a:t>
            </a:r>
          </a:p>
        </p:txBody>
      </p:sp>
      <p:sp>
        <p:nvSpPr>
          <p:cNvPr id="6" name="Text Placeholder 5">
            <a:extLst>
              <a:ext uri="{FF2B5EF4-FFF2-40B4-BE49-F238E27FC236}">
                <a16:creationId xmlns:a16="http://schemas.microsoft.com/office/drawing/2014/main" id="{9C642252-AA0F-4648-ACE3-02A3C72E596B}"/>
              </a:ext>
            </a:extLst>
          </p:cNvPr>
          <p:cNvSpPr txBox="1">
            <a:spLocks/>
          </p:cNvSpPr>
          <p:nvPr/>
        </p:nvSpPr>
        <p:spPr>
          <a:xfrm>
            <a:off x="17070" y="877655"/>
            <a:ext cx="7243340" cy="939975"/>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00"/>
              </a:spcBef>
              <a:buNone/>
            </a:pPr>
            <a:r>
              <a:rPr lang="en-US" sz="3000" b="1" dirty="0">
                <a:solidFill>
                  <a:srgbClr val="78BECC"/>
                </a:solidFill>
              </a:rPr>
              <a:t>EXAMPLE: </a:t>
            </a:r>
            <a:r>
              <a:rPr lang="en-US" sz="3000" dirty="0">
                <a:solidFill>
                  <a:srgbClr val="78BECC"/>
                </a:solidFill>
              </a:rPr>
              <a:t>ONE GIRL’S DIGITAL FOOTPRINT</a:t>
            </a:r>
          </a:p>
        </p:txBody>
      </p:sp>
      <p:sp>
        <p:nvSpPr>
          <p:cNvPr id="7" name="Text Placeholder 5">
            <a:extLst>
              <a:ext uri="{FF2B5EF4-FFF2-40B4-BE49-F238E27FC236}">
                <a16:creationId xmlns:a16="http://schemas.microsoft.com/office/drawing/2014/main" id="{5A08CE1A-3299-44CD-801F-DE189F322F73}"/>
              </a:ext>
            </a:extLst>
          </p:cNvPr>
          <p:cNvSpPr txBox="1">
            <a:spLocks/>
          </p:cNvSpPr>
          <p:nvPr/>
        </p:nvSpPr>
        <p:spPr>
          <a:xfrm>
            <a:off x="-2156061" y="317664"/>
            <a:ext cx="7243340" cy="582845"/>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00"/>
              </a:spcBef>
              <a:buNone/>
            </a:pPr>
            <a:r>
              <a:rPr lang="en-US" sz="3000" b="1" dirty="0">
                <a:solidFill>
                  <a:srgbClr val="09446A"/>
                </a:solidFill>
              </a:rPr>
              <a:t>CASE STUDY 1</a:t>
            </a:r>
          </a:p>
        </p:txBody>
      </p:sp>
    </p:spTree>
    <p:extLst>
      <p:ext uri="{BB962C8B-B14F-4D97-AF65-F5344CB8AC3E}">
        <p14:creationId xmlns:p14="http://schemas.microsoft.com/office/powerpoint/2010/main" val="3723549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1B50B9-200B-4DE2-B4A4-22F4C45DC8A0}"/>
              </a:ext>
            </a:extLst>
          </p:cNvPr>
          <p:cNvSpPr/>
          <p:nvPr/>
        </p:nvSpPr>
        <p:spPr>
          <a:xfrm>
            <a:off x="593592" y="1700784"/>
            <a:ext cx="11194742" cy="3856637"/>
          </a:xfrm>
          <a:prstGeom prst="rect">
            <a:avLst/>
          </a:prstGeom>
          <a:solidFill>
            <a:srgbClr val="09446A"/>
          </a:solidFill>
          <a:ln>
            <a:solidFill>
              <a:srgbClr val="09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iPhone6_mockup_front_white.png">
            <a:extLst>
              <a:ext uri="{FF2B5EF4-FFF2-40B4-BE49-F238E27FC236}">
                <a16:creationId xmlns:a16="http://schemas.microsoft.com/office/drawing/2014/main" id="{CCB2DBC4-0A23-49E0-8E61-D9223E6D6B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3261" y="1170394"/>
            <a:ext cx="3341605" cy="4727438"/>
          </a:xfrm>
          <a:prstGeom prst="rect">
            <a:avLst/>
          </a:prstGeom>
        </p:spPr>
      </p:pic>
      <p:pic>
        <p:nvPicPr>
          <p:cNvPr id="4" name="Picture Placeholder 4">
            <a:extLst>
              <a:ext uri="{FF2B5EF4-FFF2-40B4-BE49-F238E27FC236}">
                <a16:creationId xmlns:a16="http://schemas.microsoft.com/office/drawing/2014/main" id="{77B6A914-6A99-46DE-B33B-070F5EB13C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6877" b="-16877"/>
          <a:stretch/>
        </p:blipFill>
        <p:spPr>
          <a:xfrm>
            <a:off x="9173349" y="1300579"/>
            <a:ext cx="2101427" cy="4478429"/>
          </a:xfrm>
          <a:prstGeom prst="rect">
            <a:avLst/>
          </a:prstGeom>
        </p:spPr>
      </p:pic>
      <p:sp>
        <p:nvSpPr>
          <p:cNvPr id="5" name="Rectangle 4">
            <a:extLst>
              <a:ext uri="{FF2B5EF4-FFF2-40B4-BE49-F238E27FC236}">
                <a16:creationId xmlns:a16="http://schemas.microsoft.com/office/drawing/2014/main" id="{DAF031EE-E4AA-4ABE-956C-865BEDA5CA8C}"/>
              </a:ext>
            </a:extLst>
          </p:cNvPr>
          <p:cNvSpPr/>
          <p:nvPr/>
        </p:nvSpPr>
        <p:spPr>
          <a:xfrm>
            <a:off x="917224" y="2274838"/>
            <a:ext cx="7827281" cy="3046988"/>
          </a:xfrm>
          <a:prstGeom prst="rect">
            <a:avLst/>
          </a:prstGeom>
        </p:spPr>
        <p:txBody>
          <a:bodyPr wrap="square">
            <a:spAutoFit/>
          </a:bodyPr>
          <a:lstStyle/>
          <a:p>
            <a:pPr marL="342900" indent="-342900">
              <a:buFont typeface="Arial" panose="020B0604020202020204" pitchFamily="34" charset="0"/>
              <a:buChar char="•"/>
            </a:pPr>
            <a:r>
              <a:rPr lang="en-GB" sz="2400" dirty="0">
                <a:solidFill>
                  <a:schemeClr val="bg1"/>
                </a:solidFill>
              </a:rPr>
              <a:t>This happened in 2015!</a:t>
            </a:r>
          </a:p>
          <a:p>
            <a:pPr marL="342900" indent="-342900">
              <a:buFont typeface="Arial" panose="020B0604020202020204" pitchFamily="34" charset="0"/>
              <a:buChar char="•"/>
            </a:pPr>
            <a:r>
              <a:rPr lang="en-GB" sz="2400" dirty="0">
                <a:solidFill>
                  <a:schemeClr val="bg1"/>
                </a:solidFill>
              </a:rPr>
              <a:t>@cellla_ deleted the tweets in 2015 and shortly after abandoned that Twitter handle but the digital footprint and legacy remain</a:t>
            </a:r>
          </a:p>
          <a:p>
            <a:pPr marL="342900" indent="-342900">
              <a:buFont typeface="Arial" panose="020B0604020202020204" pitchFamily="34" charset="0"/>
              <a:buChar char="•"/>
            </a:pPr>
            <a:r>
              <a:rPr lang="en-GB" sz="2400" dirty="0">
                <a:solidFill>
                  <a:schemeClr val="bg1"/>
                </a:solidFill>
              </a:rPr>
              <a:t>5 years later the remains of this brief interaction can still be seen with the tweet featured on </a:t>
            </a:r>
            <a:r>
              <a:rPr lang="en-GB" sz="2400" dirty="0" err="1">
                <a:solidFill>
                  <a:schemeClr val="bg1"/>
                </a:solidFill>
              </a:rPr>
              <a:t>Failbook</a:t>
            </a:r>
            <a:r>
              <a:rPr lang="en-GB" sz="2400" dirty="0">
                <a:solidFill>
                  <a:schemeClr val="bg1"/>
                </a:solidFill>
              </a:rPr>
              <a:t> (a comedy blog website) and also on Twitter – there are hundreds of reaction tweets</a:t>
            </a:r>
          </a:p>
        </p:txBody>
      </p:sp>
      <p:sp>
        <p:nvSpPr>
          <p:cNvPr id="6" name="Text Placeholder 5">
            <a:extLst>
              <a:ext uri="{FF2B5EF4-FFF2-40B4-BE49-F238E27FC236}">
                <a16:creationId xmlns:a16="http://schemas.microsoft.com/office/drawing/2014/main" id="{9C642252-AA0F-4648-ACE3-02A3C72E596B}"/>
              </a:ext>
            </a:extLst>
          </p:cNvPr>
          <p:cNvSpPr txBox="1">
            <a:spLocks/>
          </p:cNvSpPr>
          <p:nvPr/>
        </p:nvSpPr>
        <p:spPr>
          <a:xfrm>
            <a:off x="17070" y="837623"/>
            <a:ext cx="7243340" cy="939975"/>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00"/>
              </a:spcBef>
              <a:buNone/>
            </a:pPr>
            <a:r>
              <a:rPr lang="en-US" sz="3000" b="1" dirty="0">
                <a:solidFill>
                  <a:srgbClr val="78BECC"/>
                </a:solidFill>
              </a:rPr>
              <a:t>EXAMPLE: </a:t>
            </a:r>
            <a:r>
              <a:rPr lang="en-US" sz="3000" dirty="0">
                <a:solidFill>
                  <a:srgbClr val="78BECC"/>
                </a:solidFill>
              </a:rPr>
              <a:t>ONE GIRL’S DIGITAL FOOTPRINT</a:t>
            </a:r>
          </a:p>
        </p:txBody>
      </p:sp>
      <p:sp>
        <p:nvSpPr>
          <p:cNvPr id="7" name="Text Placeholder 5">
            <a:extLst>
              <a:ext uri="{FF2B5EF4-FFF2-40B4-BE49-F238E27FC236}">
                <a16:creationId xmlns:a16="http://schemas.microsoft.com/office/drawing/2014/main" id="{5A08CE1A-3299-44CD-801F-DE189F322F73}"/>
              </a:ext>
            </a:extLst>
          </p:cNvPr>
          <p:cNvSpPr txBox="1">
            <a:spLocks/>
          </p:cNvSpPr>
          <p:nvPr/>
        </p:nvSpPr>
        <p:spPr>
          <a:xfrm>
            <a:off x="-2156061" y="317664"/>
            <a:ext cx="7243340" cy="582845"/>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00"/>
              </a:spcBef>
              <a:buNone/>
            </a:pPr>
            <a:r>
              <a:rPr lang="en-US" sz="3000" b="1" dirty="0">
                <a:solidFill>
                  <a:srgbClr val="09446A"/>
                </a:solidFill>
              </a:rPr>
              <a:t>CASE STUDY 1</a:t>
            </a:r>
          </a:p>
        </p:txBody>
      </p:sp>
    </p:spTree>
    <p:extLst>
      <p:ext uri="{BB962C8B-B14F-4D97-AF65-F5344CB8AC3E}">
        <p14:creationId xmlns:p14="http://schemas.microsoft.com/office/powerpoint/2010/main" val="610092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91228AC6-6259-41DC-AFE7-1E670FA0AC43}"/>
              </a:ext>
            </a:extLst>
          </p:cNvPr>
          <p:cNvSpPr/>
          <p:nvPr/>
        </p:nvSpPr>
        <p:spPr>
          <a:xfrm>
            <a:off x="0" y="-5634"/>
            <a:ext cx="6986726" cy="733603"/>
          </a:xfrm>
          <a:prstGeom prst="homePlate">
            <a:avLst/>
          </a:prstGeom>
          <a:solidFill>
            <a:srgbClr val="094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4 TIPS </a:t>
            </a:r>
            <a:r>
              <a:rPr lang="en-US" sz="2000" dirty="0">
                <a:solidFill>
                  <a:schemeClr val="bg1"/>
                </a:solidFill>
              </a:rPr>
              <a:t>TO MANAGING YOUR </a:t>
            </a:r>
            <a:r>
              <a:rPr lang="en-US" sz="2000" b="1" dirty="0">
                <a:solidFill>
                  <a:schemeClr val="bg1"/>
                </a:solidFill>
              </a:rPr>
              <a:t>REPUTATION ONLINE</a:t>
            </a:r>
          </a:p>
        </p:txBody>
      </p:sp>
      <p:sp>
        <p:nvSpPr>
          <p:cNvPr id="3" name="Text Placeholder 2">
            <a:extLst>
              <a:ext uri="{FF2B5EF4-FFF2-40B4-BE49-F238E27FC236}">
                <a16:creationId xmlns:a16="http://schemas.microsoft.com/office/drawing/2014/main" id="{EAC78B1A-C749-4311-9CD1-E33AD671D9EA}"/>
              </a:ext>
            </a:extLst>
          </p:cNvPr>
          <p:cNvSpPr txBox="1">
            <a:spLocks/>
          </p:cNvSpPr>
          <p:nvPr/>
        </p:nvSpPr>
        <p:spPr>
          <a:xfrm>
            <a:off x="181326" y="1315711"/>
            <a:ext cx="4627855" cy="33164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300"/>
              </a:spcBef>
              <a:buFont typeface="Arial" panose="020B0604020202020204" pitchFamily="34" charset="0"/>
              <a:buAutoNum type="arabicPeriod"/>
            </a:pPr>
            <a:r>
              <a:rPr lang="en-US" b="1" dirty="0">
                <a:solidFill>
                  <a:srgbClr val="17A7CE"/>
                </a:solidFill>
              </a:rPr>
              <a:t>Check your settings</a:t>
            </a:r>
          </a:p>
          <a:p>
            <a:pPr marL="457200" indent="-457200">
              <a:spcBef>
                <a:spcPts val="300"/>
              </a:spcBef>
              <a:buFont typeface="Arial" panose="020B0604020202020204" pitchFamily="34" charset="0"/>
              <a:buAutoNum type="arabicPeriod"/>
            </a:pPr>
            <a:endParaRPr lang="en-US" sz="1800" dirty="0">
              <a:solidFill>
                <a:srgbClr val="5E5E5E"/>
              </a:solidFill>
            </a:endParaRPr>
          </a:p>
          <a:p>
            <a:pPr marL="452438">
              <a:spcBef>
                <a:spcPts val="300"/>
              </a:spcBef>
            </a:pPr>
            <a:r>
              <a:rPr lang="en-US" sz="2200" dirty="0">
                <a:solidFill>
                  <a:srgbClr val="5E5E5E"/>
                </a:solidFill>
              </a:rPr>
              <a:t>Some of the most popular social networks are set to public by default, meaning everyone can see our photos, what we are sharing or talking about.</a:t>
            </a:r>
          </a:p>
          <a:p>
            <a:pPr marL="452438">
              <a:spcBef>
                <a:spcPts val="300"/>
              </a:spcBef>
            </a:pPr>
            <a:endParaRPr lang="en-US" sz="2200" dirty="0">
              <a:solidFill>
                <a:srgbClr val="5E5E5E"/>
              </a:solidFill>
            </a:endParaRPr>
          </a:p>
          <a:p>
            <a:pPr marL="452438">
              <a:spcBef>
                <a:spcPts val="300"/>
              </a:spcBef>
            </a:pPr>
            <a:r>
              <a:rPr lang="en-US" sz="2200" dirty="0">
                <a:solidFill>
                  <a:srgbClr val="5E5E5E"/>
                </a:solidFill>
              </a:rPr>
              <a:t>Regularly check your privacy settings across your social networks and apps. We recommend a ‘friends only’ option for your online profiles.</a:t>
            </a:r>
          </a:p>
          <a:p>
            <a:pPr>
              <a:spcBef>
                <a:spcPts val="300"/>
              </a:spcBef>
            </a:pPr>
            <a:endParaRPr lang="en-US" dirty="0"/>
          </a:p>
        </p:txBody>
      </p:sp>
      <p:sp>
        <p:nvSpPr>
          <p:cNvPr id="4" name="Text Placeholder 2">
            <a:extLst>
              <a:ext uri="{FF2B5EF4-FFF2-40B4-BE49-F238E27FC236}">
                <a16:creationId xmlns:a16="http://schemas.microsoft.com/office/drawing/2014/main" id="{3DC30B8F-2766-45B1-AFCE-F9EB670AA06D}"/>
              </a:ext>
            </a:extLst>
          </p:cNvPr>
          <p:cNvSpPr txBox="1">
            <a:spLocks/>
          </p:cNvSpPr>
          <p:nvPr/>
        </p:nvSpPr>
        <p:spPr>
          <a:xfrm>
            <a:off x="6173055" y="1329396"/>
            <a:ext cx="6013767" cy="3975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buNone/>
            </a:pPr>
            <a:r>
              <a:rPr lang="en-US" b="1" dirty="0">
                <a:solidFill>
                  <a:srgbClr val="17A7CE"/>
                </a:solidFill>
              </a:rPr>
              <a:t>2. Search for yourself online</a:t>
            </a:r>
          </a:p>
          <a:p>
            <a:pPr>
              <a:spcBef>
                <a:spcPts val="300"/>
              </a:spcBef>
            </a:pPr>
            <a:endParaRPr lang="en-US" dirty="0">
              <a:solidFill>
                <a:srgbClr val="16A8D3"/>
              </a:solidFill>
            </a:endParaRPr>
          </a:p>
          <a:p>
            <a:pPr marL="317500">
              <a:spcBef>
                <a:spcPts val="300"/>
              </a:spcBef>
            </a:pPr>
            <a:r>
              <a:rPr lang="en-US" sz="2200" dirty="0">
                <a:solidFill>
                  <a:srgbClr val="5E5E5E"/>
                </a:solidFill>
              </a:rPr>
              <a:t>On a regular basis, do a quick search for yourself online. If you find something you don’t like, report it with the website or network host requesting the content be removed</a:t>
            </a:r>
            <a:r>
              <a:rPr lang="en-US" sz="1800" dirty="0">
                <a:solidFill>
                  <a:srgbClr val="5E5E5E"/>
                </a:solidFill>
              </a:rPr>
              <a:t>.</a:t>
            </a:r>
          </a:p>
          <a:p>
            <a:pPr>
              <a:spcBef>
                <a:spcPts val="300"/>
              </a:spcBef>
            </a:pPr>
            <a:endParaRPr lang="en-US" dirty="0"/>
          </a:p>
          <a:p>
            <a:pPr>
              <a:spcBef>
                <a:spcPts val="300"/>
              </a:spcBef>
            </a:pPr>
            <a:endParaRPr lang="en-US" dirty="0"/>
          </a:p>
        </p:txBody>
      </p:sp>
      <p:pic>
        <p:nvPicPr>
          <p:cNvPr id="5" name="Picture 4" descr="A screenshot of a cell phone&#10;&#10;Description generated with very high confidence">
            <a:extLst>
              <a:ext uri="{FF2B5EF4-FFF2-40B4-BE49-F238E27FC236}">
                <a16:creationId xmlns:a16="http://schemas.microsoft.com/office/drawing/2014/main" id="{8CDEC8F9-8754-483C-A8A8-56019FE28F1B}"/>
              </a:ext>
            </a:extLst>
          </p:cNvPr>
          <p:cNvPicPr>
            <a:picLocks noChangeAspect="1"/>
          </p:cNvPicPr>
          <p:nvPr/>
        </p:nvPicPr>
        <p:blipFill rotWithShape="1">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rcRect t="15467" b="22155"/>
          <a:stretch/>
        </p:blipFill>
        <p:spPr>
          <a:xfrm>
            <a:off x="5577839" y="3558357"/>
            <a:ext cx="6614161" cy="2475475"/>
          </a:xfrm>
          <a:prstGeom prst="rect">
            <a:avLst/>
          </a:prstGeom>
        </p:spPr>
      </p:pic>
      <p:cxnSp>
        <p:nvCxnSpPr>
          <p:cNvPr id="7" name="Straight Arrow Connector 6">
            <a:extLst>
              <a:ext uri="{FF2B5EF4-FFF2-40B4-BE49-F238E27FC236}">
                <a16:creationId xmlns:a16="http://schemas.microsoft.com/office/drawing/2014/main" id="{249C6E2C-802E-48C9-8EE7-03F06242A9DA}"/>
              </a:ext>
            </a:extLst>
          </p:cNvPr>
          <p:cNvCxnSpPr/>
          <p:nvPr/>
        </p:nvCxnSpPr>
        <p:spPr>
          <a:xfrm>
            <a:off x="5562747" y="1069939"/>
            <a:ext cx="0" cy="4718121"/>
          </a:xfrm>
          <a:prstGeom prst="straightConnector1">
            <a:avLst/>
          </a:prstGeom>
          <a:ln w="28575">
            <a:solidFill>
              <a:srgbClr val="09446A"/>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721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1B1C0F5E-7743-E345-9945-94F2B3CA18F2}"/>
              </a:ext>
            </a:extLst>
          </p:cNvPr>
          <p:cNvSpPr>
            <a:spLocks noGrp="1"/>
          </p:cNvSpPr>
          <p:nvPr>
            <p:ph type="body" sz="quarter" idx="18"/>
          </p:nvPr>
        </p:nvSpPr>
        <p:spPr>
          <a:xfrm>
            <a:off x="956478" y="1733356"/>
            <a:ext cx="4754535" cy="4329677"/>
          </a:xfrm>
        </p:spPr>
        <p:txBody>
          <a:bodyPr>
            <a:normAutofit/>
          </a:bodyPr>
          <a:lstStyle/>
          <a:p>
            <a:pPr marL="0"/>
            <a:r>
              <a:rPr lang="en-US" sz="2200" dirty="0"/>
              <a:t>Within this module, you will learn about what a digital footprint is, and how this can impact your professional life. The second topic you will learn about digital overload, and how it can impact us at work. The third topic introduces how digital technologies can impact self esteem and potentially take a toll on our physical health. Finally, you will also be given some tips and methods that you can use to help ensure that you are able to switch off and rest better.</a:t>
            </a:r>
          </a:p>
        </p:txBody>
      </p:sp>
      <p:sp>
        <p:nvSpPr>
          <p:cNvPr id="16" name="Text Placeholder 15">
            <a:extLst>
              <a:ext uri="{FF2B5EF4-FFF2-40B4-BE49-F238E27FC236}">
                <a16:creationId xmlns:a16="http://schemas.microsoft.com/office/drawing/2014/main" id="{52A7E4F1-943C-2B4E-9BCD-F4872B0E1A2F}"/>
              </a:ext>
            </a:extLst>
          </p:cNvPr>
          <p:cNvSpPr>
            <a:spLocks noGrp="1"/>
          </p:cNvSpPr>
          <p:nvPr>
            <p:ph type="body" sz="quarter" idx="16"/>
          </p:nvPr>
        </p:nvSpPr>
        <p:spPr/>
        <p:txBody>
          <a:bodyPr/>
          <a:lstStyle/>
          <a:p>
            <a:r>
              <a:rPr lang="en-US" dirty="0"/>
              <a:t>Module 3 Overview</a:t>
            </a:r>
          </a:p>
        </p:txBody>
      </p:sp>
      <p:sp>
        <p:nvSpPr>
          <p:cNvPr id="3" name="Text Placeholder 2">
            <a:extLst>
              <a:ext uri="{FF2B5EF4-FFF2-40B4-BE49-F238E27FC236}">
                <a16:creationId xmlns:a16="http://schemas.microsoft.com/office/drawing/2014/main" id="{C311A9AD-2D5B-A34E-9FC6-7EABDA526717}"/>
              </a:ext>
            </a:extLst>
          </p:cNvPr>
          <p:cNvSpPr>
            <a:spLocks noGrp="1"/>
          </p:cNvSpPr>
          <p:nvPr>
            <p:ph type="body" sz="quarter" idx="14"/>
          </p:nvPr>
        </p:nvSpPr>
        <p:spPr>
          <a:xfrm>
            <a:off x="6940248" y="565043"/>
            <a:ext cx="5251752" cy="822373"/>
          </a:xfrm>
        </p:spPr>
        <p:txBody>
          <a:bodyPr/>
          <a:lstStyle/>
          <a:p>
            <a:r>
              <a:rPr lang="en-US" dirty="0"/>
              <a:t>Digital Footprint and Reputation</a:t>
            </a:r>
          </a:p>
        </p:txBody>
      </p:sp>
      <p:sp>
        <p:nvSpPr>
          <p:cNvPr id="19" name="Text Placeholder 18">
            <a:extLst>
              <a:ext uri="{FF2B5EF4-FFF2-40B4-BE49-F238E27FC236}">
                <a16:creationId xmlns:a16="http://schemas.microsoft.com/office/drawing/2014/main" id="{15572CB1-27BF-DE4B-A1AF-F6112200952C}"/>
              </a:ext>
            </a:extLst>
          </p:cNvPr>
          <p:cNvSpPr>
            <a:spLocks noGrp="1"/>
          </p:cNvSpPr>
          <p:nvPr>
            <p:ph type="body" sz="quarter" idx="20"/>
          </p:nvPr>
        </p:nvSpPr>
        <p:spPr>
          <a:xfrm>
            <a:off x="6940248" y="1902153"/>
            <a:ext cx="4754535" cy="822373"/>
          </a:xfrm>
        </p:spPr>
        <p:txBody>
          <a:bodyPr/>
          <a:lstStyle/>
          <a:p>
            <a:r>
              <a:rPr lang="en-GB" dirty="0"/>
              <a:t>Digital Overload</a:t>
            </a:r>
          </a:p>
          <a:p>
            <a:endParaRPr lang="en-US" dirty="0"/>
          </a:p>
        </p:txBody>
      </p:sp>
      <p:sp>
        <p:nvSpPr>
          <p:cNvPr id="21" name="Text Placeholder 20">
            <a:extLst>
              <a:ext uri="{FF2B5EF4-FFF2-40B4-BE49-F238E27FC236}">
                <a16:creationId xmlns:a16="http://schemas.microsoft.com/office/drawing/2014/main" id="{26F080BC-DC74-EB43-8DFA-6A8C1EDBECDD}"/>
              </a:ext>
            </a:extLst>
          </p:cNvPr>
          <p:cNvSpPr>
            <a:spLocks noGrp="1"/>
          </p:cNvSpPr>
          <p:nvPr>
            <p:ph type="body" sz="quarter" idx="22"/>
          </p:nvPr>
        </p:nvSpPr>
        <p:spPr>
          <a:xfrm>
            <a:off x="6940248" y="2699433"/>
            <a:ext cx="4754535" cy="822373"/>
          </a:xfrm>
        </p:spPr>
        <p:txBody>
          <a:bodyPr/>
          <a:lstStyle/>
          <a:p>
            <a:r>
              <a:rPr lang="en-US" dirty="0"/>
              <a:t>The impact of digital technology on self-esteem and physical health</a:t>
            </a:r>
          </a:p>
        </p:txBody>
      </p:sp>
      <p:sp>
        <p:nvSpPr>
          <p:cNvPr id="23" name="Text Placeholder 22">
            <a:extLst>
              <a:ext uri="{FF2B5EF4-FFF2-40B4-BE49-F238E27FC236}">
                <a16:creationId xmlns:a16="http://schemas.microsoft.com/office/drawing/2014/main" id="{C5EDC5C1-7813-6A47-873A-E493BF1268E6}"/>
              </a:ext>
            </a:extLst>
          </p:cNvPr>
          <p:cNvSpPr>
            <a:spLocks noGrp="1"/>
          </p:cNvSpPr>
          <p:nvPr>
            <p:ph type="body" sz="quarter" idx="24"/>
          </p:nvPr>
        </p:nvSpPr>
        <p:spPr>
          <a:xfrm>
            <a:off x="6926393" y="3921575"/>
            <a:ext cx="4754535" cy="822373"/>
          </a:xfrm>
        </p:spPr>
        <p:txBody>
          <a:bodyPr/>
          <a:lstStyle/>
          <a:p>
            <a:r>
              <a:rPr lang="en-US" dirty="0"/>
              <a:t>Methods to switch off and ensure rest</a:t>
            </a:r>
          </a:p>
          <a:p>
            <a:endParaRPr lang="en-US" dirty="0"/>
          </a:p>
        </p:txBody>
      </p:sp>
      <p:sp>
        <p:nvSpPr>
          <p:cNvPr id="25" name="Text Placeholder 24">
            <a:extLst>
              <a:ext uri="{FF2B5EF4-FFF2-40B4-BE49-F238E27FC236}">
                <a16:creationId xmlns:a16="http://schemas.microsoft.com/office/drawing/2014/main" id="{8A3D212E-DA8E-3243-940F-2428164941DC}"/>
              </a:ext>
            </a:extLst>
          </p:cNvPr>
          <p:cNvSpPr>
            <a:spLocks noGrp="1"/>
          </p:cNvSpPr>
          <p:nvPr>
            <p:ph type="body" sz="quarter" idx="4294967295"/>
          </p:nvPr>
        </p:nvSpPr>
        <p:spPr>
          <a:xfrm>
            <a:off x="6926393" y="5004804"/>
            <a:ext cx="4754535" cy="822373"/>
          </a:xfrm>
        </p:spPr>
        <p:txBody>
          <a:bodyPr/>
          <a:lstStyle/>
          <a:p>
            <a:pPr marL="0" indent="0">
              <a:buNone/>
            </a:pPr>
            <a:r>
              <a:rPr lang="en-US" sz="2200" dirty="0">
                <a:solidFill>
                  <a:srgbClr val="09446A"/>
                </a:solidFill>
              </a:rPr>
              <a:t>Exercises and extra resources</a:t>
            </a:r>
          </a:p>
          <a:p>
            <a:pPr marL="0" indent="0">
              <a:buNone/>
            </a:pPr>
            <a:endParaRPr lang="en-US" dirty="0"/>
          </a:p>
        </p:txBody>
      </p:sp>
      <p:sp>
        <p:nvSpPr>
          <p:cNvPr id="4" name="Text Placeholder 3">
            <a:extLst>
              <a:ext uri="{FF2B5EF4-FFF2-40B4-BE49-F238E27FC236}">
                <a16:creationId xmlns:a16="http://schemas.microsoft.com/office/drawing/2014/main" id="{DA8A9400-1417-9049-9C6C-C30C7D60DC1C}"/>
              </a:ext>
            </a:extLst>
          </p:cNvPr>
          <p:cNvSpPr>
            <a:spLocks noGrp="1"/>
          </p:cNvSpPr>
          <p:nvPr>
            <p:ph type="body" sz="quarter" idx="15"/>
          </p:nvPr>
        </p:nvSpPr>
        <p:spPr/>
        <p:txBody>
          <a:bodyPr/>
          <a:lstStyle/>
          <a:p>
            <a:endParaRPr lang="en-US"/>
          </a:p>
        </p:txBody>
      </p:sp>
      <p:sp>
        <p:nvSpPr>
          <p:cNvPr id="18" name="Text Placeholder 17">
            <a:extLst>
              <a:ext uri="{FF2B5EF4-FFF2-40B4-BE49-F238E27FC236}">
                <a16:creationId xmlns:a16="http://schemas.microsoft.com/office/drawing/2014/main" id="{69ADDA10-1D8C-7549-9232-76D13BC69B71}"/>
              </a:ext>
            </a:extLst>
          </p:cNvPr>
          <p:cNvSpPr>
            <a:spLocks noGrp="1"/>
          </p:cNvSpPr>
          <p:nvPr>
            <p:ph type="body" sz="quarter" idx="19"/>
          </p:nvPr>
        </p:nvSpPr>
        <p:spPr/>
        <p:txBody>
          <a:bodyPr/>
          <a:lstStyle/>
          <a:p>
            <a:endParaRPr lang="en-US"/>
          </a:p>
        </p:txBody>
      </p:sp>
      <p:sp>
        <p:nvSpPr>
          <p:cNvPr id="20" name="Text Placeholder 19">
            <a:extLst>
              <a:ext uri="{FF2B5EF4-FFF2-40B4-BE49-F238E27FC236}">
                <a16:creationId xmlns:a16="http://schemas.microsoft.com/office/drawing/2014/main" id="{7A3E6AA6-A95B-3341-A1D4-54F399B994E0}"/>
              </a:ext>
            </a:extLst>
          </p:cNvPr>
          <p:cNvSpPr>
            <a:spLocks noGrp="1"/>
          </p:cNvSpPr>
          <p:nvPr>
            <p:ph type="body" sz="quarter" idx="21"/>
          </p:nvPr>
        </p:nvSpPr>
        <p:spPr/>
        <p:txBody>
          <a:bodyPr/>
          <a:lstStyle/>
          <a:p>
            <a:endParaRPr lang="en-US"/>
          </a:p>
        </p:txBody>
      </p:sp>
      <p:sp>
        <p:nvSpPr>
          <p:cNvPr id="22" name="Text Placeholder 21">
            <a:extLst>
              <a:ext uri="{FF2B5EF4-FFF2-40B4-BE49-F238E27FC236}">
                <a16:creationId xmlns:a16="http://schemas.microsoft.com/office/drawing/2014/main" id="{4FFEEA72-7428-1044-BED7-929E4C3B0FA6}"/>
              </a:ext>
            </a:extLst>
          </p:cNvPr>
          <p:cNvSpPr>
            <a:spLocks noGrp="1"/>
          </p:cNvSpPr>
          <p:nvPr>
            <p:ph type="body" sz="quarter" idx="23"/>
          </p:nvPr>
        </p:nvSpPr>
        <p:spPr/>
        <p:txBody>
          <a:bodyPr/>
          <a:lstStyle/>
          <a:p>
            <a:endParaRPr lang="en-US"/>
          </a:p>
        </p:txBody>
      </p:sp>
      <p:sp>
        <p:nvSpPr>
          <p:cNvPr id="24" name="Text Placeholder 23">
            <a:extLst>
              <a:ext uri="{FF2B5EF4-FFF2-40B4-BE49-F238E27FC236}">
                <a16:creationId xmlns:a16="http://schemas.microsoft.com/office/drawing/2014/main" id="{5D538C9E-2E75-224E-8306-49B4C56F4862}"/>
              </a:ext>
            </a:extLst>
          </p:cNvPr>
          <p:cNvSpPr>
            <a:spLocks noGrp="1"/>
          </p:cNvSpPr>
          <p:nvPr>
            <p:ph type="body" sz="quarter" idx="25"/>
          </p:nvPr>
        </p:nvSpPr>
        <p:spPr/>
        <p:txBody>
          <a:bodyPr/>
          <a:lstStyle/>
          <a:p>
            <a:endParaRPr lang="en-US"/>
          </a:p>
        </p:txBody>
      </p:sp>
    </p:spTree>
    <p:extLst>
      <p:ext uri="{BB962C8B-B14F-4D97-AF65-F5344CB8AC3E}">
        <p14:creationId xmlns:p14="http://schemas.microsoft.com/office/powerpoint/2010/main" val="4080054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91228AC6-6259-41DC-AFE7-1E670FA0AC43}"/>
              </a:ext>
            </a:extLst>
          </p:cNvPr>
          <p:cNvSpPr/>
          <p:nvPr/>
        </p:nvSpPr>
        <p:spPr>
          <a:xfrm>
            <a:off x="0" y="-5634"/>
            <a:ext cx="6986726" cy="733603"/>
          </a:xfrm>
          <a:prstGeom prst="homePlate">
            <a:avLst/>
          </a:prstGeom>
          <a:solidFill>
            <a:srgbClr val="094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4 TIPS </a:t>
            </a:r>
            <a:r>
              <a:rPr lang="en-US" sz="2000" dirty="0">
                <a:solidFill>
                  <a:schemeClr val="bg1"/>
                </a:solidFill>
              </a:rPr>
              <a:t>TO MANAGING YOUR </a:t>
            </a:r>
            <a:r>
              <a:rPr lang="en-US" sz="2000" b="1" dirty="0">
                <a:solidFill>
                  <a:schemeClr val="bg1"/>
                </a:solidFill>
              </a:rPr>
              <a:t>REPUTATION ONLINE</a:t>
            </a:r>
          </a:p>
        </p:txBody>
      </p:sp>
      <p:sp>
        <p:nvSpPr>
          <p:cNvPr id="6" name="Text Placeholder 5">
            <a:extLst>
              <a:ext uri="{FF2B5EF4-FFF2-40B4-BE49-F238E27FC236}">
                <a16:creationId xmlns:a16="http://schemas.microsoft.com/office/drawing/2014/main" id="{6E02A2D0-60D6-46F7-9C6A-1242DA20088F}"/>
              </a:ext>
            </a:extLst>
          </p:cNvPr>
          <p:cNvSpPr txBox="1">
            <a:spLocks/>
          </p:cNvSpPr>
          <p:nvPr/>
        </p:nvSpPr>
        <p:spPr>
          <a:xfrm>
            <a:off x="368543" y="1676062"/>
            <a:ext cx="4460909" cy="46740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buNone/>
            </a:pPr>
            <a:r>
              <a:rPr lang="en-US" b="1" dirty="0">
                <a:solidFill>
                  <a:srgbClr val="17A7CE"/>
                </a:solidFill>
              </a:rPr>
              <a:t>3. Deactivate old accounts</a:t>
            </a:r>
          </a:p>
          <a:p>
            <a:pPr>
              <a:spcBef>
                <a:spcPts val="300"/>
              </a:spcBef>
            </a:pPr>
            <a:endParaRPr lang="en-US" dirty="0">
              <a:solidFill>
                <a:srgbClr val="16A8D3"/>
              </a:solidFill>
            </a:endParaRPr>
          </a:p>
          <a:p>
            <a:pPr marL="317500">
              <a:spcBef>
                <a:spcPts val="300"/>
              </a:spcBef>
            </a:pPr>
            <a:r>
              <a:rPr lang="en-US" sz="1800" dirty="0">
                <a:solidFill>
                  <a:srgbClr val="5E5E5E"/>
                </a:solidFill>
              </a:rPr>
              <a:t>Social media changes so quickly,  it can be easy to forget about old accounts or networks we’ve signed up to.</a:t>
            </a:r>
          </a:p>
          <a:p>
            <a:pPr marL="317500">
              <a:spcBef>
                <a:spcPts val="300"/>
              </a:spcBef>
            </a:pPr>
            <a:endParaRPr lang="en-US" sz="1800" dirty="0">
              <a:solidFill>
                <a:srgbClr val="5E5E5E"/>
              </a:solidFill>
            </a:endParaRPr>
          </a:p>
          <a:p>
            <a:pPr marL="317500">
              <a:spcBef>
                <a:spcPts val="300"/>
              </a:spcBef>
            </a:pPr>
            <a:r>
              <a:rPr lang="en-US" sz="1800" dirty="0">
                <a:solidFill>
                  <a:srgbClr val="5E5E5E"/>
                </a:solidFill>
              </a:rPr>
              <a:t>If you’re not using an account delete /deactivate it, this can help avoid risk of accounts/profiles being hacked.</a:t>
            </a:r>
          </a:p>
          <a:p>
            <a:pPr>
              <a:spcBef>
                <a:spcPts val="300"/>
              </a:spcBef>
            </a:pPr>
            <a:endParaRPr lang="en-US" dirty="0"/>
          </a:p>
        </p:txBody>
      </p:sp>
      <p:sp>
        <p:nvSpPr>
          <p:cNvPr id="7" name="Text Placeholder 2">
            <a:extLst>
              <a:ext uri="{FF2B5EF4-FFF2-40B4-BE49-F238E27FC236}">
                <a16:creationId xmlns:a16="http://schemas.microsoft.com/office/drawing/2014/main" id="{35F20750-3ADB-4DE6-BEB8-6C809316757F}"/>
              </a:ext>
            </a:extLst>
          </p:cNvPr>
          <p:cNvSpPr txBox="1">
            <a:spLocks/>
          </p:cNvSpPr>
          <p:nvPr/>
        </p:nvSpPr>
        <p:spPr>
          <a:xfrm>
            <a:off x="6391297" y="1713529"/>
            <a:ext cx="5800703" cy="3975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17A7CE"/>
                </a:solidFill>
              </a:rPr>
              <a:t>4. THINK before you post</a:t>
            </a:r>
          </a:p>
          <a:p>
            <a:pPr>
              <a:spcBef>
                <a:spcPts val="300"/>
              </a:spcBef>
            </a:pPr>
            <a:endParaRPr lang="en-US" dirty="0">
              <a:solidFill>
                <a:srgbClr val="16A8D3"/>
              </a:solidFill>
            </a:endParaRPr>
          </a:p>
          <a:p>
            <a:pPr marL="317500">
              <a:spcBef>
                <a:spcPts val="300"/>
              </a:spcBef>
            </a:pPr>
            <a:r>
              <a:rPr lang="en-US" sz="1800" dirty="0">
                <a:solidFill>
                  <a:srgbClr val="5E5E5E"/>
                </a:solidFill>
              </a:rPr>
              <a:t>Before you share, comment, like, post, Tweet or pin anything… ask yourself if this is something you want everyone to see?</a:t>
            </a:r>
          </a:p>
          <a:p>
            <a:pPr marL="317500">
              <a:spcBef>
                <a:spcPts val="300"/>
              </a:spcBef>
            </a:pPr>
            <a:endParaRPr lang="en-US" sz="1800" dirty="0">
              <a:solidFill>
                <a:srgbClr val="5E5E5E"/>
              </a:solidFill>
            </a:endParaRPr>
          </a:p>
          <a:p>
            <a:pPr marL="317500">
              <a:spcBef>
                <a:spcPts val="300"/>
              </a:spcBef>
            </a:pPr>
            <a:r>
              <a:rPr lang="en-US" sz="1800" dirty="0">
                <a:solidFill>
                  <a:srgbClr val="5E5E5E"/>
                </a:solidFill>
              </a:rPr>
              <a:t>Use the </a:t>
            </a:r>
            <a:r>
              <a:rPr lang="en-US" sz="1800" b="1" dirty="0">
                <a:solidFill>
                  <a:srgbClr val="5E5E5E"/>
                </a:solidFill>
              </a:rPr>
              <a:t>THINK </a:t>
            </a:r>
            <a:r>
              <a:rPr lang="en-US" sz="1800" dirty="0">
                <a:solidFill>
                  <a:srgbClr val="5E5E5E"/>
                </a:solidFill>
              </a:rPr>
              <a:t>model if you’re unsure about posting something online &gt;&gt;&gt; Ask yourself is it True? Is it Helpful? Is it Illegal? Is it Necessary? Is it Kind?</a:t>
            </a:r>
          </a:p>
          <a:p>
            <a:pPr>
              <a:spcBef>
                <a:spcPts val="300"/>
              </a:spcBef>
            </a:pPr>
            <a:endParaRPr lang="en-US" dirty="0"/>
          </a:p>
          <a:p>
            <a:pPr>
              <a:spcBef>
                <a:spcPts val="300"/>
              </a:spcBef>
            </a:pPr>
            <a:endParaRPr lang="en-US" dirty="0"/>
          </a:p>
        </p:txBody>
      </p:sp>
      <p:cxnSp>
        <p:nvCxnSpPr>
          <p:cNvPr id="8" name="Straight Arrow Connector 7">
            <a:extLst>
              <a:ext uri="{FF2B5EF4-FFF2-40B4-BE49-F238E27FC236}">
                <a16:creationId xmlns:a16="http://schemas.microsoft.com/office/drawing/2014/main" id="{3CE681ED-AB57-47BD-ABF4-4517F9B1BA64}"/>
              </a:ext>
            </a:extLst>
          </p:cNvPr>
          <p:cNvCxnSpPr/>
          <p:nvPr/>
        </p:nvCxnSpPr>
        <p:spPr>
          <a:xfrm>
            <a:off x="5779364" y="1069939"/>
            <a:ext cx="0" cy="4718121"/>
          </a:xfrm>
          <a:prstGeom prst="straightConnector1">
            <a:avLst/>
          </a:prstGeom>
          <a:ln w="28575">
            <a:solidFill>
              <a:srgbClr val="09446A"/>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117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D6F21E0-9C8C-41F0-9693-9AFC3476C9C7}"/>
              </a:ext>
            </a:extLst>
          </p:cNvPr>
          <p:cNvSpPr>
            <a:spLocks noGrp="1"/>
          </p:cNvSpPr>
          <p:nvPr>
            <p:ph type="body" sz="quarter" idx="16"/>
          </p:nvPr>
        </p:nvSpPr>
        <p:spPr>
          <a:xfrm>
            <a:off x="704602" y="2539351"/>
            <a:ext cx="6610597" cy="1202829"/>
          </a:xfrm>
        </p:spPr>
        <p:txBody>
          <a:bodyPr>
            <a:noAutofit/>
          </a:bodyPr>
          <a:lstStyle/>
          <a:p>
            <a:r>
              <a:rPr lang="en-US" dirty="0"/>
              <a:t>Digital Overload</a:t>
            </a:r>
          </a:p>
        </p:txBody>
      </p:sp>
      <p:sp>
        <p:nvSpPr>
          <p:cNvPr id="9" name="Text Placeholder 8">
            <a:extLst>
              <a:ext uri="{FF2B5EF4-FFF2-40B4-BE49-F238E27FC236}">
                <a16:creationId xmlns:a16="http://schemas.microsoft.com/office/drawing/2014/main" id="{C75AA3D1-E6AF-4F27-8573-BB382AEA97B5}"/>
              </a:ext>
            </a:extLst>
          </p:cNvPr>
          <p:cNvSpPr>
            <a:spLocks noGrp="1"/>
          </p:cNvSpPr>
          <p:nvPr>
            <p:ph type="body" sz="quarter" idx="17"/>
          </p:nvPr>
        </p:nvSpPr>
        <p:spPr/>
        <p:txBody>
          <a:bodyPr>
            <a:normAutofit fontScale="85000" lnSpcReduction="20000"/>
          </a:bodyPr>
          <a:lstStyle/>
          <a:p>
            <a:r>
              <a:rPr lang="en-US" dirty="0"/>
              <a:t>02</a:t>
            </a:r>
            <a:endParaRPr lang="en-IE" dirty="0"/>
          </a:p>
        </p:txBody>
      </p:sp>
    </p:spTree>
    <p:extLst>
      <p:ext uri="{BB962C8B-B14F-4D97-AF65-F5344CB8AC3E}">
        <p14:creationId xmlns:p14="http://schemas.microsoft.com/office/powerpoint/2010/main" val="4208434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24FD851-CD8E-4FA5-87ED-E894459080EE}"/>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27377" r="27377"/>
          <a:stretch/>
        </p:blipFill>
        <p:spPr>
          <a:xfrm>
            <a:off x="6852062" y="228600"/>
            <a:ext cx="5105121" cy="6362700"/>
          </a:xfrm>
        </p:spPr>
      </p:pic>
      <p:sp>
        <p:nvSpPr>
          <p:cNvPr id="3" name="Text Placeholder 2">
            <a:extLst>
              <a:ext uri="{FF2B5EF4-FFF2-40B4-BE49-F238E27FC236}">
                <a16:creationId xmlns:a16="http://schemas.microsoft.com/office/drawing/2014/main" id="{D77F80E7-10D4-456A-A76C-FE8D64436AF8}"/>
              </a:ext>
            </a:extLst>
          </p:cNvPr>
          <p:cNvSpPr>
            <a:spLocks noGrp="1"/>
          </p:cNvSpPr>
          <p:nvPr>
            <p:ph type="body" sz="quarter" idx="18"/>
          </p:nvPr>
        </p:nvSpPr>
        <p:spPr>
          <a:xfrm>
            <a:off x="1252329" y="1490869"/>
            <a:ext cx="5526157" cy="5536096"/>
          </a:xfrm>
        </p:spPr>
        <p:txBody>
          <a:bodyPr>
            <a:normAutofit fontScale="70000" lnSpcReduction="20000"/>
          </a:bodyPr>
          <a:lstStyle/>
          <a:p>
            <a:r>
              <a:rPr lang="en-GB" sz="3100" dirty="0"/>
              <a:t>Definition:</a:t>
            </a:r>
          </a:p>
          <a:p>
            <a:pPr marL="342900" indent="-342900">
              <a:buFont typeface="Arial" panose="020B0604020202020204" pitchFamily="34" charset="0"/>
              <a:buChar char="•"/>
            </a:pPr>
            <a:r>
              <a:rPr lang="en-GB" sz="3100" dirty="0"/>
              <a:t>“</a:t>
            </a:r>
            <a:r>
              <a:rPr lang="en-GB" sz="3100" b="1" dirty="0"/>
              <a:t>Digital overload</a:t>
            </a:r>
            <a:r>
              <a:rPr lang="en-GB" sz="3100" dirty="0"/>
              <a:t>” is a phrase that has been coined to describe the sense of cognitive exhaustion that comes from being relentlessly bombarded with interruptions in the form of notifications, emails, instant messages and texts. These distractions disrupt the flow of work and train of thought, making it difficult to focus. This can lead to technostress, which refers to individuals inability to cope with technology related demands in their work environment. </a:t>
            </a:r>
          </a:p>
          <a:p>
            <a:endParaRPr lang="en-GB" sz="3100" dirty="0"/>
          </a:p>
          <a:p>
            <a:r>
              <a:rPr lang="en-GB" sz="3100" dirty="0"/>
              <a:t>Statistic: </a:t>
            </a:r>
          </a:p>
          <a:p>
            <a:pPr marL="342900" indent="-342900">
              <a:buFont typeface="Arial" panose="020B0604020202020204" pitchFamily="34" charset="0"/>
              <a:buChar char="•"/>
            </a:pPr>
            <a:r>
              <a:rPr lang="en-GB" sz="3100" dirty="0"/>
              <a:t>A recent (2020) </a:t>
            </a:r>
            <a:r>
              <a:rPr lang="en-GB" sz="3100" dirty="0" err="1"/>
              <a:t>Eurofound</a:t>
            </a:r>
            <a:r>
              <a:rPr lang="en-GB" sz="3100" dirty="0"/>
              <a:t> study confirms the above findings (</a:t>
            </a:r>
            <a:r>
              <a:rPr lang="en-GB" sz="3100" dirty="0" err="1"/>
              <a:t>Eurofound</a:t>
            </a:r>
            <a:r>
              <a:rPr lang="en-GB" sz="3100" dirty="0"/>
              <a:t>, 2020a). For example, highly remote workers report higher levels of anxiety, stress and fatigue than their office based counterparts. </a:t>
            </a:r>
          </a:p>
          <a:p>
            <a:endParaRPr lang="en-GB" dirty="0"/>
          </a:p>
          <a:p>
            <a:endParaRPr lang="en-GB" dirty="0"/>
          </a:p>
          <a:p>
            <a:endParaRPr lang="en-GB" dirty="0"/>
          </a:p>
        </p:txBody>
      </p:sp>
      <p:sp>
        <p:nvSpPr>
          <p:cNvPr id="4" name="Text Placeholder 3">
            <a:extLst>
              <a:ext uri="{FF2B5EF4-FFF2-40B4-BE49-F238E27FC236}">
                <a16:creationId xmlns:a16="http://schemas.microsoft.com/office/drawing/2014/main" id="{78CF0AE5-7003-44AF-95FB-9016DC05BB2E}"/>
              </a:ext>
            </a:extLst>
          </p:cNvPr>
          <p:cNvSpPr>
            <a:spLocks noGrp="1"/>
          </p:cNvSpPr>
          <p:nvPr>
            <p:ph type="body" sz="quarter" idx="16"/>
          </p:nvPr>
        </p:nvSpPr>
        <p:spPr/>
        <p:txBody>
          <a:bodyPr>
            <a:normAutofit fontScale="77500" lnSpcReduction="20000"/>
          </a:bodyPr>
          <a:lstStyle/>
          <a:p>
            <a:r>
              <a:rPr lang="en-GB" dirty="0"/>
              <a:t>Time for some more buzzwords!</a:t>
            </a:r>
          </a:p>
        </p:txBody>
      </p:sp>
    </p:spTree>
    <p:extLst>
      <p:ext uri="{BB962C8B-B14F-4D97-AF65-F5344CB8AC3E}">
        <p14:creationId xmlns:p14="http://schemas.microsoft.com/office/powerpoint/2010/main" val="1428699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39BFA3-6C73-4793-BA2A-BBB96C3AEB0F}"/>
              </a:ext>
            </a:extLst>
          </p:cNvPr>
          <p:cNvPicPr>
            <a:picLocks noChangeAspect="1"/>
          </p:cNvPicPr>
          <p:nvPr/>
        </p:nvPicPr>
        <p:blipFill>
          <a:blip r:embed="rId2"/>
          <a:stretch>
            <a:fillRect/>
          </a:stretch>
        </p:blipFill>
        <p:spPr>
          <a:xfrm>
            <a:off x="2945143" y="1"/>
            <a:ext cx="9338745" cy="6857999"/>
          </a:xfrm>
          <a:prstGeom prst="rect">
            <a:avLst/>
          </a:prstGeom>
        </p:spPr>
      </p:pic>
      <p:sp>
        <p:nvSpPr>
          <p:cNvPr id="8" name="TextBox 7">
            <a:extLst>
              <a:ext uri="{FF2B5EF4-FFF2-40B4-BE49-F238E27FC236}">
                <a16:creationId xmlns:a16="http://schemas.microsoft.com/office/drawing/2014/main" id="{1E22E3F8-2D66-D1E2-2EF7-4EF607008628}"/>
              </a:ext>
            </a:extLst>
          </p:cNvPr>
          <p:cNvSpPr txBox="1"/>
          <p:nvPr/>
        </p:nvSpPr>
        <p:spPr>
          <a:xfrm>
            <a:off x="367748" y="1290541"/>
            <a:ext cx="2686728" cy="5355312"/>
          </a:xfrm>
          <a:prstGeom prst="rect">
            <a:avLst/>
          </a:prstGeom>
          <a:noFill/>
        </p:spPr>
        <p:txBody>
          <a:bodyPr wrap="square">
            <a:spAutoFit/>
          </a:bodyPr>
          <a:lstStyle/>
          <a:p>
            <a:r>
              <a:rPr lang="en-US" dirty="0"/>
              <a:t>Digital overload is on the rise. It is important to remember that it can impact not only employee MENTAL health, but also their PHYSICAL health.</a:t>
            </a:r>
          </a:p>
          <a:p>
            <a:endParaRPr lang="en-US" dirty="0"/>
          </a:p>
          <a:p>
            <a:r>
              <a:rPr lang="en-US" dirty="0"/>
              <a:t>This list to the side is a useful reminder the big causes of concern to watch out for in your employees.</a:t>
            </a:r>
          </a:p>
          <a:p>
            <a:endParaRPr lang="en-US" dirty="0"/>
          </a:p>
          <a:p>
            <a:r>
              <a:rPr lang="en-US" dirty="0"/>
              <a:t>The image lists the main “Risks of full-time teleworking on workers' health in the context of the COVID-19 pandemic”</a:t>
            </a:r>
          </a:p>
          <a:p>
            <a:endParaRPr lang="en-US" dirty="0"/>
          </a:p>
        </p:txBody>
      </p:sp>
    </p:spTree>
    <p:extLst>
      <p:ext uri="{BB962C8B-B14F-4D97-AF65-F5344CB8AC3E}">
        <p14:creationId xmlns:p14="http://schemas.microsoft.com/office/powerpoint/2010/main" val="3767269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D8F1ED-DCFD-4D03-BA70-1EFD8521AE5C}"/>
              </a:ext>
            </a:extLst>
          </p:cNvPr>
          <p:cNvSpPr>
            <a:spLocks noGrp="1"/>
          </p:cNvSpPr>
          <p:nvPr>
            <p:ph type="body" sz="quarter" idx="18"/>
          </p:nvPr>
        </p:nvSpPr>
        <p:spPr>
          <a:xfrm>
            <a:off x="525993" y="2236584"/>
            <a:ext cx="5715781" cy="4167568"/>
          </a:xfrm>
        </p:spPr>
        <p:txBody>
          <a:bodyPr>
            <a:normAutofit fontScale="92500" lnSpcReduction="10000"/>
          </a:bodyPr>
          <a:lstStyle/>
          <a:p>
            <a:pPr marL="285750" indent="-285750">
              <a:buFont typeface="Arial" panose="020B0604020202020204" pitchFamily="34" charset="0"/>
              <a:buChar char="•"/>
            </a:pPr>
            <a:r>
              <a:rPr lang="en-GB" dirty="0">
                <a:solidFill>
                  <a:srgbClr val="09446A"/>
                </a:solidFill>
              </a:rPr>
              <a:t>Digital overload can lead to real feelings of anxiety, feeling overwhelmed and powerless, and mental fatigue. It can also lead to cognitive issues such as difficulty making decisions or making hasty (often bad) decisions. </a:t>
            </a:r>
          </a:p>
          <a:p>
            <a:pPr marL="285750" indent="-285750">
              <a:buFont typeface="Arial" panose="020B0604020202020204" pitchFamily="34" charset="0"/>
              <a:buChar char="•"/>
            </a:pPr>
            <a:r>
              <a:rPr lang="en-GB" dirty="0">
                <a:solidFill>
                  <a:srgbClr val="09446A"/>
                </a:solidFill>
              </a:rPr>
              <a:t>In the next few slides we will discuss the role of empathy, work relationships, self esteem and “switching off” for that could benefit employees managing digital work life.</a:t>
            </a:r>
          </a:p>
          <a:p>
            <a:pPr marL="285750" indent="-285750">
              <a:buFont typeface="Arial" panose="020B0604020202020204" pitchFamily="34" charset="0"/>
              <a:buChar char="•"/>
            </a:pPr>
            <a:r>
              <a:rPr lang="en-GB" dirty="0">
                <a:solidFill>
                  <a:srgbClr val="09446A"/>
                </a:solidFill>
              </a:rPr>
              <a:t>First we want to make you aware of the most common problems associated with digital overload and technostress.</a:t>
            </a:r>
          </a:p>
        </p:txBody>
      </p:sp>
      <p:sp>
        <p:nvSpPr>
          <p:cNvPr id="4" name="Text Placeholder 3">
            <a:extLst>
              <a:ext uri="{FF2B5EF4-FFF2-40B4-BE49-F238E27FC236}">
                <a16:creationId xmlns:a16="http://schemas.microsoft.com/office/drawing/2014/main" id="{EFFE4974-D570-449D-8988-5372DAE8EAAC}"/>
              </a:ext>
            </a:extLst>
          </p:cNvPr>
          <p:cNvSpPr>
            <a:spLocks noGrp="1"/>
          </p:cNvSpPr>
          <p:nvPr>
            <p:ph type="body" sz="quarter" idx="16"/>
          </p:nvPr>
        </p:nvSpPr>
        <p:spPr/>
        <p:txBody>
          <a:bodyPr>
            <a:normAutofit lnSpcReduction="10000"/>
          </a:bodyPr>
          <a:lstStyle/>
          <a:p>
            <a:r>
              <a:rPr lang="en-GB" dirty="0"/>
              <a:t>Mental health</a:t>
            </a:r>
          </a:p>
        </p:txBody>
      </p:sp>
      <p:sp>
        <p:nvSpPr>
          <p:cNvPr id="7" name="TextBox 6">
            <a:extLst>
              <a:ext uri="{FF2B5EF4-FFF2-40B4-BE49-F238E27FC236}">
                <a16:creationId xmlns:a16="http://schemas.microsoft.com/office/drawing/2014/main" id="{ACFA5075-AC03-458A-BD2A-7F91AA221F03}"/>
              </a:ext>
            </a:extLst>
          </p:cNvPr>
          <p:cNvSpPr txBox="1"/>
          <p:nvPr/>
        </p:nvSpPr>
        <p:spPr>
          <a:xfrm>
            <a:off x="7216310" y="6234875"/>
            <a:ext cx="6094520" cy="338554"/>
          </a:xfrm>
          <a:prstGeom prst="rect">
            <a:avLst/>
          </a:prstGeom>
          <a:noFill/>
        </p:spPr>
        <p:txBody>
          <a:bodyPr wrap="square">
            <a:spAutoFit/>
          </a:bodyPr>
          <a:lstStyle/>
          <a:p>
            <a:r>
              <a:rPr lang="en-GB" sz="1600" dirty="0">
                <a:solidFill>
                  <a:srgbClr val="09446A"/>
                </a:solidFill>
                <a:hlinkClick r:id="rId2">
                  <a:extLst>
                    <a:ext uri="{A12FA001-AC4F-418D-AE19-62706E023703}">
                      <ahyp:hlinkClr xmlns:ahyp="http://schemas.microsoft.com/office/drawing/2018/hyperlinkcolor" val="tx"/>
                    </a:ext>
                  </a:extLst>
                </a:hlinkClick>
              </a:rPr>
              <a:t>SOURCE</a:t>
            </a:r>
            <a:endParaRPr lang="en-GB" sz="1200" dirty="0">
              <a:solidFill>
                <a:srgbClr val="09446A"/>
              </a:solidFill>
            </a:endParaRPr>
          </a:p>
        </p:txBody>
      </p:sp>
      <p:pic>
        <p:nvPicPr>
          <p:cNvPr id="8" name="Picture Placeholder 7">
            <a:extLst>
              <a:ext uri="{FF2B5EF4-FFF2-40B4-BE49-F238E27FC236}">
                <a16:creationId xmlns:a16="http://schemas.microsoft.com/office/drawing/2014/main" id="{E9E30795-B246-05FE-5C28-6DE466F79DC1}"/>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l="6" r="6"/>
          <a:stretch>
            <a:fillRect/>
          </a:stretch>
        </p:blipFill>
        <p:spPr>
          <a:prstGeom prst="rect">
            <a:avLst/>
          </a:prstGeom>
        </p:spPr>
      </p:pic>
    </p:spTree>
    <p:extLst>
      <p:ext uri="{BB962C8B-B14F-4D97-AF65-F5344CB8AC3E}">
        <p14:creationId xmlns:p14="http://schemas.microsoft.com/office/powerpoint/2010/main" val="2487426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pie chart&#10;&#10;Description automatically generated">
            <a:extLst>
              <a:ext uri="{FF2B5EF4-FFF2-40B4-BE49-F238E27FC236}">
                <a16:creationId xmlns:a16="http://schemas.microsoft.com/office/drawing/2014/main" id="{A1870298-2D10-41FF-A1B8-ACAA79274F3B}"/>
              </a:ext>
            </a:extLst>
          </p:cNvPr>
          <p:cNvPicPr/>
          <p:nvPr/>
        </p:nvPicPr>
        <p:blipFill rotWithShape="1">
          <a:blip r:embed="rId2" cstate="email">
            <a:extLst>
              <a:ext uri="{28A0092B-C50C-407E-A947-70E740481C1C}">
                <a14:useLocalDpi xmlns:a14="http://schemas.microsoft.com/office/drawing/2010/main"/>
              </a:ext>
            </a:extLst>
          </a:blip>
          <a:srcRect t="2966" r="14476" b="26344"/>
          <a:stretch/>
        </p:blipFill>
        <p:spPr>
          <a:xfrm rot="5400000">
            <a:off x="1229907" y="1261075"/>
            <a:ext cx="4398187" cy="6858000"/>
          </a:xfrm>
          <a:prstGeom prst="rect">
            <a:avLst/>
          </a:prstGeom>
        </p:spPr>
      </p:pic>
      <p:sp>
        <p:nvSpPr>
          <p:cNvPr id="6" name="Rectangle 5">
            <a:extLst>
              <a:ext uri="{FF2B5EF4-FFF2-40B4-BE49-F238E27FC236}">
                <a16:creationId xmlns:a16="http://schemas.microsoft.com/office/drawing/2014/main" id="{239F6924-0A21-45CE-8347-5AD57DC2D4FB}"/>
              </a:ext>
            </a:extLst>
          </p:cNvPr>
          <p:cNvSpPr/>
          <p:nvPr/>
        </p:nvSpPr>
        <p:spPr>
          <a:xfrm>
            <a:off x="0" y="0"/>
            <a:ext cx="12233814" cy="1952625"/>
          </a:xfrm>
          <a:prstGeom prst="rect">
            <a:avLst/>
          </a:prstGeom>
          <a:solidFill>
            <a:srgbClr val="094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E1B18A7-4621-4246-8E5C-F8A4F309D951}"/>
              </a:ext>
            </a:extLst>
          </p:cNvPr>
          <p:cNvSpPr txBox="1"/>
          <p:nvPr/>
        </p:nvSpPr>
        <p:spPr>
          <a:xfrm>
            <a:off x="2670653" y="673230"/>
            <a:ext cx="8374695" cy="523220"/>
          </a:xfrm>
          <a:prstGeom prst="rect">
            <a:avLst/>
          </a:prstGeom>
          <a:noFill/>
        </p:spPr>
        <p:txBody>
          <a:bodyPr wrap="square">
            <a:spAutoFit/>
          </a:bodyPr>
          <a:lstStyle/>
          <a:p>
            <a:r>
              <a:rPr lang="en-GB" sz="2800" b="1" u="sng" dirty="0">
                <a:solidFill>
                  <a:schemeClr val="bg1"/>
                </a:solidFill>
              </a:rPr>
              <a:t>EFFECTS </a:t>
            </a:r>
            <a:r>
              <a:rPr lang="en-GB" sz="2800" b="1" dirty="0">
                <a:solidFill>
                  <a:schemeClr val="bg1"/>
                </a:solidFill>
              </a:rPr>
              <a:t>from technology use in the </a:t>
            </a:r>
            <a:r>
              <a:rPr lang="en-GB" sz="2800" b="1" u="sng" dirty="0">
                <a:solidFill>
                  <a:schemeClr val="bg1"/>
                </a:solidFill>
              </a:rPr>
              <a:t>WORKPLACE</a:t>
            </a:r>
          </a:p>
        </p:txBody>
      </p:sp>
      <p:sp>
        <p:nvSpPr>
          <p:cNvPr id="4" name="TextBox 3">
            <a:extLst>
              <a:ext uri="{FF2B5EF4-FFF2-40B4-BE49-F238E27FC236}">
                <a16:creationId xmlns:a16="http://schemas.microsoft.com/office/drawing/2014/main" id="{3678BDC0-7E71-476F-A251-8403E51694F6}"/>
              </a:ext>
            </a:extLst>
          </p:cNvPr>
          <p:cNvSpPr txBox="1"/>
          <p:nvPr/>
        </p:nvSpPr>
        <p:spPr>
          <a:xfrm>
            <a:off x="1271485" y="2367098"/>
            <a:ext cx="1869241" cy="3970318"/>
          </a:xfrm>
          <a:prstGeom prst="rect">
            <a:avLst/>
          </a:prstGeom>
          <a:solidFill>
            <a:schemeClr val="bg1"/>
          </a:solidFill>
          <a:ln w="19050">
            <a:solidFill>
              <a:srgbClr val="09446A"/>
            </a:solidFill>
          </a:ln>
        </p:spPr>
        <p:txBody>
          <a:bodyPr wrap="square">
            <a:spAutoFit/>
          </a:bodyPr>
          <a:lstStyle/>
          <a:p>
            <a:pPr marL="342900" indent="-342900" algn="ctr">
              <a:buFont typeface="+mj-lt"/>
              <a:buAutoNum type="arabicPeriod"/>
            </a:pPr>
            <a:r>
              <a:rPr lang="en-GB" dirty="0">
                <a:solidFill>
                  <a:srgbClr val="09446A"/>
                </a:solidFill>
              </a:rPr>
              <a:t>Addiction </a:t>
            </a:r>
          </a:p>
          <a:p>
            <a:pPr marL="342900" indent="-342900" algn="ctr">
              <a:buFont typeface="+mj-lt"/>
              <a:buAutoNum type="arabicPeriod"/>
            </a:pPr>
            <a:endParaRPr lang="en-GB" dirty="0">
              <a:solidFill>
                <a:srgbClr val="09446A"/>
              </a:solidFill>
            </a:endParaRPr>
          </a:p>
          <a:p>
            <a:pPr marL="342900" indent="-342900" algn="ctr">
              <a:buFont typeface="+mj-lt"/>
              <a:buAutoNum type="arabicPeriod"/>
            </a:pPr>
            <a:endParaRPr lang="en-GB" dirty="0">
              <a:solidFill>
                <a:srgbClr val="09446A"/>
              </a:solidFill>
            </a:endParaRPr>
          </a:p>
          <a:p>
            <a:pPr marL="342900" indent="-342900" algn="ctr">
              <a:buFont typeface="+mj-lt"/>
              <a:buAutoNum type="arabicPeriod"/>
            </a:pPr>
            <a:r>
              <a:rPr lang="en-GB" dirty="0">
                <a:solidFill>
                  <a:srgbClr val="09446A"/>
                </a:solidFill>
              </a:rPr>
              <a:t>Compulsive usage</a:t>
            </a:r>
          </a:p>
          <a:p>
            <a:pPr marL="342900" indent="-342900" algn="ctr">
              <a:buFont typeface="+mj-lt"/>
              <a:buAutoNum type="arabicPeriod"/>
            </a:pPr>
            <a:endParaRPr lang="en-GB" dirty="0">
              <a:solidFill>
                <a:srgbClr val="09446A"/>
              </a:solidFill>
            </a:endParaRPr>
          </a:p>
          <a:p>
            <a:pPr marL="342900" indent="-342900" algn="ctr">
              <a:buFont typeface="+mj-lt"/>
              <a:buAutoNum type="arabicPeriod"/>
            </a:pPr>
            <a:endParaRPr lang="en-GB" dirty="0">
              <a:solidFill>
                <a:srgbClr val="09446A"/>
              </a:solidFill>
            </a:endParaRPr>
          </a:p>
          <a:p>
            <a:pPr marL="342900" indent="-342900" algn="ctr">
              <a:buFont typeface="+mj-lt"/>
              <a:buAutoNum type="arabicPeriod"/>
            </a:pPr>
            <a:r>
              <a:rPr lang="en-GB" dirty="0">
                <a:solidFill>
                  <a:srgbClr val="09446A"/>
                </a:solidFill>
              </a:rPr>
              <a:t>Dependence</a:t>
            </a:r>
          </a:p>
          <a:p>
            <a:pPr marL="342900" indent="-342900" algn="ctr">
              <a:buFont typeface="+mj-lt"/>
              <a:buAutoNum type="arabicPeriod"/>
            </a:pPr>
            <a:endParaRPr lang="en-GB" dirty="0">
              <a:solidFill>
                <a:srgbClr val="09446A"/>
              </a:solidFill>
            </a:endParaRPr>
          </a:p>
          <a:p>
            <a:pPr marL="342900" indent="-342900" algn="ctr">
              <a:buFont typeface="+mj-lt"/>
              <a:buAutoNum type="arabicPeriod"/>
            </a:pPr>
            <a:endParaRPr lang="en-GB" dirty="0">
              <a:solidFill>
                <a:srgbClr val="09446A"/>
              </a:solidFill>
            </a:endParaRPr>
          </a:p>
          <a:p>
            <a:pPr marL="342900" indent="-342900" algn="ctr">
              <a:buFont typeface="+mj-lt"/>
              <a:buAutoNum type="arabicPeriod"/>
            </a:pPr>
            <a:r>
              <a:rPr lang="en-GB" dirty="0">
                <a:solidFill>
                  <a:srgbClr val="09446A"/>
                </a:solidFill>
              </a:rPr>
              <a:t>Fatigue</a:t>
            </a:r>
          </a:p>
          <a:p>
            <a:pPr marL="342900" indent="-342900" algn="ctr">
              <a:buFont typeface="+mj-lt"/>
              <a:buAutoNum type="arabicPeriod"/>
            </a:pPr>
            <a:endParaRPr lang="en-GB" dirty="0">
              <a:solidFill>
                <a:srgbClr val="09446A"/>
              </a:solidFill>
            </a:endParaRPr>
          </a:p>
          <a:p>
            <a:pPr marL="342900" indent="-342900" algn="ctr">
              <a:buFont typeface="+mj-lt"/>
              <a:buAutoNum type="arabicPeriod"/>
            </a:pPr>
            <a:endParaRPr lang="en-GB" dirty="0">
              <a:solidFill>
                <a:srgbClr val="09446A"/>
              </a:solidFill>
            </a:endParaRPr>
          </a:p>
          <a:p>
            <a:pPr marL="342900" indent="-342900" algn="ctr">
              <a:buFont typeface="+mj-lt"/>
              <a:buAutoNum type="arabicPeriod"/>
            </a:pPr>
            <a:r>
              <a:rPr lang="en-GB" dirty="0">
                <a:solidFill>
                  <a:srgbClr val="09446A"/>
                </a:solidFill>
              </a:rPr>
              <a:t>Burnout</a:t>
            </a:r>
          </a:p>
        </p:txBody>
      </p:sp>
      <p:sp>
        <p:nvSpPr>
          <p:cNvPr id="5" name="TextBox 4">
            <a:extLst>
              <a:ext uri="{FF2B5EF4-FFF2-40B4-BE49-F238E27FC236}">
                <a16:creationId xmlns:a16="http://schemas.microsoft.com/office/drawing/2014/main" id="{A11B67D2-5949-4C95-9F91-B9B766184C2B}"/>
              </a:ext>
            </a:extLst>
          </p:cNvPr>
          <p:cNvSpPr txBox="1"/>
          <p:nvPr/>
        </p:nvSpPr>
        <p:spPr>
          <a:xfrm>
            <a:off x="5411978" y="2313002"/>
            <a:ext cx="1869241" cy="3970318"/>
          </a:xfrm>
          <a:prstGeom prst="rect">
            <a:avLst/>
          </a:prstGeom>
          <a:solidFill>
            <a:schemeClr val="bg1"/>
          </a:solidFill>
          <a:ln w="19050">
            <a:solidFill>
              <a:srgbClr val="09446A"/>
            </a:solidFill>
          </a:ln>
        </p:spPr>
        <p:txBody>
          <a:bodyPr wrap="square">
            <a:spAutoFit/>
          </a:bodyPr>
          <a:lstStyle/>
          <a:p>
            <a:pPr algn="ctr"/>
            <a:r>
              <a:rPr lang="en-GB" dirty="0">
                <a:solidFill>
                  <a:srgbClr val="09446A"/>
                </a:solidFill>
              </a:rPr>
              <a:t>6. Invasion of privacy </a:t>
            </a:r>
          </a:p>
          <a:p>
            <a:pPr marL="342900" indent="-342900" algn="ctr">
              <a:buFont typeface="+mj-lt"/>
              <a:buAutoNum type="arabicPeriod"/>
            </a:pPr>
            <a:endParaRPr lang="en-GB" dirty="0">
              <a:solidFill>
                <a:srgbClr val="09446A"/>
              </a:solidFill>
            </a:endParaRPr>
          </a:p>
          <a:p>
            <a:pPr marL="342900" indent="-342900" algn="ctr">
              <a:buFont typeface="+mj-lt"/>
              <a:buAutoNum type="arabicPeriod"/>
            </a:pPr>
            <a:endParaRPr lang="en-GB" dirty="0">
              <a:solidFill>
                <a:srgbClr val="09446A"/>
              </a:solidFill>
            </a:endParaRPr>
          </a:p>
          <a:p>
            <a:pPr algn="ctr"/>
            <a:r>
              <a:rPr lang="en-GB" dirty="0">
                <a:solidFill>
                  <a:srgbClr val="09446A"/>
                </a:solidFill>
              </a:rPr>
              <a:t>7.  Technostress</a:t>
            </a:r>
          </a:p>
          <a:p>
            <a:pPr marL="342900" indent="-342900" algn="ctr">
              <a:buFont typeface="+mj-lt"/>
              <a:buAutoNum type="arabicPeriod"/>
            </a:pPr>
            <a:endParaRPr lang="en-GB" dirty="0">
              <a:solidFill>
                <a:srgbClr val="09446A"/>
              </a:solidFill>
            </a:endParaRPr>
          </a:p>
          <a:p>
            <a:pPr algn="ctr"/>
            <a:endParaRPr lang="en-GB" dirty="0">
              <a:solidFill>
                <a:srgbClr val="09446A"/>
              </a:solidFill>
            </a:endParaRPr>
          </a:p>
          <a:p>
            <a:pPr algn="ctr"/>
            <a:r>
              <a:rPr lang="en-GB" dirty="0">
                <a:solidFill>
                  <a:srgbClr val="09446A"/>
                </a:solidFill>
              </a:rPr>
              <a:t>8. Insecurity </a:t>
            </a:r>
          </a:p>
          <a:p>
            <a:pPr marL="342900" indent="-342900" algn="ctr">
              <a:buFont typeface="+mj-lt"/>
              <a:buAutoNum type="arabicPeriod"/>
            </a:pPr>
            <a:endParaRPr lang="en-GB" dirty="0">
              <a:solidFill>
                <a:srgbClr val="09446A"/>
              </a:solidFill>
            </a:endParaRPr>
          </a:p>
          <a:p>
            <a:pPr algn="ctr"/>
            <a:endParaRPr lang="en-GB" dirty="0">
              <a:solidFill>
                <a:srgbClr val="09446A"/>
              </a:solidFill>
            </a:endParaRPr>
          </a:p>
          <a:p>
            <a:pPr algn="ctr"/>
            <a:r>
              <a:rPr lang="en-GB" dirty="0">
                <a:solidFill>
                  <a:srgbClr val="09446A"/>
                </a:solidFill>
              </a:rPr>
              <a:t>9. Stress </a:t>
            </a:r>
          </a:p>
          <a:p>
            <a:endParaRPr lang="en-GB" dirty="0">
              <a:solidFill>
                <a:srgbClr val="09446A"/>
              </a:solidFill>
            </a:endParaRPr>
          </a:p>
          <a:p>
            <a:endParaRPr lang="en-GB" dirty="0">
              <a:solidFill>
                <a:srgbClr val="09446A"/>
              </a:solidFill>
            </a:endParaRPr>
          </a:p>
          <a:p>
            <a:endParaRPr lang="en-GB" dirty="0">
              <a:solidFill>
                <a:srgbClr val="09446A"/>
              </a:solidFill>
            </a:endParaRPr>
          </a:p>
        </p:txBody>
      </p:sp>
      <p:sp>
        <p:nvSpPr>
          <p:cNvPr id="8" name="TextBox 7">
            <a:extLst>
              <a:ext uri="{FF2B5EF4-FFF2-40B4-BE49-F238E27FC236}">
                <a16:creationId xmlns:a16="http://schemas.microsoft.com/office/drawing/2014/main" id="{A9649E05-0561-495C-B80A-9F990DBAA692}"/>
              </a:ext>
            </a:extLst>
          </p:cNvPr>
          <p:cNvSpPr txBox="1"/>
          <p:nvPr/>
        </p:nvSpPr>
        <p:spPr>
          <a:xfrm>
            <a:off x="9359188" y="2313001"/>
            <a:ext cx="1869241" cy="3970318"/>
          </a:xfrm>
          <a:prstGeom prst="rect">
            <a:avLst/>
          </a:prstGeom>
          <a:solidFill>
            <a:schemeClr val="bg1"/>
          </a:solidFill>
          <a:ln w="19050">
            <a:solidFill>
              <a:srgbClr val="09446A"/>
            </a:solidFill>
          </a:ln>
        </p:spPr>
        <p:txBody>
          <a:bodyPr wrap="square">
            <a:spAutoFit/>
          </a:bodyPr>
          <a:lstStyle/>
          <a:p>
            <a:pPr algn="ctr"/>
            <a:r>
              <a:rPr lang="en-GB" dirty="0">
                <a:solidFill>
                  <a:srgbClr val="09446A"/>
                </a:solidFill>
              </a:rPr>
              <a:t>10. Sleep deprivation</a:t>
            </a:r>
          </a:p>
          <a:p>
            <a:pPr marL="342900" indent="-342900" algn="ctr">
              <a:buFont typeface="+mj-lt"/>
              <a:buAutoNum type="arabicPeriod"/>
            </a:pPr>
            <a:endParaRPr lang="en-GB" dirty="0">
              <a:solidFill>
                <a:srgbClr val="09446A"/>
              </a:solidFill>
            </a:endParaRPr>
          </a:p>
          <a:p>
            <a:pPr marL="342900" indent="-342900" algn="ctr">
              <a:buFont typeface="+mj-lt"/>
              <a:buAutoNum type="arabicPeriod"/>
            </a:pPr>
            <a:endParaRPr lang="en-GB" dirty="0">
              <a:solidFill>
                <a:srgbClr val="09446A"/>
              </a:solidFill>
            </a:endParaRPr>
          </a:p>
          <a:p>
            <a:pPr algn="ctr"/>
            <a:r>
              <a:rPr lang="en-GB" dirty="0">
                <a:solidFill>
                  <a:srgbClr val="09446A"/>
                </a:solidFill>
              </a:rPr>
              <a:t>11. Anxiety</a:t>
            </a:r>
          </a:p>
          <a:p>
            <a:pPr marL="342900" indent="-342900" algn="ctr">
              <a:buFont typeface="+mj-lt"/>
              <a:buAutoNum type="arabicPeriod"/>
            </a:pPr>
            <a:endParaRPr lang="en-GB" dirty="0">
              <a:solidFill>
                <a:srgbClr val="09446A"/>
              </a:solidFill>
            </a:endParaRPr>
          </a:p>
          <a:p>
            <a:pPr marL="342900" indent="-342900" algn="ctr">
              <a:buFont typeface="+mj-lt"/>
              <a:buAutoNum type="arabicPeriod"/>
            </a:pPr>
            <a:endParaRPr lang="en-GB" dirty="0">
              <a:solidFill>
                <a:srgbClr val="09446A"/>
              </a:solidFill>
            </a:endParaRPr>
          </a:p>
          <a:p>
            <a:pPr algn="ctr"/>
            <a:r>
              <a:rPr lang="en-GB" dirty="0">
                <a:solidFill>
                  <a:srgbClr val="09446A"/>
                </a:solidFill>
              </a:rPr>
              <a:t>12. Absenteeism</a:t>
            </a:r>
          </a:p>
          <a:p>
            <a:pPr marL="342900" indent="-342900" algn="ctr">
              <a:buFont typeface="+mj-lt"/>
              <a:buAutoNum type="arabicPeriod"/>
            </a:pPr>
            <a:endParaRPr lang="en-GB" dirty="0">
              <a:solidFill>
                <a:srgbClr val="09446A"/>
              </a:solidFill>
            </a:endParaRPr>
          </a:p>
          <a:p>
            <a:pPr algn="ctr"/>
            <a:endParaRPr lang="en-GB" dirty="0">
              <a:solidFill>
                <a:srgbClr val="09446A"/>
              </a:solidFill>
            </a:endParaRPr>
          </a:p>
          <a:p>
            <a:pPr algn="ctr"/>
            <a:r>
              <a:rPr lang="en-GB" dirty="0">
                <a:solidFill>
                  <a:srgbClr val="09446A"/>
                </a:solidFill>
              </a:rPr>
              <a:t>13. Overload</a:t>
            </a:r>
          </a:p>
          <a:p>
            <a:endParaRPr lang="en-GB" dirty="0">
              <a:solidFill>
                <a:srgbClr val="09446A"/>
              </a:solidFill>
            </a:endParaRPr>
          </a:p>
          <a:p>
            <a:endParaRPr lang="en-GB" dirty="0">
              <a:solidFill>
                <a:srgbClr val="09446A"/>
              </a:solidFill>
            </a:endParaRPr>
          </a:p>
          <a:p>
            <a:endParaRPr lang="en-GB" dirty="0">
              <a:solidFill>
                <a:srgbClr val="09446A"/>
              </a:solidFill>
            </a:endParaRPr>
          </a:p>
        </p:txBody>
      </p:sp>
    </p:spTree>
    <p:extLst>
      <p:ext uri="{BB962C8B-B14F-4D97-AF65-F5344CB8AC3E}">
        <p14:creationId xmlns:p14="http://schemas.microsoft.com/office/powerpoint/2010/main" val="1453242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894658-E4E7-4DC6-89B3-F35E75A975D6}"/>
              </a:ext>
            </a:extLst>
          </p:cNvPr>
          <p:cNvSpPr>
            <a:spLocks noGrp="1"/>
          </p:cNvSpPr>
          <p:nvPr>
            <p:ph type="body" sz="quarter" idx="24"/>
          </p:nvPr>
        </p:nvSpPr>
        <p:spPr/>
        <p:txBody>
          <a:bodyPr/>
          <a:lstStyle/>
          <a:p>
            <a:r>
              <a:rPr lang="en-GB" dirty="0"/>
              <a:t>01</a:t>
            </a:r>
          </a:p>
        </p:txBody>
      </p:sp>
      <p:sp>
        <p:nvSpPr>
          <p:cNvPr id="6" name="Text Placeholder 1">
            <a:extLst>
              <a:ext uri="{FF2B5EF4-FFF2-40B4-BE49-F238E27FC236}">
                <a16:creationId xmlns:a16="http://schemas.microsoft.com/office/drawing/2014/main" id="{02CB9A13-99D2-4DA3-B903-3C929C7348C4}"/>
              </a:ext>
            </a:extLst>
          </p:cNvPr>
          <p:cNvSpPr txBox="1">
            <a:spLocks/>
          </p:cNvSpPr>
          <p:nvPr/>
        </p:nvSpPr>
        <p:spPr>
          <a:xfrm>
            <a:off x="4299633" y="1094391"/>
            <a:ext cx="7287099" cy="53499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Due to the </a:t>
            </a:r>
            <a:r>
              <a:rPr lang="en-GB" sz="2200" b="1" dirty="0"/>
              <a:t>COVID-19 pandemic</a:t>
            </a:r>
            <a:r>
              <a:rPr lang="en-GB" sz="2200" dirty="0"/>
              <a:t>, distributed work models have surged in popularity. Suddenly, over half of Europe's workforce works from home, many without clear policies, workflows, or communication channels. </a:t>
            </a:r>
          </a:p>
          <a:p>
            <a:r>
              <a:rPr lang="en-GB" sz="2200" dirty="0"/>
              <a:t>Research prior to the pandemic indicated a host of benefits associated with remote work, including increased job satisfaction, employee retention, and productivity. However, there are also challenges that may be exacerbated right now due to the lack of remote policies and procedures. One of those is the development and support of empathy for others in a remote work environment.</a:t>
            </a:r>
          </a:p>
          <a:p>
            <a:r>
              <a:rPr lang="en-GB" sz="2200" b="1" dirty="0"/>
              <a:t>Empathy</a:t>
            </a:r>
            <a:r>
              <a:rPr lang="en-GB" sz="2200" dirty="0"/>
              <a:t> refers to the ability to sense the emotions of others and to imagine how others feel.</a:t>
            </a:r>
          </a:p>
          <a:p>
            <a:r>
              <a:rPr lang="en-GB" sz="2200" dirty="0"/>
              <a:t>Common challenges associated with remote work can include lack of face-to-face supervision, daily structure, and information, as well as social and professional isolation and loneliness.</a:t>
            </a:r>
          </a:p>
        </p:txBody>
      </p:sp>
      <p:sp>
        <p:nvSpPr>
          <p:cNvPr id="7" name="Text Placeholder 2">
            <a:extLst>
              <a:ext uri="{FF2B5EF4-FFF2-40B4-BE49-F238E27FC236}">
                <a16:creationId xmlns:a16="http://schemas.microsoft.com/office/drawing/2014/main" id="{AB1575BC-5860-4173-B82F-664149C6468A}"/>
              </a:ext>
            </a:extLst>
          </p:cNvPr>
          <p:cNvSpPr txBox="1">
            <a:spLocks/>
          </p:cNvSpPr>
          <p:nvPr/>
        </p:nvSpPr>
        <p:spPr>
          <a:xfrm>
            <a:off x="4782225" y="498540"/>
            <a:ext cx="5158622" cy="857158"/>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17A7C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The role of </a:t>
            </a:r>
            <a:r>
              <a:rPr lang="en-GB" b="1"/>
              <a:t>Empathy</a:t>
            </a:r>
            <a:endParaRPr lang="en-GB" b="1" dirty="0"/>
          </a:p>
        </p:txBody>
      </p:sp>
      <p:sp>
        <p:nvSpPr>
          <p:cNvPr id="8" name="Text Placeholder 3">
            <a:extLst>
              <a:ext uri="{FF2B5EF4-FFF2-40B4-BE49-F238E27FC236}">
                <a16:creationId xmlns:a16="http://schemas.microsoft.com/office/drawing/2014/main" id="{3DD7B9CD-F2A5-4AC7-90F2-E68AAEBB4338}"/>
              </a:ext>
            </a:extLst>
          </p:cNvPr>
          <p:cNvSpPr txBox="1">
            <a:spLocks/>
          </p:cNvSpPr>
          <p:nvPr/>
        </p:nvSpPr>
        <p:spPr>
          <a:xfrm>
            <a:off x="4917" y="419576"/>
            <a:ext cx="3452394" cy="778194"/>
          </a:xfrm>
          <a:prstGeom prst="rect">
            <a:avLst/>
          </a:prstGeom>
          <a:noFill/>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09446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dirty="0"/>
              <a:t>Impacts of burnout</a:t>
            </a:r>
          </a:p>
        </p:txBody>
      </p:sp>
      <p:sp>
        <p:nvSpPr>
          <p:cNvPr id="9" name="Flowchart: Delay 8">
            <a:extLst>
              <a:ext uri="{FF2B5EF4-FFF2-40B4-BE49-F238E27FC236}">
                <a16:creationId xmlns:a16="http://schemas.microsoft.com/office/drawing/2014/main" id="{1F7B4E8A-0C7A-4D4B-A238-117C9E2152C7}"/>
              </a:ext>
            </a:extLst>
          </p:cNvPr>
          <p:cNvSpPr/>
          <p:nvPr/>
        </p:nvSpPr>
        <p:spPr>
          <a:xfrm flipH="1">
            <a:off x="0" y="1471167"/>
            <a:ext cx="3822240" cy="4888293"/>
          </a:xfrm>
          <a:prstGeom prst="flowChartDelay">
            <a:avLst/>
          </a:prstGeom>
          <a:blipFill>
            <a:blip r:embed="rId2" cstate="email">
              <a:extLst>
                <a:ext uri="{28A0092B-C50C-407E-A947-70E740481C1C}">
                  <a14:useLocalDpi xmlns:a14="http://schemas.microsoft.com/office/drawing/2010/main"/>
                </a:ext>
              </a:extLst>
            </a:blip>
            <a:stretch>
              <a:fillRect l="-23857" r="-45069"/>
            </a:stretch>
          </a:blipFill>
          <a:ln>
            <a:solidFill>
              <a:srgbClr val="17A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71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89AECA-A723-9E1B-12B5-28B397947D6E}"/>
              </a:ext>
            </a:extLst>
          </p:cNvPr>
          <p:cNvSpPr>
            <a:spLocks noGrp="1"/>
          </p:cNvSpPr>
          <p:nvPr>
            <p:ph type="body" sz="quarter" idx="18"/>
          </p:nvPr>
        </p:nvSpPr>
        <p:spPr/>
        <p:txBody>
          <a:bodyPr>
            <a:normAutofit fontScale="92500" lnSpcReduction="20000"/>
          </a:bodyPr>
          <a:lstStyle/>
          <a:p>
            <a:pPr marL="0"/>
            <a:r>
              <a:rPr lang="en-US" dirty="0"/>
              <a:t>Also, because we are not in physical proximity, we sometimes forget that we are also working with people who have their own lives, families, and problems.</a:t>
            </a:r>
          </a:p>
          <a:p>
            <a:pPr marL="0"/>
            <a:r>
              <a:rPr lang="en-US" dirty="0"/>
              <a:t>We often can get caught up in our personal situation and neglect to pay attention to how others may be feeling. In other words, we forget empathy for others. </a:t>
            </a:r>
          </a:p>
          <a:p>
            <a:pPr marL="0"/>
            <a:r>
              <a:rPr lang="en-US" dirty="0"/>
              <a:t>When a lack of empathy exists, remote workplace problems have the potential to increase. In addition to causing conflict and pain, these problems may impact team productivity and the company’s bottom line.</a:t>
            </a:r>
          </a:p>
          <a:p>
            <a:endParaRPr lang="en-IE" dirty="0"/>
          </a:p>
        </p:txBody>
      </p:sp>
      <p:sp>
        <p:nvSpPr>
          <p:cNvPr id="5" name="Text Placeholder 4">
            <a:extLst>
              <a:ext uri="{FF2B5EF4-FFF2-40B4-BE49-F238E27FC236}">
                <a16:creationId xmlns:a16="http://schemas.microsoft.com/office/drawing/2014/main" id="{D6894658-E4E7-4DC6-89B3-F35E75A975D6}"/>
              </a:ext>
            </a:extLst>
          </p:cNvPr>
          <p:cNvSpPr>
            <a:spLocks noGrp="1"/>
          </p:cNvSpPr>
          <p:nvPr>
            <p:ph type="body" sz="quarter" idx="16"/>
          </p:nvPr>
        </p:nvSpPr>
        <p:spPr/>
        <p:txBody>
          <a:bodyPr>
            <a:normAutofit lnSpcReduction="10000"/>
          </a:bodyPr>
          <a:lstStyle/>
          <a:p>
            <a:r>
              <a:rPr lang="en-GB" dirty="0"/>
              <a:t>01</a:t>
            </a:r>
          </a:p>
        </p:txBody>
      </p:sp>
      <p:pic>
        <p:nvPicPr>
          <p:cNvPr id="4" name="Picture Placeholder 3">
            <a:extLst>
              <a:ext uri="{FF2B5EF4-FFF2-40B4-BE49-F238E27FC236}">
                <a16:creationId xmlns:a16="http://schemas.microsoft.com/office/drawing/2014/main" id="{5C70B603-B817-E335-CA18-351F21D20AB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15958" r="15958"/>
          <a:stretch>
            <a:fillRect/>
          </a:stretch>
        </p:blipFill>
        <p:spPr/>
      </p:pic>
      <p:sp>
        <p:nvSpPr>
          <p:cNvPr id="7" name="Text Placeholder 2">
            <a:extLst>
              <a:ext uri="{FF2B5EF4-FFF2-40B4-BE49-F238E27FC236}">
                <a16:creationId xmlns:a16="http://schemas.microsoft.com/office/drawing/2014/main" id="{AB1575BC-5860-4173-B82F-664149C6468A}"/>
              </a:ext>
            </a:extLst>
          </p:cNvPr>
          <p:cNvSpPr txBox="1">
            <a:spLocks/>
          </p:cNvSpPr>
          <p:nvPr/>
        </p:nvSpPr>
        <p:spPr>
          <a:xfrm>
            <a:off x="1518181" y="574741"/>
            <a:ext cx="5158622" cy="857158"/>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17A7C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The role of </a:t>
            </a:r>
            <a:r>
              <a:rPr lang="en-GB" b="1" dirty="0">
                <a:solidFill>
                  <a:schemeClr val="bg1"/>
                </a:solidFill>
              </a:rPr>
              <a:t>Empathy</a:t>
            </a:r>
          </a:p>
        </p:txBody>
      </p:sp>
      <p:sp>
        <p:nvSpPr>
          <p:cNvPr id="8" name="Text Placeholder 3">
            <a:extLst>
              <a:ext uri="{FF2B5EF4-FFF2-40B4-BE49-F238E27FC236}">
                <a16:creationId xmlns:a16="http://schemas.microsoft.com/office/drawing/2014/main" id="{3DD7B9CD-F2A5-4AC7-90F2-E68AAEBB4338}"/>
              </a:ext>
            </a:extLst>
          </p:cNvPr>
          <p:cNvSpPr txBox="1">
            <a:spLocks/>
          </p:cNvSpPr>
          <p:nvPr/>
        </p:nvSpPr>
        <p:spPr>
          <a:xfrm>
            <a:off x="734714" y="80805"/>
            <a:ext cx="3452394" cy="778194"/>
          </a:xfrm>
          <a:prstGeom prst="rect">
            <a:avLst/>
          </a:prstGeom>
          <a:noFill/>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09446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dirty="0"/>
              <a:t>Impacts of burnout</a:t>
            </a:r>
          </a:p>
        </p:txBody>
      </p:sp>
    </p:spTree>
    <p:extLst>
      <p:ext uri="{BB962C8B-B14F-4D97-AF65-F5344CB8AC3E}">
        <p14:creationId xmlns:p14="http://schemas.microsoft.com/office/powerpoint/2010/main" val="3055419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EAA18F-BFDD-4D57-85B9-CE710D36B076}"/>
              </a:ext>
            </a:extLst>
          </p:cNvPr>
          <p:cNvSpPr>
            <a:spLocks noGrp="1"/>
          </p:cNvSpPr>
          <p:nvPr>
            <p:ph type="pic" sz="quarter" idx="10"/>
          </p:nvPr>
        </p:nvSpPr>
        <p:spPr>
          <a:xfrm>
            <a:off x="7061197" y="1194181"/>
            <a:ext cx="5130801" cy="3624708"/>
          </a:xfrm>
        </p:spPr>
      </p:sp>
      <p:sp>
        <p:nvSpPr>
          <p:cNvPr id="3" name="Text Placeholder 2">
            <a:extLst>
              <a:ext uri="{FF2B5EF4-FFF2-40B4-BE49-F238E27FC236}">
                <a16:creationId xmlns:a16="http://schemas.microsoft.com/office/drawing/2014/main" id="{A31C6133-9701-4803-A39B-584AB29A4B8F}"/>
              </a:ext>
            </a:extLst>
          </p:cNvPr>
          <p:cNvSpPr>
            <a:spLocks noGrp="1"/>
          </p:cNvSpPr>
          <p:nvPr>
            <p:ph type="body" sz="quarter" idx="18"/>
          </p:nvPr>
        </p:nvSpPr>
        <p:spPr>
          <a:xfrm>
            <a:off x="621038" y="3301492"/>
            <a:ext cx="5029134" cy="2532379"/>
          </a:xfrm>
        </p:spPr>
        <p:txBody>
          <a:bodyPr>
            <a:normAutofit/>
          </a:bodyPr>
          <a:lstStyle/>
          <a:p>
            <a:pPr marL="342900" indent="-342900" algn="just">
              <a:buFont typeface="Arial" panose="020B0604020202020204" pitchFamily="34" charset="0"/>
              <a:buChar char="•"/>
            </a:pPr>
            <a:r>
              <a:rPr lang="en-GB" dirty="0">
                <a:solidFill>
                  <a:srgbClr val="09446A"/>
                </a:solidFill>
              </a:rPr>
              <a:t>Click the link below to read the guide on how employers can implement an empathetic approach to that will benefit employee wellbeing and productivity:</a:t>
            </a:r>
            <a:endParaRPr lang="en-GB" dirty="0">
              <a:solidFill>
                <a:srgbClr val="09446A"/>
              </a:solidFill>
              <a:hlinkClick r:id="rId4">
                <a:extLst>
                  <a:ext uri="{A12FA001-AC4F-418D-AE19-62706E023703}">
                    <ahyp:hlinkClr xmlns:ahyp="http://schemas.microsoft.com/office/drawing/2018/hyperlinkcolor" val="tx"/>
                  </a:ext>
                </a:extLst>
              </a:hlinkClick>
            </a:endParaRPr>
          </a:p>
          <a:p>
            <a:pPr algn="ctr"/>
            <a:r>
              <a:rPr lang="en-GB" b="1" dirty="0">
                <a:solidFill>
                  <a:srgbClr val="0563C1"/>
                </a:solidFill>
                <a:hlinkClick r:id="rId4">
                  <a:extLst>
                    <a:ext uri="{A12FA001-AC4F-418D-AE19-62706E023703}">
                      <ahyp:hlinkClr xmlns:ahyp="http://schemas.microsoft.com/office/drawing/2018/hyperlinkcolor" val="tx"/>
                    </a:ext>
                  </a:extLst>
                </a:hlinkClick>
              </a:rPr>
              <a:t>4 Ways  to Express Empathy While Working Remotely</a:t>
            </a:r>
            <a:endParaRPr lang="en-GB" b="1" dirty="0"/>
          </a:p>
        </p:txBody>
      </p:sp>
      <p:sp>
        <p:nvSpPr>
          <p:cNvPr id="4" name="Text Placeholder 3">
            <a:extLst>
              <a:ext uri="{FF2B5EF4-FFF2-40B4-BE49-F238E27FC236}">
                <a16:creationId xmlns:a16="http://schemas.microsoft.com/office/drawing/2014/main" id="{D22CDFB4-044B-4FB3-BC8F-55CE8DC188EC}"/>
              </a:ext>
            </a:extLst>
          </p:cNvPr>
          <p:cNvSpPr>
            <a:spLocks noGrp="1"/>
          </p:cNvSpPr>
          <p:nvPr>
            <p:ph type="body" sz="quarter" idx="16"/>
          </p:nvPr>
        </p:nvSpPr>
        <p:spPr/>
        <p:txBody>
          <a:bodyPr>
            <a:normAutofit lnSpcReduction="10000"/>
          </a:bodyPr>
          <a:lstStyle/>
          <a:p>
            <a:r>
              <a:rPr lang="en-GB" b="1" dirty="0"/>
              <a:t>Additional reading time…</a:t>
            </a:r>
          </a:p>
        </p:txBody>
      </p:sp>
      <p:pic>
        <p:nvPicPr>
          <p:cNvPr id="7" name="How to Express Empathy While Working Remotely – HBS Accelerate (1)">
            <a:hlinkClick r:id="" action="ppaction://media"/>
            <a:extLst>
              <a:ext uri="{FF2B5EF4-FFF2-40B4-BE49-F238E27FC236}">
                <a16:creationId xmlns:a16="http://schemas.microsoft.com/office/drawing/2014/main" id="{2E129FDF-4F5D-4D8A-8A53-0A83A9A61A9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863" t="7268" r="29600" b="7911"/>
          <a:stretch/>
        </p:blipFill>
        <p:spPr>
          <a:xfrm>
            <a:off x="7061197" y="1194181"/>
            <a:ext cx="5130799" cy="3944747"/>
          </a:xfrm>
          <a:prstGeom prst="rect">
            <a:avLst/>
          </a:prstGeom>
        </p:spPr>
      </p:pic>
      <p:sp>
        <p:nvSpPr>
          <p:cNvPr id="8" name="Thought Bubble: Cloud 7">
            <a:extLst>
              <a:ext uri="{FF2B5EF4-FFF2-40B4-BE49-F238E27FC236}">
                <a16:creationId xmlns:a16="http://schemas.microsoft.com/office/drawing/2014/main" id="{B1096321-E764-4303-88D5-69C79CA914C1}"/>
              </a:ext>
            </a:extLst>
          </p:cNvPr>
          <p:cNvSpPr/>
          <p:nvPr/>
        </p:nvSpPr>
        <p:spPr>
          <a:xfrm>
            <a:off x="786384" y="1728216"/>
            <a:ext cx="1892808" cy="1278319"/>
          </a:xfrm>
          <a:prstGeom prst="cloudCallout">
            <a:avLst>
              <a:gd name="adj1" fmla="val 70954"/>
              <a:gd name="adj2" fmla="val -71979"/>
            </a:avLst>
          </a:prstGeom>
          <a:solidFill>
            <a:schemeClr val="bg1"/>
          </a:solidFill>
          <a:ln>
            <a:solidFill>
              <a:srgbClr val="09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Bent-Up 8">
            <a:extLst>
              <a:ext uri="{FF2B5EF4-FFF2-40B4-BE49-F238E27FC236}">
                <a16:creationId xmlns:a16="http://schemas.microsoft.com/office/drawing/2014/main" id="{A1BB6835-01B8-4F2C-8709-AEF090E5F0AE}"/>
              </a:ext>
            </a:extLst>
          </p:cNvPr>
          <p:cNvSpPr/>
          <p:nvPr/>
        </p:nvSpPr>
        <p:spPr>
          <a:xfrm>
            <a:off x="3749040" y="5957316"/>
            <a:ext cx="6272784" cy="393192"/>
          </a:xfrm>
          <a:prstGeom prst="bentUpArrow">
            <a:avLst/>
          </a:prstGeom>
          <a:solidFill>
            <a:srgbClr val="09446A"/>
          </a:solidFill>
          <a:ln>
            <a:solidFill>
              <a:srgbClr val="09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9446A"/>
              </a:solidFill>
            </a:endParaRPr>
          </a:p>
        </p:txBody>
      </p:sp>
    </p:spTree>
    <p:extLst>
      <p:ext uri="{BB962C8B-B14F-4D97-AF65-F5344CB8AC3E}">
        <p14:creationId xmlns:p14="http://schemas.microsoft.com/office/powerpoint/2010/main" val="211325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894658-E4E7-4DC6-89B3-F35E75A975D6}"/>
              </a:ext>
            </a:extLst>
          </p:cNvPr>
          <p:cNvSpPr>
            <a:spLocks noGrp="1"/>
          </p:cNvSpPr>
          <p:nvPr>
            <p:ph type="body" sz="quarter" idx="24"/>
          </p:nvPr>
        </p:nvSpPr>
        <p:spPr/>
        <p:txBody>
          <a:bodyPr/>
          <a:lstStyle/>
          <a:p>
            <a:r>
              <a:rPr lang="en-GB" dirty="0"/>
              <a:t>02</a:t>
            </a:r>
          </a:p>
        </p:txBody>
      </p:sp>
      <p:sp>
        <p:nvSpPr>
          <p:cNvPr id="6" name="Text Placeholder 1">
            <a:extLst>
              <a:ext uri="{FF2B5EF4-FFF2-40B4-BE49-F238E27FC236}">
                <a16:creationId xmlns:a16="http://schemas.microsoft.com/office/drawing/2014/main" id="{02CB9A13-99D2-4DA3-B903-3C929C7348C4}"/>
              </a:ext>
            </a:extLst>
          </p:cNvPr>
          <p:cNvSpPr txBox="1">
            <a:spLocks/>
          </p:cNvSpPr>
          <p:nvPr/>
        </p:nvSpPr>
        <p:spPr>
          <a:xfrm>
            <a:off x="4659086" y="1827845"/>
            <a:ext cx="7192603" cy="52137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Co-workers have no choice but to bond when they spend 37+ hours a week together in an office or work environment space.</a:t>
            </a:r>
          </a:p>
          <a:p>
            <a:r>
              <a:rPr lang="en-GB" dirty="0"/>
              <a:t>Talking to colleagues about weekend plans or a big project you’re working on, or being able to lend a hand with a piece of information they were missing, these small (and maybe forgetful) moments are what builds team morale and creates a work environment which employees are happy to be apart of. If you’re like many people, you may not have realized how much these conversations mattered until you found yourself working from home.</a:t>
            </a:r>
          </a:p>
          <a:p>
            <a:endParaRPr lang="en-GB" sz="1400" dirty="0"/>
          </a:p>
        </p:txBody>
      </p:sp>
      <p:sp>
        <p:nvSpPr>
          <p:cNvPr id="7" name="Text Placeholder 2">
            <a:extLst>
              <a:ext uri="{FF2B5EF4-FFF2-40B4-BE49-F238E27FC236}">
                <a16:creationId xmlns:a16="http://schemas.microsoft.com/office/drawing/2014/main" id="{AB1575BC-5860-4173-B82F-664149C6468A}"/>
              </a:ext>
            </a:extLst>
          </p:cNvPr>
          <p:cNvSpPr txBox="1">
            <a:spLocks/>
          </p:cNvSpPr>
          <p:nvPr/>
        </p:nvSpPr>
        <p:spPr>
          <a:xfrm>
            <a:off x="4791750" y="459058"/>
            <a:ext cx="5158622" cy="857158"/>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17A7C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Work relationships</a:t>
            </a:r>
            <a:endParaRPr lang="en-GB" b="1" dirty="0"/>
          </a:p>
        </p:txBody>
      </p:sp>
      <p:sp>
        <p:nvSpPr>
          <p:cNvPr id="8" name="Text Placeholder 3">
            <a:extLst>
              <a:ext uri="{FF2B5EF4-FFF2-40B4-BE49-F238E27FC236}">
                <a16:creationId xmlns:a16="http://schemas.microsoft.com/office/drawing/2014/main" id="{3DD7B9CD-F2A5-4AC7-90F2-E68AAEBB4338}"/>
              </a:ext>
            </a:extLst>
          </p:cNvPr>
          <p:cNvSpPr txBox="1">
            <a:spLocks/>
          </p:cNvSpPr>
          <p:nvPr/>
        </p:nvSpPr>
        <p:spPr>
          <a:xfrm>
            <a:off x="69581" y="498540"/>
            <a:ext cx="3452394" cy="778194"/>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09446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dirty="0"/>
              <a:t>Mental Health</a:t>
            </a:r>
          </a:p>
        </p:txBody>
      </p:sp>
      <p:sp>
        <p:nvSpPr>
          <p:cNvPr id="9" name="Flowchart: Delay 8">
            <a:extLst>
              <a:ext uri="{FF2B5EF4-FFF2-40B4-BE49-F238E27FC236}">
                <a16:creationId xmlns:a16="http://schemas.microsoft.com/office/drawing/2014/main" id="{1F7B4E8A-0C7A-4D4B-A238-117C9E2152C7}"/>
              </a:ext>
            </a:extLst>
          </p:cNvPr>
          <p:cNvSpPr/>
          <p:nvPr/>
        </p:nvSpPr>
        <p:spPr>
          <a:xfrm flipH="1">
            <a:off x="0" y="1471167"/>
            <a:ext cx="3822240" cy="4888293"/>
          </a:xfrm>
          <a:prstGeom prst="flowChartDelay">
            <a:avLst/>
          </a:prstGeom>
          <a:blipFill>
            <a:blip r:embed="rId2" cstate="email">
              <a:extLst>
                <a:ext uri="{28A0092B-C50C-407E-A947-70E740481C1C}">
                  <a14:useLocalDpi xmlns:a14="http://schemas.microsoft.com/office/drawing/2010/main"/>
                </a:ext>
              </a:extLst>
            </a:blip>
            <a:stretch>
              <a:fillRect l="-30998" t="-447" r="-46070" b="-447"/>
            </a:stretch>
          </a:blipFill>
          <a:ln>
            <a:solidFill>
              <a:srgbClr val="17A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70585CB-B128-4032-83C1-B7064027453A}"/>
              </a:ext>
            </a:extLst>
          </p:cNvPr>
          <p:cNvSpPr txBox="1"/>
          <p:nvPr/>
        </p:nvSpPr>
        <p:spPr>
          <a:xfrm>
            <a:off x="3017044" y="6534544"/>
            <a:ext cx="6157912" cy="338554"/>
          </a:xfrm>
          <a:prstGeom prst="rect">
            <a:avLst/>
          </a:prstGeom>
          <a:noFill/>
        </p:spPr>
        <p:txBody>
          <a:bodyPr wrap="square">
            <a:spAutoFit/>
          </a:bodyPr>
          <a:lstStyle/>
          <a:p>
            <a:r>
              <a:rPr lang="en-GB" sz="1600" dirty="0">
                <a:solidFill>
                  <a:srgbClr val="09446A"/>
                </a:solidFill>
                <a:hlinkClick r:id="rId3">
                  <a:extLst>
                    <a:ext uri="{A12FA001-AC4F-418D-AE19-62706E023703}">
                      <ahyp:hlinkClr xmlns:ahyp="http://schemas.microsoft.com/office/drawing/2018/hyperlinkcolor" val="tx"/>
                    </a:ext>
                  </a:extLst>
                </a:hlinkClick>
              </a:rPr>
              <a:t>Source</a:t>
            </a:r>
            <a:endParaRPr lang="en-GB" sz="1600" dirty="0">
              <a:solidFill>
                <a:srgbClr val="09446A"/>
              </a:solidFill>
            </a:endParaRPr>
          </a:p>
        </p:txBody>
      </p:sp>
    </p:spTree>
    <p:extLst>
      <p:ext uri="{BB962C8B-B14F-4D97-AF65-F5344CB8AC3E}">
        <p14:creationId xmlns:p14="http://schemas.microsoft.com/office/powerpoint/2010/main" val="1215480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F742C6-3C64-2549-A79E-AFF35FCF1C37}"/>
              </a:ext>
            </a:extLst>
          </p:cNvPr>
          <p:cNvSpPr>
            <a:spLocks noGrp="1"/>
          </p:cNvSpPr>
          <p:nvPr>
            <p:ph type="body" sz="quarter" idx="16"/>
          </p:nvPr>
        </p:nvSpPr>
        <p:spPr>
          <a:xfrm>
            <a:off x="854766" y="2375455"/>
            <a:ext cx="6569764" cy="1669774"/>
          </a:xfrm>
        </p:spPr>
        <p:txBody>
          <a:bodyPr>
            <a:normAutofit/>
          </a:bodyPr>
          <a:lstStyle/>
          <a:p>
            <a:r>
              <a:rPr lang="en-US" dirty="0"/>
              <a:t>Digital Footprint and Reputation</a:t>
            </a:r>
          </a:p>
          <a:p>
            <a:endParaRPr lang="en-US" dirty="0"/>
          </a:p>
        </p:txBody>
      </p:sp>
      <p:sp>
        <p:nvSpPr>
          <p:cNvPr id="3" name="Text Placeholder 2">
            <a:extLst>
              <a:ext uri="{FF2B5EF4-FFF2-40B4-BE49-F238E27FC236}">
                <a16:creationId xmlns:a16="http://schemas.microsoft.com/office/drawing/2014/main" id="{A5885B9B-C63A-A241-B446-DB4F0254D251}"/>
              </a:ext>
            </a:extLst>
          </p:cNvPr>
          <p:cNvSpPr>
            <a:spLocks noGrp="1"/>
          </p:cNvSpPr>
          <p:nvPr>
            <p:ph type="body" sz="quarter" idx="17"/>
          </p:nvPr>
        </p:nvSpPr>
        <p:spPr/>
        <p:txBody>
          <a:bodyPr>
            <a:normAutofit fontScale="85000" lnSpcReduction="20000"/>
          </a:bodyPr>
          <a:lstStyle/>
          <a:p>
            <a:r>
              <a:rPr lang="en-US" dirty="0"/>
              <a:t>01</a:t>
            </a:r>
          </a:p>
        </p:txBody>
      </p:sp>
    </p:spTree>
    <p:extLst>
      <p:ext uri="{BB962C8B-B14F-4D97-AF65-F5344CB8AC3E}">
        <p14:creationId xmlns:p14="http://schemas.microsoft.com/office/powerpoint/2010/main" val="259500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894658-E4E7-4DC6-89B3-F35E75A975D6}"/>
              </a:ext>
            </a:extLst>
          </p:cNvPr>
          <p:cNvSpPr>
            <a:spLocks noGrp="1"/>
          </p:cNvSpPr>
          <p:nvPr>
            <p:ph type="body" sz="quarter" idx="24"/>
          </p:nvPr>
        </p:nvSpPr>
        <p:spPr/>
        <p:txBody>
          <a:bodyPr/>
          <a:lstStyle/>
          <a:p>
            <a:r>
              <a:rPr lang="en-GB" dirty="0"/>
              <a:t>02</a:t>
            </a:r>
          </a:p>
        </p:txBody>
      </p:sp>
      <p:sp>
        <p:nvSpPr>
          <p:cNvPr id="6" name="Text Placeholder 1">
            <a:extLst>
              <a:ext uri="{FF2B5EF4-FFF2-40B4-BE49-F238E27FC236}">
                <a16:creationId xmlns:a16="http://schemas.microsoft.com/office/drawing/2014/main" id="{02CB9A13-99D2-4DA3-B903-3C929C7348C4}"/>
              </a:ext>
            </a:extLst>
          </p:cNvPr>
          <p:cNvSpPr txBox="1">
            <a:spLocks/>
          </p:cNvSpPr>
          <p:nvPr/>
        </p:nvSpPr>
        <p:spPr>
          <a:xfrm>
            <a:off x="4791750" y="1795187"/>
            <a:ext cx="7059939" cy="52137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Good working relationships can help employees feel more satisfied and boosts job retention, but in the midst of the coronavirus pandemic, these work-relationships are not so easily maintained. </a:t>
            </a:r>
          </a:p>
          <a:p>
            <a:r>
              <a:rPr lang="en-GB" dirty="0"/>
              <a:t>Among employees who worked 41–60 hours from home, 20% felt isolated and 39% felt emotionally drained by work always or most of the time. This compares to 14% and 34%, respectively, among those who worked the same range of hours at an employer’s premises. The issue of isolation and disrupted communication with colleagues has been reported also by national studies in Denmark and Finland. </a:t>
            </a:r>
          </a:p>
          <a:p>
            <a:endParaRPr lang="en-GB" sz="1400" dirty="0"/>
          </a:p>
        </p:txBody>
      </p:sp>
      <p:sp>
        <p:nvSpPr>
          <p:cNvPr id="7" name="Text Placeholder 2">
            <a:extLst>
              <a:ext uri="{FF2B5EF4-FFF2-40B4-BE49-F238E27FC236}">
                <a16:creationId xmlns:a16="http://schemas.microsoft.com/office/drawing/2014/main" id="{AB1575BC-5860-4173-B82F-664149C6468A}"/>
              </a:ext>
            </a:extLst>
          </p:cNvPr>
          <p:cNvSpPr txBox="1">
            <a:spLocks/>
          </p:cNvSpPr>
          <p:nvPr/>
        </p:nvSpPr>
        <p:spPr>
          <a:xfrm>
            <a:off x="4791750" y="459058"/>
            <a:ext cx="5158622" cy="857158"/>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17A7C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Work relationships</a:t>
            </a:r>
            <a:endParaRPr lang="en-GB" b="1" dirty="0"/>
          </a:p>
        </p:txBody>
      </p:sp>
      <p:sp>
        <p:nvSpPr>
          <p:cNvPr id="8" name="Text Placeholder 3">
            <a:extLst>
              <a:ext uri="{FF2B5EF4-FFF2-40B4-BE49-F238E27FC236}">
                <a16:creationId xmlns:a16="http://schemas.microsoft.com/office/drawing/2014/main" id="{3DD7B9CD-F2A5-4AC7-90F2-E68AAEBB4338}"/>
              </a:ext>
            </a:extLst>
          </p:cNvPr>
          <p:cNvSpPr txBox="1">
            <a:spLocks/>
          </p:cNvSpPr>
          <p:nvPr/>
        </p:nvSpPr>
        <p:spPr>
          <a:xfrm>
            <a:off x="69581" y="498540"/>
            <a:ext cx="3452394" cy="778194"/>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09446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u="sng" dirty="0"/>
              <a:t>Mental Health</a:t>
            </a:r>
          </a:p>
        </p:txBody>
      </p:sp>
      <p:sp>
        <p:nvSpPr>
          <p:cNvPr id="9" name="Flowchart: Delay 8">
            <a:extLst>
              <a:ext uri="{FF2B5EF4-FFF2-40B4-BE49-F238E27FC236}">
                <a16:creationId xmlns:a16="http://schemas.microsoft.com/office/drawing/2014/main" id="{1F7B4E8A-0C7A-4D4B-A238-117C9E2152C7}"/>
              </a:ext>
            </a:extLst>
          </p:cNvPr>
          <p:cNvSpPr/>
          <p:nvPr/>
        </p:nvSpPr>
        <p:spPr>
          <a:xfrm flipH="1">
            <a:off x="0" y="1471167"/>
            <a:ext cx="3822240" cy="4888293"/>
          </a:xfrm>
          <a:prstGeom prst="flowChartDelay">
            <a:avLst/>
          </a:prstGeom>
          <a:blipFill>
            <a:blip r:embed="rId2" cstate="email">
              <a:extLst>
                <a:ext uri="{28A0092B-C50C-407E-A947-70E740481C1C}">
                  <a14:useLocalDpi xmlns:a14="http://schemas.microsoft.com/office/drawing/2010/main"/>
                </a:ext>
              </a:extLst>
            </a:blip>
            <a:stretch>
              <a:fillRect l="-30998" t="-447" r="-46070" b="-447"/>
            </a:stretch>
          </a:blipFill>
          <a:ln>
            <a:solidFill>
              <a:srgbClr val="17A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70585CB-B128-4032-83C1-B7064027453A}"/>
              </a:ext>
            </a:extLst>
          </p:cNvPr>
          <p:cNvSpPr txBox="1"/>
          <p:nvPr/>
        </p:nvSpPr>
        <p:spPr>
          <a:xfrm>
            <a:off x="3017044" y="6534544"/>
            <a:ext cx="6157912" cy="338554"/>
          </a:xfrm>
          <a:prstGeom prst="rect">
            <a:avLst/>
          </a:prstGeom>
          <a:noFill/>
        </p:spPr>
        <p:txBody>
          <a:bodyPr wrap="square">
            <a:spAutoFit/>
          </a:bodyPr>
          <a:lstStyle/>
          <a:p>
            <a:r>
              <a:rPr lang="en-GB" sz="1600" dirty="0">
                <a:solidFill>
                  <a:srgbClr val="09446A"/>
                </a:solidFill>
                <a:hlinkClick r:id="rId3">
                  <a:extLst>
                    <a:ext uri="{A12FA001-AC4F-418D-AE19-62706E023703}">
                      <ahyp:hlinkClr xmlns:ahyp="http://schemas.microsoft.com/office/drawing/2018/hyperlinkcolor" val="tx"/>
                    </a:ext>
                  </a:extLst>
                </a:hlinkClick>
              </a:rPr>
              <a:t>Source</a:t>
            </a:r>
            <a:endParaRPr lang="en-GB" sz="1600" dirty="0">
              <a:solidFill>
                <a:srgbClr val="09446A"/>
              </a:solidFill>
            </a:endParaRPr>
          </a:p>
        </p:txBody>
      </p:sp>
    </p:spTree>
    <p:extLst>
      <p:ext uri="{BB962C8B-B14F-4D97-AF65-F5344CB8AC3E}">
        <p14:creationId xmlns:p14="http://schemas.microsoft.com/office/powerpoint/2010/main" val="1028555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C8BF6-D8B9-49CA-AF39-2671E4C36E85}"/>
              </a:ext>
            </a:extLst>
          </p:cNvPr>
          <p:cNvSpPr>
            <a:spLocks noGrp="1"/>
          </p:cNvSpPr>
          <p:nvPr>
            <p:ph type="body" sz="quarter" idx="18"/>
          </p:nvPr>
        </p:nvSpPr>
        <p:spPr/>
        <p:txBody>
          <a:bodyPr>
            <a:normAutofit fontScale="92500" lnSpcReduction="10000"/>
          </a:bodyPr>
          <a:lstStyle/>
          <a:p>
            <a:pPr marL="0" indent="0"/>
            <a:r>
              <a:rPr lang="en-GB" dirty="0"/>
              <a:t>There are seven things you can look out for that may indicate your employee is feeling disconnected from their job:</a:t>
            </a:r>
          </a:p>
          <a:p>
            <a:pPr marL="0" indent="0"/>
            <a:endParaRPr lang="en-GB" dirty="0"/>
          </a:p>
          <a:p>
            <a:pPr marL="457200" indent="-457200">
              <a:buAutoNum type="arabicPeriod"/>
            </a:pPr>
            <a:r>
              <a:rPr lang="en-GB" dirty="0"/>
              <a:t>Misses Deadlines or Is Sloppy</a:t>
            </a:r>
          </a:p>
          <a:p>
            <a:pPr marL="457200" indent="-457200">
              <a:buAutoNum type="arabicPeriod"/>
            </a:pPr>
            <a:r>
              <a:rPr lang="en-GB" dirty="0"/>
              <a:t>Stops Offering Input</a:t>
            </a:r>
          </a:p>
          <a:p>
            <a:pPr marL="457200" indent="-457200">
              <a:buAutoNum type="arabicPeriod"/>
            </a:pPr>
            <a:r>
              <a:rPr lang="en-GB" dirty="0"/>
              <a:t>Calls In Sick or Changes Their Schedule</a:t>
            </a:r>
          </a:p>
          <a:p>
            <a:pPr marL="457200" indent="-457200">
              <a:buAutoNum type="arabicPeriod"/>
            </a:pPr>
            <a:r>
              <a:rPr lang="en-GB" dirty="0"/>
              <a:t>Doesn’t Interact With Colleagues</a:t>
            </a:r>
          </a:p>
          <a:p>
            <a:pPr marL="457200" indent="-457200">
              <a:buAutoNum type="arabicPeriod"/>
            </a:pPr>
            <a:r>
              <a:rPr lang="en-GB" dirty="0"/>
              <a:t>Skips Meetings</a:t>
            </a:r>
          </a:p>
          <a:p>
            <a:pPr marL="457200" indent="-457200">
              <a:buAutoNum type="arabicPeriod"/>
            </a:pPr>
            <a:r>
              <a:rPr lang="en-GB" dirty="0"/>
              <a:t>Only Talks Shop</a:t>
            </a:r>
          </a:p>
          <a:p>
            <a:pPr marL="457200" indent="-457200">
              <a:buAutoNum type="arabicPeriod"/>
            </a:pPr>
            <a:r>
              <a:rPr lang="en-GB" dirty="0"/>
              <a:t>Isn’t Interested in Career Development</a:t>
            </a:r>
          </a:p>
        </p:txBody>
      </p:sp>
      <p:sp>
        <p:nvSpPr>
          <p:cNvPr id="3" name="Text Placeholder 2">
            <a:extLst>
              <a:ext uri="{FF2B5EF4-FFF2-40B4-BE49-F238E27FC236}">
                <a16:creationId xmlns:a16="http://schemas.microsoft.com/office/drawing/2014/main" id="{6D715287-A9BB-446A-BF8B-E879D165F7BF}"/>
              </a:ext>
            </a:extLst>
          </p:cNvPr>
          <p:cNvSpPr>
            <a:spLocks noGrp="1"/>
          </p:cNvSpPr>
          <p:nvPr>
            <p:ph type="body" sz="quarter" idx="16"/>
          </p:nvPr>
        </p:nvSpPr>
        <p:spPr/>
        <p:txBody>
          <a:bodyPr>
            <a:normAutofit fontScale="85000" lnSpcReduction="10000"/>
          </a:bodyPr>
          <a:lstStyle/>
          <a:p>
            <a:r>
              <a:rPr lang="en-GB" sz="4500" b="1" dirty="0"/>
              <a:t>7 Signs of Remote Employee Isolation and Loneliness</a:t>
            </a:r>
          </a:p>
        </p:txBody>
      </p:sp>
      <p:sp>
        <p:nvSpPr>
          <p:cNvPr id="4" name="Flowchart: Decision 3">
            <a:extLst>
              <a:ext uri="{FF2B5EF4-FFF2-40B4-BE49-F238E27FC236}">
                <a16:creationId xmlns:a16="http://schemas.microsoft.com/office/drawing/2014/main" id="{720DE5FA-E20B-4260-A67F-9D1DFD1912B8}"/>
              </a:ext>
            </a:extLst>
          </p:cNvPr>
          <p:cNvSpPr/>
          <p:nvPr/>
        </p:nvSpPr>
        <p:spPr>
          <a:xfrm>
            <a:off x="7334250" y="2401882"/>
            <a:ext cx="3200400" cy="3222833"/>
          </a:xfrm>
          <a:prstGeom prst="flowChartDecision">
            <a:avLst/>
          </a:prstGeom>
          <a:solidFill>
            <a:srgbClr val="0944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FCDC8BB-A745-4255-8D6E-BAEEB3CAA421}"/>
              </a:ext>
            </a:extLst>
          </p:cNvPr>
          <p:cNvSpPr txBox="1"/>
          <p:nvPr/>
        </p:nvSpPr>
        <p:spPr>
          <a:xfrm>
            <a:off x="8281987" y="2128166"/>
            <a:ext cx="733425" cy="3770263"/>
          </a:xfrm>
          <a:prstGeom prst="rect">
            <a:avLst/>
          </a:prstGeom>
          <a:noFill/>
        </p:spPr>
        <p:txBody>
          <a:bodyPr wrap="square" rtlCol="0">
            <a:spAutoFit/>
          </a:bodyPr>
          <a:lstStyle/>
          <a:p>
            <a:r>
              <a:rPr lang="en-GB" sz="23900" dirty="0">
                <a:solidFill>
                  <a:schemeClr val="bg1"/>
                </a:solidFill>
              </a:rPr>
              <a:t>!</a:t>
            </a:r>
          </a:p>
        </p:txBody>
      </p:sp>
    </p:spTree>
    <p:extLst>
      <p:ext uri="{BB962C8B-B14F-4D97-AF65-F5344CB8AC3E}">
        <p14:creationId xmlns:p14="http://schemas.microsoft.com/office/powerpoint/2010/main" val="259779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0ABA2B-6C98-40C3-90C0-3B5CC549CF15}"/>
              </a:ext>
            </a:extLst>
          </p:cNvPr>
          <p:cNvSpPr txBox="1"/>
          <p:nvPr/>
        </p:nvSpPr>
        <p:spPr>
          <a:xfrm>
            <a:off x="381593" y="1480458"/>
            <a:ext cx="4990252" cy="4247317"/>
          </a:xfrm>
          <a:prstGeom prst="rect">
            <a:avLst/>
          </a:prstGeom>
          <a:noFill/>
        </p:spPr>
        <p:txBody>
          <a:bodyPr wrap="square" rtlCol="0">
            <a:spAutoFit/>
          </a:bodyPr>
          <a:lstStyle/>
          <a:p>
            <a:r>
              <a:rPr lang="en-GB" sz="2400" b="1" u="sng" dirty="0">
                <a:solidFill>
                  <a:srgbClr val="09446A"/>
                </a:solidFill>
              </a:rPr>
              <a:t>Maintain a Chat Platform</a:t>
            </a:r>
          </a:p>
          <a:p>
            <a:pPr marL="342900" indent="-342900">
              <a:buAutoNum type="arabicPeriod"/>
            </a:pPr>
            <a:endParaRPr lang="en-GB" sz="2400" dirty="0"/>
          </a:p>
          <a:p>
            <a:pPr algn="just"/>
            <a:r>
              <a:rPr lang="en-GB" sz="2400" dirty="0">
                <a:solidFill>
                  <a:srgbClr val="09446A"/>
                </a:solidFill>
              </a:rPr>
              <a:t>Besides places to address work-related matters, create social channels that mimic water cooler conversation. Encourage workers to use them as they wish—meaning it’s there for those who want more socialization but without pressure for those who don’t.</a:t>
            </a:r>
          </a:p>
          <a:p>
            <a:endParaRPr lang="en-GB" dirty="0"/>
          </a:p>
          <a:p>
            <a:endParaRPr lang="en-GB" dirty="0"/>
          </a:p>
          <a:p>
            <a:endParaRPr lang="en-GB" dirty="0"/>
          </a:p>
        </p:txBody>
      </p:sp>
      <p:sp>
        <p:nvSpPr>
          <p:cNvPr id="6" name="TextBox 5">
            <a:extLst>
              <a:ext uri="{FF2B5EF4-FFF2-40B4-BE49-F238E27FC236}">
                <a16:creationId xmlns:a16="http://schemas.microsoft.com/office/drawing/2014/main" id="{CA121104-1F2D-49E0-AD73-8CABD8671141}"/>
              </a:ext>
            </a:extLst>
          </p:cNvPr>
          <p:cNvSpPr txBox="1"/>
          <p:nvPr/>
        </p:nvSpPr>
        <p:spPr>
          <a:xfrm>
            <a:off x="6030258" y="1399216"/>
            <a:ext cx="5982127" cy="5262979"/>
          </a:xfrm>
          <a:prstGeom prst="rect">
            <a:avLst/>
          </a:prstGeom>
          <a:noFill/>
        </p:spPr>
        <p:txBody>
          <a:bodyPr wrap="square" rtlCol="0">
            <a:spAutoFit/>
          </a:bodyPr>
          <a:lstStyle/>
          <a:p>
            <a:r>
              <a:rPr lang="en-GB" sz="2400" b="1" u="sng" dirty="0">
                <a:solidFill>
                  <a:srgbClr val="78BECC"/>
                </a:solidFill>
              </a:rPr>
              <a:t>Encourage Social Breaks</a:t>
            </a:r>
          </a:p>
          <a:p>
            <a:endParaRPr lang="en-GB" sz="2400" dirty="0"/>
          </a:p>
          <a:p>
            <a:pPr algn="just"/>
            <a:r>
              <a:rPr lang="en-GB" sz="2400" dirty="0">
                <a:solidFill>
                  <a:srgbClr val="78BECC"/>
                </a:solidFill>
              </a:rPr>
              <a:t>Encourage remote employees to take advantage of flexible scheduling to be around others. Getting out for a mid-morning exercise class or regular volunteer work at a local school provides a rejuvenating people-fix that can lead to better performance upon returning to company tasks.</a:t>
            </a:r>
          </a:p>
          <a:p>
            <a:pPr algn="just"/>
            <a:r>
              <a:rPr lang="en-GB" sz="2400" dirty="0">
                <a:solidFill>
                  <a:srgbClr val="78BECC"/>
                </a:solidFill>
              </a:rPr>
              <a:t>And though these activities aren’t possible right now, encourage staff to take a walk and chat with a friend on the phone or, if they are willing, to get a pet to help them feel bonded and connected.</a:t>
            </a:r>
          </a:p>
        </p:txBody>
      </p:sp>
      <p:sp>
        <p:nvSpPr>
          <p:cNvPr id="9" name="TextBox 8">
            <a:extLst>
              <a:ext uri="{FF2B5EF4-FFF2-40B4-BE49-F238E27FC236}">
                <a16:creationId xmlns:a16="http://schemas.microsoft.com/office/drawing/2014/main" id="{2B1C08D3-F98D-44DA-86F8-940DFF5B16B4}"/>
              </a:ext>
            </a:extLst>
          </p:cNvPr>
          <p:cNvSpPr txBox="1"/>
          <p:nvPr/>
        </p:nvSpPr>
        <p:spPr>
          <a:xfrm>
            <a:off x="2601515" y="9646"/>
            <a:ext cx="8733235" cy="369332"/>
          </a:xfrm>
          <a:prstGeom prst="rect">
            <a:avLst/>
          </a:prstGeom>
          <a:noFill/>
        </p:spPr>
        <p:txBody>
          <a:bodyPr wrap="square" rtlCol="0">
            <a:spAutoFit/>
          </a:bodyPr>
          <a:lstStyle/>
          <a:p>
            <a:r>
              <a:rPr lang="en-GB" dirty="0">
                <a:solidFill>
                  <a:srgbClr val="5E5E5E"/>
                </a:solidFill>
              </a:rPr>
              <a:t>HOW TO PREVENT </a:t>
            </a:r>
            <a:r>
              <a:rPr lang="en-GB" b="1" i="1" dirty="0">
                <a:solidFill>
                  <a:srgbClr val="5E5E5E"/>
                </a:solidFill>
              </a:rPr>
              <a:t>REMOTE WORKERS</a:t>
            </a:r>
            <a:r>
              <a:rPr lang="en-GB" i="1" dirty="0">
                <a:solidFill>
                  <a:srgbClr val="5E5E5E"/>
                </a:solidFill>
              </a:rPr>
              <a:t> </a:t>
            </a:r>
            <a:r>
              <a:rPr lang="en-GB" dirty="0">
                <a:solidFill>
                  <a:srgbClr val="5E5E5E"/>
                </a:solidFill>
              </a:rPr>
              <a:t>FROM</a:t>
            </a:r>
            <a:r>
              <a:rPr lang="en-GB" b="1" dirty="0">
                <a:solidFill>
                  <a:srgbClr val="5E5E5E"/>
                </a:solidFill>
              </a:rPr>
              <a:t> </a:t>
            </a:r>
            <a:r>
              <a:rPr lang="en-GB" b="1" i="1" dirty="0">
                <a:solidFill>
                  <a:srgbClr val="5E5E5E"/>
                </a:solidFill>
              </a:rPr>
              <a:t>ISOLATION</a:t>
            </a:r>
            <a:r>
              <a:rPr lang="en-GB" b="1" dirty="0">
                <a:solidFill>
                  <a:srgbClr val="5E5E5E"/>
                </a:solidFill>
              </a:rPr>
              <a:t> </a:t>
            </a:r>
            <a:r>
              <a:rPr lang="en-GB" dirty="0">
                <a:solidFill>
                  <a:srgbClr val="5E5E5E"/>
                </a:solidFill>
              </a:rPr>
              <a:t>AND </a:t>
            </a:r>
            <a:r>
              <a:rPr lang="en-GB" b="1" i="1" dirty="0">
                <a:solidFill>
                  <a:srgbClr val="5E5E5E"/>
                </a:solidFill>
              </a:rPr>
              <a:t>LONELINESS</a:t>
            </a:r>
          </a:p>
        </p:txBody>
      </p:sp>
      <p:sp>
        <p:nvSpPr>
          <p:cNvPr id="12" name="Oval 11">
            <a:extLst>
              <a:ext uri="{FF2B5EF4-FFF2-40B4-BE49-F238E27FC236}">
                <a16:creationId xmlns:a16="http://schemas.microsoft.com/office/drawing/2014/main" id="{865634CC-4511-4352-866C-026D2978682A}"/>
              </a:ext>
            </a:extLst>
          </p:cNvPr>
          <p:cNvSpPr/>
          <p:nvPr/>
        </p:nvSpPr>
        <p:spPr>
          <a:xfrm>
            <a:off x="1669257" y="548621"/>
            <a:ext cx="732732" cy="727574"/>
          </a:xfrm>
          <a:prstGeom prst="ellipse">
            <a:avLst/>
          </a:prstGeom>
          <a:solidFill>
            <a:srgbClr val="09446A"/>
          </a:solidFill>
          <a:ln>
            <a:solidFill>
              <a:srgbClr val="09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026190-41B7-425C-B468-C23D49DF3483}"/>
              </a:ext>
            </a:extLst>
          </p:cNvPr>
          <p:cNvSpPr/>
          <p:nvPr/>
        </p:nvSpPr>
        <p:spPr>
          <a:xfrm>
            <a:off x="8675487" y="548621"/>
            <a:ext cx="732732" cy="707872"/>
          </a:xfrm>
          <a:prstGeom prst="ellipse">
            <a:avLst/>
          </a:prstGeom>
          <a:solidFill>
            <a:srgbClr val="78BECC"/>
          </a:solidFill>
          <a:ln>
            <a:solidFill>
              <a:srgbClr val="78BE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CDD259FA-1072-431F-A15A-BA484E10C6D5}"/>
              </a:ext>
            </a:extLst>
          </p:cNvPr>
          <p:cNvSpPr txBox="1"/>
          <p:nvPr/>
        </p:nvSpPr>
        <p:spPr>
          <a:xfrm>
            <a:off x="1864991" y="681575"/>
            <a:ext cx="624084" cy="461665"/>
          </a:xfrm>
          <a:prstGeom prst="rect">
            <a:avLst/>
          </a:prstGeom>
          <a:noFill/>
        </p:spPr>
        <p:txBody>
          <a:bodyPr wrap="square" rtlCol="0">
            <a:spAutoFit/>
          </a:bodyPr>
          <a:lstStyle/>
          <a:p>
            <a:r>
              <a:rPr lang="en-GB" sz="2400" dirty="0">
                <a:solidFill>
                  <a:schemeClr val="bg1"/>
                </a:solidFill>
              </a:rPr>
              <a:t>1</a:t>
            </a:r>
            <a:endParaRPr lang="en-GB" dirty="0">
              <a:solidFill>
                <a:schemeClr val="bg1"/>
              </a:solidFill>
            </a:endParaRPr>
          </a:p>
        </p:txBody>
      </p:sp>
      <p:sp>
        <p:nvSpPr>
          <p:cNvPr id="17" name="TextBox 16">
            <a:extLst>
              <a:ext uri="{FF2B5EF4-FFF2-40B4-BE49-F238E27FC236}">
                <a16:creationId xmlns:a16="http://schemas.microsoft.com/office/drawing/2014/main" id="{3F9DE397-5173-4A56-BF48-FFF5E0873A1A}"/>
              </a:ext>
            </a:extLst>
          </p:cNvPr>
          <p:cNvSpPr txBox="1"/>
          <p:nvPr/>
        </p:nvSpPr>
        <p:spPr>
          <a:xfrm>
            <a:off x="8839442" y="658264"/>
            <a:ext cx="568777" cy="461665"/>
          </a:xfrm>
          <a:prstGeom prst="rect">
            <a:avLst/>
          </a:prstGeom>
          <a:noFill/>
        </p:spPr>
        <p:txBody>
          <a:bodyPr wrap="square" rtlCol="0">
            <a:spAutoFit/>
          </a:bodyPr>
          <a:lstStyle/>
          <a:p>
            <a:r>
              <a:rPr lang="en-GB" sz="2400" dirty="0">
                <a:solidFill>
                  <a:schemeClr val="bg1"/>
                </a:solidFill>
              </a:rPr>
              <a:t>2</a:t>
            </a:r>
          </a:p>
        </p:txBody>
      </p:sp>
      <p:sp>
        <p:nvSpPr>
          <p:cNvPr id="21" name="TextBox 20">
            <a:extLst>
              <a:ext uri="{FF2B5EF4-FFF2-40B4-BE49-F238E27FC236}">
                <a16:creationId xmlns:a16="http://schemas.microsoft.com/office/drawing/2014/main" id="{983EA1A3-D870-491F-90E7-13CB9865C357}"/>
              </a:ext>
            </a:extLst>
          </p:cNvPr>
          <p:cNvSpPr txBox="1"/>
          <p:nvPr/>
        </p:nvSpPr>
        <p:spPr>
          <a:xfrm>
            <a:off x="6819900" y="6547693"/>
            <a:ext cx="6096000" cy="276999"/>
          </a:xfrm>
          <a:prstGeom prst="rect">
            <a:avLst/>
          </a:prstGeom>
          <a:noFill/>
        </p:spPr>
        <p:txBody>
          <a:bodyPr wrap="square">
            <a:spAutoFit/>
          </a:bodyPr>
          <a:lstStyle/>
          <a:p>
            <a:r>
              <a:rPr lang="en-GB" sz="1200" dirty="0">
                <a:solidFill>
                  <a:srgbClr val="09446A"/>
                </a:solidFill>
              </a:rPr>
              <a:t>https://www.flexjobs.com/employer-blog/signs-remote-employees-feel-isolated/</a:t>
            </a:r>
          </a:p>
        </p:txBody>
      </p:sp>
    </p:spTree>
    <p:extLst>
      <p:ext uri="{BB962C8B-B14F-4D97-AF65-F5344CB8AC3E}">
        <p14:creationId xmlns:p14="http://schemas.microsoft.com/office/powerpoint/2010/main" val="1875641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B38B56-8662-4D15-B03D-64CD056D9BEB}"/>
              </a:ext>
            </a:extLst>
          </p:cNvPr>
          <p:cNvSpPr txBox="1"/>
          <p:nvPr/>
        </p:nvSpPr>
        <p:spPr>
          <a:xfrm>
            <a:off x="505462" y="1371516"/>
            <a:ext cx="4866639" cy="5262979"/>
          </a:xfrm>
          <a:prstGeom prst="rect">
            <a:avLst/>
          </a:prstGeom>
          <a:noFill/>
        </p:spPr>
        <p:txBody>
          <a:bodyPr wrap="square" rtlCol="0">
            <a:spAutoFit/>
          </a:bodyPr>
          <a:lstStyle/>
          <a:p>
            <a:r>
              <a:rPr lang="en-GB" sz="2400" b="1" u="sng" dirty="0">
                <a:solidFill>
                  <a:srgbClr val="17A7CE"/>
                </a:solidFill>
              </a:rPr>
              <a:t>Bring the Team Together</a:t>
            </a:r>
          </a:p>
          <a:p>
            <a:endParaRPr lang="en-GB" sz="2400" dirty="0"/>
          </a:p>
          <a:p>
            <a:pPr algn="just"/>
            <a:r>
              <a:rPr lang="en-GB" sz="2400" dirty="0">
                <a:solidFill>
                  <a:srgbClr val="17A7CE"/>
                </a:solidFill>
              </a:rPr>
              <a:t>Pandemic aside, retreats or occasional in-office meet-ups enable people to bond and put faces with names. If physical get-togethers aren’t possible, try video lunches or brainstorming sessions, pairing workers up for projects, or even online games. Make it standard practice to assign a “buddy” to new remote team members, so they have someone in the company to turn to besides management.</a:t>
            </a:r>
          </a:p>
        </p:txBody>
      </p:sp>
      <p:sp>
        <p:nvSpPr>
          <p:cNvPr id="8" name="TextBox 7">
            <a:extLst>
              <a:ext uri="{FF2B5EF4-FFF2-40B4-BE49-F238E27FC236}">
                <a16:creationId xmlns:a16="http://schemas.microsoft.com/office/drawing/2014/main" id="{E906C821-744F-4452-A28B-9F1AD26E6066}"/>
              </a:ext>
            </a:extLst>
          </p:cNvPr>
          <p:cNvSpPr txBox="1"/>
          <p:nvPr/>
        </p:nvSpPr>
        <p:spPr>
          <a:xfrm>
            <a:off x="6374139" y="1371516"/>
            <a:ext cx="5817861" cy="5262979"/>
          </a:xfrm>
          <a:prstGeom prst="rect">
            <a:avLst/>
          </a:prstGeom>
          <a:noFill/>
        </p:spPr>
        <p:txBody>
          <a:bodyPr wrap="square" rtlCol="0">
            <a:spAutoFit/>
          </a:bodyPr>
          <a:lstStyle/>
          <a:p>
            <a:r>
              <a:rPr lang="en-GB" sz="2400" b="1" u="sng" dirty="0">
                <a:solidFill>
                  <a:srgbClr val="09446A"/>
                </a:solidFill>
              </a:rPr>
              <a:t>Pay for Coworking Space</a:t>
            </a:r>
          </a:p>
          <a:p>
            <a:endParaRPr lang="en-GB" sz="2400" dirty="0"/>
          </a:p>
          <a:p>
            <a:pPr algn="just"/>
            <a:r>
              <a:rPr lang="en-GB" sz="2400" dirty="0">
                <a:solidFill>
                  <a:srgbClr val="09446A"/>
                </a:solidFill>
              </a:rPr>
              <a:t>Of course, coworking spaces are out during the pandemic. However, virtual happy hours might be just the thing lonely team members need to feel connected to the office.</a:t>
            </a:r>
          </a:p>
          <a:p>
            <a:pPr algn="just"/>
            <a:endParaRPr lang="en-GB" sz="2400" dirty="0">
              <a:solidFill>
                <a:srgbClr val="09446A"/>
              </a:solidFill>
            </a:endParaRPr>
          </a:p>
          <a:p>
            <a:pPr algn="just"/>
            <a:r>
              <a:rPr lang="en-GB" sz="2400" dirty="0">
                <a:solidFill>
                  <a:srgbClr val="09446A"/>
                </a:solidFill>
              </a:rPr>
              <a:t>Let telecommuters know that you realize even dedicated home-based workers occasionally want to get out and about. When appropriate, offer to pay for some time at area coworking spaces so they can interact with other professionals and share ideas.</a:t>
            </a:r>
          </a:p>
        </p:txBody>
      </p:sp>
      <p:sp>
        <p:nvSpPr>
          <p:cNvPr id="9" name="TextBox 8">
            <a:extLst>
              <a:ext uri="{FF2B5EF4-FFF2-40B4-BE49-F238E27FC236}">
                <a16:creationId xmlns:a16="http://schemas.microsoft.com/office/drawing/2014/main" id="{2B1C08D3-F98D-44DA-86F8-940DFF5B16B4}"/>
              </a:ext>
            </a:extLst>
          </p:cNvPr>
          <p:cNvSpPr txBox="1"/>
          <p:nvPr/>
        </p:nvSpPr>
        <p:spPr>
          <a:xfrm>
            <a:off x="2601515" y="9646"/>
            <a:ext cx="8733235" cy="369332"/>
          </a:xfrm>
          <a:prstGeom prst="rect">
            <a:avLst/>
          </a:prstGeom>
          <a:noFill/>
        </p:spPr>
        <p:txBody>
          <a:bodyPr wrap="square" rtlCol="0">
            <a:spAutoFit/>
          </a:bodyPr>
          <a:lstStyle/>
          <a:p>
            <a:r>
              <a:rPr lang="en-GB" dirty="0">
                <a:solidFill>
                  <a:srgbClr val="5E5E5E"/>
                </a:solidFill>
              </a:rPr>
              <a:t>HOW TO PREVENT </a:t>
            </a:r>
            <a:r>
              <a:rPr lang="en-GB" b="1" i="1" dirty="0">
                <a:solidFill>
                  <a:srgbClr val="5E5E5E"/>
                </a:solidFill>
              </a:rPr>
              <a:t>REMOTE WORKERS</a:t>
            </a:r>
            <a:r>
              <a:rPr lang="en-GB" i="1" dirty="0">
                <a:solidFill>
                  <a:srgbClr val="5E5E5E"/>
                </a:solidFill>
              </a:rPr>
              <a:t> </a:t>
            </a:r>
            <a:r>
              <a:rPr lang="en-GB" dirty="0">
                <a:solidFill>
                  <a:srgbClr val="5E5E5E"/>
                </a:solidFill>
              </a:rPr>
              <a:t>FROM</a:t>
            </a:r>
            <a:r>
              <a:rPr lang="en-GB" b="1" dirty="0">
                <a:solidFill>
                  <a:srgbClr val="5E5E5E"/>
                </a:solidFill>
              </a:rPr>
              <a:t> </a:t>
            </a:r>
            <a:r>
              <a:rPr lang="en-GB" b="1" i="1" dirty="0">
                <a:solidFill>
                  <a:srgbClr val="5E5E5E"/>
                </a:solidFill>
              </a:rPr>
              <a:t>ISOLATION</a:t>
            </a:r>
            <a:r>
              <a:rPr lang="en-GB" b="1" dirty="0">
                <a:solidFill>
                  <a:srgbClr val="5E5E5E"/>
                </a:solidFill>
              </a:rPr>
              <a:t> </a:t>
            </a:r>
            <a:r>
              <a:rPr lang="en-GB" dirty="0">
                <a:solidFill>
                  <a:srgbClr val="5E5E5E"/>
                </a:solidFill>
              </a:rPr>
              <a:t>AND </a:t>
            </a:r>
            <a:r>
              <a:rPr lang="en-GB" b="1" i="1" dirty="0">
                <a:solidFill>
                  <a:srgbClr val="5E5E5E"/>
                </a:solidFill>
              </a:rPr>
              <a:t>LONELINESS</a:t>
            </a:r>
          </a:p>
        </p:txBody>
      </p:sp>
      <p:sp>
        <p:nvSpPr>
          <p:cNvPr id="15" name="Oval 14">
            <a:extLst>
              <a:ext uri="{FF2B5EF4-FFF2-40B4-BE49-F238E27FC236}">
                <a16:creationId xmlns:a16="http://schemas.microsoft.com/office/drawing/2014/main" id="{5EB4E430-5E16-41B3-83EC-F637B9A18557}"/>
              </a:ext>
            </a:extLst>
          </p:cNvPr>
          <p:cNvSpPr/>
          <p:nvPr/>
        </p:nvSpPr>
        <p:spPr>
          <a:xfrm>
            <a:off x="8534400" y="450557"/>
            <a:ext cx="797628" cy="667120"/>
          </a:xfrm>
          <a:prstGeom prst="ellipse">
            <a:avLst/>
          </a:prstGeom>
          <a:solidFill>
            <a:srgbClr val="09446A"/>
          </a:solidFill>
          <a:ln>
            <a:solidFill>
              <a:srgbClr val="09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1817EB4F-6393-4092-A2F0-11D2AFDDA7CF}"/>
              </a:ext>
            </a:extLst>
          </p:cNvPr>
          <p:cNvSpPr txBox="1"/>
          <p:nvPr/>
        </p:nvSpPr>
        <p:spPr>
          <a:xfrm>
            <a:off x="8782049" y="549559"/>
            <a:ext cx="652972" cy="461665"/>
          </a:xfrm>
          <a:prstGeom prst="rect">
            <a:avLst/>
          </a:prstGeom>
          <a:noFill/>
        </p:spPr>
        <p:txBody>
          <a:bodyPr wrap="square" rtlCol="0">
            <a:spAutoFit/>
          </a:bodyPr>
          <a:lstStyle/>
          <a:p>
            <a:r>
              <a:rPr lang="en-GB" sz="2400" dirty="0">
                <a:solidFill>
                  <a:schemeClr val="bg1"/>
                </a:solidFill>
              </a:rPr>
              <a:t>4</a:t>
            </a:r>
          </a:p>
        </p:txBody>
      </p:sp>
      <p:sp>
        <p:nvSpPr>
          <p:cNvPr id="21" name="TextBox 20">
            <a:extLst>
              <a:ext uri="{FF2B5EF4-FFF2-40B4-BE49-F238E27FC236}">
                <a16:creationId xmlns:a16="http://schemas.microsoft.com/office/drawing/2014/main" id="{983EA1A3-D870-491F-90E7-13CB9865C357}"/>
              </a:ext>
            </a:extLst>
          </p:cNvPr>
          <p:cNvSpPr txBox="1"/>
          <p:nvPr/>
        </p:nvSpPr>
        <p:spPr>
          <a:xfrm>
            <a:off x="6819900" y="6547693"/>
            <a:ext cx="6096000" cy="276999"/>
          </a:xfrm>
          <a:prstGeom prst="rect">
            <a:avLst/>
          </a:prstGeom>
          <a:noFill/>
        </p:spPr>
        <p:txBody>
          <a:bodyPr wrap="square">
            <a:spAutoFit/>
          </a:bodyPr>
          <a:lstStyle/>
          <a:p>
            <a:r>
              <a:rPr lang="en-GB" sz="1200" dirty="0">
                <a:solidFill>
                  <a:srgbClr val="09446A"/>
                </a:solidFill>
              </a:rPr>
              <a:t>https://www.flexjobs.com/employer-blog/signs-remote-employees-feel-isolated/</a:t>
            </a:r>
          </a:p>
        </p:txBody>
      </p:sp>
      <p:sp>
        <p:nvSpPr>
          <p:cNvPr id="2" name="Oval 1">
            <a:extLst>
              <a:ext uri="{FF2B5EF4-FFF2-40B4-BE49-F238E27FC236}">
                <a16:creationId xmlns:a16="http://schemas.microsoft.com/office/drawing/2014/main" id="{9EDA98CC-19E3-31AA-61BD-9ABA325A1247}"/>
              </a:ext>
            </a:extLst>
          </p:cNvPr>
          <p:cNvSpPr/>
          <p:nvPr/>
        </p:nvSpPr>
        <p:spPr>
          <a:xfrm>
            <a:off x="1735843" y="445652"/>
            <a:ext cx="669900" cy="667120"/>
          </a:xfrm>
          <a:prstGeom prst="ellipse">
            <a:avLst/>
          </a:prstGeom>
          <a:solidFill>
            <a:srgbClr val="17A7CE"/>
          </a:solidFill>
          <a:ln>
            <a:solidFill>
              <a:srgbClr val="17A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844FA3F-5228-E2BB-A3BA-BEBCEC7FE7E3}"/>
              </a:ext>
            </a:extLst>
          </p:cNvPr>
          <p:cNvSpPr txBox="1"/>
          <p:nvPr/>
        </p:nvSpPr>
        <p:spPr>
          <a:xfrm>
            <a:off x="1885739" y="548379"/>
            <a:ext cx="520004" cy="461665"/>
          </a:xfrm>
          <a:prstGeom prst="rect">
            <a:avLst/>
          </a:prstGeom>
          <a:noFill/>
        </p:spPr>
        <p:txBody>
          <a:bodyPr wrap="square" rtlCol="0">
            <a:spAutoFit/>
          </a:bodyPr>
          <a:lstStyle/>
          <a:p>
            <a:r>
              <a:rPr lang="en-GB" sz="2400" dirty="0">
                <a:solidFill>
                  <a:schemeClr val="bg1"/>
                </a:solidFill>
              </a:rPr>
              <a:t>3</a:t>
            </a:r>
          </a:p>
        </p:txBody>
      </p:sp>
    </p:spTree>
    <p:extLst>
      <p:ext uri="{BB962C8B-B14F-4D97-AF65-F5344CB8AC3E}">
        <p14:creationId xmlns:p14="http://schemas.microsoft.com/office/powerpoint/2010/main" val="2387753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pie chart&#10;&#10;Description automatically generated">
            <a:extLst>
              <a:ext uri="{FF2B5EF4-FFF2-40B4-BE49-F238E27FC236}">
                <a16:creationId xmlns:a16="http://schemas.microsoft.com/office/drawing/2014/main" id="{32BC5A3C-D590-4C29-8B1E-56CCA857C252}"/>
              </a:ext>
            </a:extLst>
          </p:cNvPr>
          <p:cNvPicPr/>
          <p:nvPr/>
        </p:nvPicPr>
        <p:blipFill rotWithShape="1">
          <a:blip r:embed="rId2" cstate="email">
            <a:extLst>
              <a:ext uri="{28A0092B-C50C-407E-A947-70E740481C1C}">
                <a14:useLocalDpi xmlns:a14="http://schemas.microsoft.com/office/drawing/2010/main"/>
              </a:ext>
            </a:extLst>
          </a:blip>
          <a:srcRect t="2966" r="14476" b="26344"/>
          <a:stretch/>
        </p:blipFill>
        <p:spPr>
          <a:xfrm rot="5400000">
            <a:off x="1229906" y="1229907"/>
            <a:ext cx="4398187" cy="6858000"/>
          </a:xfrm>
          <a:prstGeom prst="rect">
            <a:avLst/>
          </a:prstGeom>
        </p:spPr>
      </p:pic>
      <p:pic>
        <p:nvPicPr>
          <p:cNvPr id="2" name="Picture 1">
            <a:extLst>
              <a:ext uri="{FF2B5EF4-FFF2-40B4-BE49-F238E27FC236}">
                <a16:creationId xmlns:a16="http://schemas.microsoft.com/office/drawing/2014/main" id="{7620FF23-3440-4EFB-B5BA-B326E8696E6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387" t="10823" r="9307" b="5574"/>
          <a:stretch/>
        </p:blipFill>
        <p:spPr>
          <a:xfrm>
            <a:off x="1792013" y="1555093"/>
            <a:ext cx="8607973" cy="5246280"/>
          </a:xfrm>
          <a:prstGeom prst="rect">
            <a:avLst/>
          </a:prstGeom>
        </p:spPr>
      </p:pic>
      <p:sp>
        <p:nvSpPr>
          <p:cNvPr id="3" name="TextBox 2">
            <a:extLst>
              <a:ext uri="{FF2B5EF4-FFF2-40B4-BE49-F238E27FC236}">
                <a16:creationId xmlns:a16="http://schemas.microsoft.com/office/drawing/2014/main" id="{96A854E6-CDD2-46D5-ADF7-BBD9D97CED4D}"/>
              </a:ext>
            </a:extLst>
          </p:cNvPr>
          <p:cNvSpPr txBox="1"/>
          <p:nvPr/>
        </p:nvSpPr>
        <p:spPr>
          <a:xfrm>
            <a:off x="2800347" y="276293"/>
            <a:ext cx="6867525" cy="830997"/>
          </a:xfrm>
          <a:prstGeom prst="rect">
            <a:avLst/>
          </a:prstGeom>
          <a:noFill/>
        </p:spPr>
        <p:txBody>
          <a:bodyPr wrap="square" rtlCol="0">
            <a:spAutoFit/>
          </a:bodyPr>
          <a:lstStyle/>
          <a:p>
            <a:pPr algn="ctr"/>
            <a:r>
              <a:rPr lang="en-GB" sz="2400" b="1" dirty="0">
                <a:solidFill>
                  <a:srgbClr val="09446A"/>
                </a:solidFill>
              </a:rPr>
              <a:t>The website below provides ideas for 20 Virtual Team Building Activities For Zoom</a:t>
            </a:r>
          </a:p>
        </p:txBody>
      </p:sp>
      <p:sp>
        <p:nvSpPr>
          <p:cNvPr id="4" name="TextBox 3">
            <a:extLst>
              <a:ext uri="{FF2B5EF4-FFF2-40B4-BE49-F238E27FC236}">
                <a16:creationId xmlns:a16="http://schemas.microsoft.com/office/drawing/2014/main" id="{AB4B2643-A3B6-4120-AC24-33371F491C9C}"/>
              </a:ext>
            </a:extLst>
          </p:cNvPr>
          <p:cNvSpPr txBox="1"/>
          <p:nvPr/>
        </p:nvSpPr>
        <p:spPr>
          <a:xfrm>
            <a:off x="2590796" y="1202676"/>
            <a:ext cx="6867525" cy="400110"/>
          </a:xfrm>
          <a:prstGeom prst="rect">
            <a:avLst/>
          </a:prstGeom>
          <a:noFill/>
        </p:spPr>
        <p:txBody>
          <a:bodyPr wrap="square" rtlCol="0">
            <a:spAutoFit/>
          </a:bodyPr>
          <a:lstStyle/>
          <a:p>
            <a:pPr algn="ctr"/>
            <a:r>
              <a:rPr lang="en-GB" sz="2000" dirty="0">
                <a:solidFill>
                  <a:srgbClr val="09446A"/>
                </a:solidFill>
              </a:rPr>
              <a:t>This will help promote team morale, spirit and bonding!</a:t>
            </a:r>
          </a:p>
        </p:txBody>
      </p:sp>
      <p:pic>
        <p:nvPicPr>
          <p:cNvPr id="8" name="Picture 7">
            <a:hlinkClick r:id="rId4"/>
            <a:extLst>
              <a:ext uri="{FF2B5EF4-FFF2-40B4-BE49-F238E27FC236}">
                <a16:creationId xmlns:a16="http://schemas.microsoft.com/office/drawing/2014/main" id="{49E6B6D7-89B5-479B-96CE-3D5D729A53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86097" y="2050589"/>
            <a:ext cx="6105524" cy="3795463"/>
          </a:xfrm>
          <a:prstGeom prst="rect">
            <a:avLst/>
          </a:prstGeom>
        </p:spPr>
      </p:pic>
      <p:sp>
        <p:nvSpPr>
          <p:cNvPr id="10" name="Arrow: Pentagon 9">
            <a:extLst>
              <a:ext uri="{FF2B5EF4-FFF2-40B4-BE49-F238E27FC236}">
                <a16:creationId xmlns:a16="http://schemas.microsoft.com/office/drawing/2014/main" id="{AE1586DB-0DA3-4618-84F7-8536A20EA7C6}"/>
              </a:ext>
            </a:extLst>
          </p:cNvPr>
          <p:cNvSpPr/>
          <p:nvPr/>
        </p:nvSpPr>
        <p:spPr>
          <a:xfrm>
            <a:off x="0" y="-19820"/>
            <a:ext cx="3019425" cy="1479527"/>
          </a:xfrm>
          <a:prstGeom prst="homePlate">
            <a:avLst/>
          </a:prstGeom>
          <a:solidFill>
            <a:srgbClr val="09446A"/>
          </a:solidFill>
          <a:ln>
            <a:solidFill>
              <a:srgbClr val="09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4D5DB14-8E72-462A-A728-FA200318537B}"/>
              </a:ext>
            </a:extLst>
          </p:cNvPr>
          <p:cNvSpPr txBox="1"/>
          <p:nvPr/>
        </p:nvSpPr>
        <p:spPr>
          <a:xfrm>
            <a:off x="-2095501" y="509796"/>
            <a:ext cx="6867525" cy="369332"/>
          </a:xfrm>
          <a:prstGeom prst="rect">
            <a:avLst/>
          </a:prstGeom>
          <a:noFill/>
        </p:spPr>
        <p:txBody>
          <a:bodyPr wrap="square" rtlCol="0">
            <a:spAutoFit/>
          </a:bodyPr>
          <a:lstStyle/>
          <a:p>
            <a:pPr algn="ctr"/>
            <a:r>
              <a:rPr lang="en-GB" b="1" dirty="0">
                <a:solidFill>
                  <a:schemeClr val="bg1"/>
                </a:solidFill>
              </a:rPr>
              <a:t>Additional reading time….</a:t>
            </a:r>
          </a:p>
        </p:txBody>
      </p:sp>
    </p:spTree>
    <p:extLst>
      <p:ext uri="{BB962C8B-B14F-4D97-AF65-F5344CB8AC3E}">
        <p14:creationId xmlns:p14="http://schemas.microsoft.com/office/powerpoint/2010/main" val="3899356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397DCE-66BE-4F7F-B9B5-C4E6720F1BA5}"/>
              </a:ext>
            </a:extLst>
          </p:cNvPr>
          <p:cNvSpPr>
            <a:spLocks noGrp="1"/>
          </p:cNvSpPr>
          <p:nvPr>
            <p:ph type="body" sz="quarter" idx="16"/>
          </p:nvPr>
        </p:nvSpPr>
        <p:spPr>
          <a:xfrm>
            <a:off x="704603" y="2305878"/>
            <a:ext cx="6965028" cy="1719470"/>
          </a:xfrm>
        </p:spPr>
        <p:txBody>
          <a:bodyPr>
            <a:noAutofit/>
          </a:bodyPr>
          <a:lstStyle/>
          <a:p>
            <a:r>
              <a:rPr lang="en-US" sz="4400" dirty="0"/>
              <a:t>The impact of digital technology on self-esteem</a:t>
            </a:r>
          </a:p>
          <a:p>
            <a:r>
              <a:rPr lang="en-IE" sz="4400" dirty="0"/>
              <a:t>and physical health</a:t>
            </a:r>
          </a:p>
        </p:txBody>
      </p:sp>
      <p:sp>
        <p:nvSpPr>
          <p:cNvPr id="5" name="Text Placeholder 4">
            <a:extLst>
              <a:ext uri="{FF2B5EF4-FFF2-40B4-BE49-F238E27FC236}">
                <a16:creationId xmlns:a16="http://schemas.microsoft.com/office/drawing/2014/main" id="{F4163F22-C7EA-4F2A-AFAF-B0D165B85997}"/>
              </a:ext>
            </a:extLst>
          </p:cNvPr>
          <p:cNvSpPr>
            <a:spLocks noGrp="1"/>
          </p:cNvSpPr>
          <p:nvPr>
            <p:ph type="body" sz="quarter" idx="17"/>
          </p:nvPr>
        </p:nvSpPr>
        <p:spPr/>
        <p:txBody>
          <a:bodyPr>
            <a:normAutofit fontScale="85000" lnSpcReduction="20000"/>
          </a:bodyPr>
          <a:lstStyle/>
          <a:p>
            <a:r>
              <a:rPr lang="en-US" dirty="0"/>
              <a:t>03</a:t>
            </a:r>
            <a:endParaRPr lang="en-IE" dirty="0"/>
          </a:p>
        </p:txBody>
      </p:sp>
    </p:spTree>
    <p:extLst>
      <p:ext uri="{BB962C8B-B14F-4D97-AF65-F5344CB8AC3E}">
        <p14:creationId xmlns:p14="http://schemas.microsoft.com/office/powerpoint/2010/main" val="2948133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9F26970-9191-4053-B79B-9B8312DBE96D}"/>
              </a:ext>
            </a:extLst>
          </p:cNvPr>
          <p:cNvSpPr>
            <a:spLocks noGrp="1"/>
          </p:cNvSpPr>
          <p:nvPr>
            <p:ph type="body" sz="quarter" idx="18"/>
          </p:nvPr>
        </p:nvSpPr>
        <p:spPr>
          <a:xfrm>
            <a:off x="1000614" y="1672353"/>
            <a:ext cx="5674506" cy="5283618"/>
          </a:xfrm>
        </p:spPr>
        <p:txBody>
          <a:bodyPr>
            <a:normAutofit/>
          </a:bodyPr>
          <a:lstStyle/>
          <a:p>
            <a:pPr marL="228600" indent="0"/>
            <a:r>
              <a:rPr lang="en-US" dirty="0"/>
              <a:t>Throughout this topic you will learn about how digital technologies can impact self esteem. You will also learn how to separate your work digital footprint from your personal accounts, using some measures to ensure your privacy and protection online.</a:t>
            </a:r>
          </a:p>
          <a:p>
            <a:pPr marL="228600" indent="0"/>
            <a:endParaRPr lang="en-US" dirty="0"/>
          </a:p>
          <a:p>
            <a:pPr marL="228600" indent="0"/>
            <a:r>
              <a:rPr lang="en-US" dirty="0"/>
              <a:t>Whilst we have learnt throughout the modules about the impact of digital technology on mental health, we will also explore how digital technologies can impact your physical health too.</a:t>
            </a:r>
          </a:p>
          <a:p>
            <a:pPr marL="228600" indent="0"/>
            <a:endParaRPr lang="en-US" dirty="0">
              <a:solidFill>
                <a:srgbClr val="B5EBFD"/>
              </a:solidFill>
            </a:endParaRPr>
          </a:p>
          <a:p>
            <a:pPr marL="0"/>
            <a:endParaRPr lang="en-IE" dirty="0"/>
          </a:p>
        </p:txBody>
      </p:sp>
      <p:sp>
        <p:nvSpPr>
          <p:cNvPr id="5" name="Text Placeholder 4">
            <a:extLst>
              <a:ext uri="{FF2B5EF4-FFF2-40B4-BE49-F238E27FC236}">
                <a16:creationId xmlns:a16="http://schemas.microsoft.com/office/drawing/2014/main" id="{AD441F98-B3B1-44A2-909D-C18AAD36876D}"/>
              </a:ext>
            </a:extLst>
          </p:cNvPr>
          <p:cNvSpPr>
            <a:spLocks noGrp="1"/>
          </p:cNvSpPr>
          <p:nvPr>
            <p:ph type="body" sz="quarter" idx="16"/>
          </p:nvPr>
        </p:nvSpPr>
        <p:spPr>
          <a:xfrm>
            <a:off x="1379574" y="365760"/>
            <a:ext cx="5295546" cy="898573"/>
          </a:xfrm>
        </p:spPr>
        <p:txBody>
          <a:bodyPr>
            <a:normAutofit/>
          </a:bodyPr>
          <a:lstStyle/>
          <a:p>
            <a:r>
              <a:rPr lang="en-US" dirty="0"/>
              <a:t>What to expect in this topic</a:t>
            </a:r>
            <a:endParaRPr lang="en-IE" dirty="0"/>
          </a:p>
        </p:txBody>
      </p:sp>
      <p:pic>
        <p:nvPicPr>
          <p:cNvPr id="4" name="Picture Placeholder 3">
            <a:extLst>
              <a:ext uri="{FF2B5EF4-FFF2-40B4-BE49-F238E27FC236}">
                <a16:creationId xmlns:a16="http://schemas.microsoft.com/office/drawing/2014/main" id="{9637D89D-F5EB-4161-8409-F43BB7C36E5D}"/>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23253" r="23253"/>
          <a:stretch>
            <a:fillRect/>
          </a:stretch>
        </p:blipFill>
        <p:spPr/>
      </p:pic>
    </p:spTree>
    <p:extLst>
      <p:ext uri="{BB962C8B-B14F-4D97-AF65-F5344CB8AC3E}">
        <p14:creationId xmlns:p14="http://schemas.microsoft.com/office/powerpoint/2010/main" val="3740961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02CB9A13-99D2-4DA3-B903-3C929C7348C4}"/>
              </a:ext>
            </a:extLst>
          </p:cNvPr>
          <p:cNvSpPr txBox="1">
            <a:spLocks/>
          </p:cNvSpPr>
          <p:nvPr/>
        </p:nvSpPr>
        <p:spPr>
          <a:xfrm>
            <a:off x="4267875" y="1144274"/>
            <a:ext cx="7633424" cy="55420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Self-esteem is how you feel about yourself. If you have low self-esteem it means that you think less of yourself than of other people. This could be in how you think about your appearance, looks, or abilities. (1) When you are disconnected from your social media sites do you have the fear of missing out?</a:t>
            </a:r>
          </a:p>
          <a:p>
            <a:r>
              <a:rPr lang="en-GB" sz="2000" dirty="0"/>
              <a:t>You might feel that everyone else is out living their lives without you, but this is not the case. While social media is not the sole cause of low self-esteem, it can contribute to it. A large proportion of people’s digital activity is on social media.</a:t>
            </a:r>
          </a:p>
          <a:p>
            <a:r>
              <a:rPr lang="en-GB" sz="2000" dirty="0"/>
              <a:t>Worldwide, there are over three billion social media users. Facebook alone has over two billion users and on average, social media users have 8.5 social media accounts (2).</a:t>
            </a:r>
          </a:p>
          <a:p>
            <a:r>
              <a:rPr lang="en-GB" sz="2000" dirty="0"/>
              <a:t>How much time an employee spends on social media may seem like none of an employer's business, however, research shows that high usage of social media correlates to lowered levels of self-esteem in users. (3)</a:t>
            </a:r>
          </a:p>
          <a:p>
            <a:pPr marL="228600" indent="-228600">
              <a:buClr>
                <a:srgbClr val="09446A"/>
              </a:buClr>
              <a:buFont typeface="+mj-lt"/>
              <a:buAutoNum type="arabicPeriod"/>
            </a:pPr>
            <a:r>
              <a:rPr lang="en-GB" sz="1050" dirty="0">
                <a:hlinkClick r:id="rId2">
                  <a:extLst>
                    <a:ext uri="{A12FA001-AC4F-418D-AE19-62706E023703}">
                      <ahyp:hlinkClr xmlns:ahyp="http://schemas.microsoft.com/office/drawing/2018/hyperlinkcolor" val="tx"/>
                    </a:ext>
                  </a:extLst>
                </a:hlinkClick>
              </a:rPr>
              <a:t>https://spunout.ie/mental-health/self-care/social-media-self-esteem</a:t>
            </a:r>
            <a:r>
              <a:rPr lang="en-GB" sz="1050" dirty="0"/>
              <a:t> </a:t>
            </a:r>
          </a:p>
          <a:p>
            <a:pPr marL="228600" indent="-228600">
              <a:buClr>
                <a:srgbClr val="09446A"/>
              </a:buClr>
              <a:buFont typeface="+mj-lt"/>
              <a:buAutoNum type="arabicPeriod"/>
            </a:pPr>
            <a:r>
              <a:rPr lang="en-GB" sz="1050" dirty="0">
                <a:hlinkClick r:id="rId3">
                  <a:extLst>
                    <a:ext uri="{A12FA001-AC4F-418D-AE19-62706E023703}">
                      <ahyp:hlinkClr xmlns:ahyp="http://schemas.microsoft.com/office/drawing/2018/hyperlinkcolor" val="tx"/>
                    </a:ext>
                  </a:extLst>
                </a:hlinkClick>
              </a:rPr>
              <a:t>At the crossroads 2019</a:t>
            </a:r>
            <a:endParaRPr lang="en-GB" sz="1050" dirty="0"/>
          </a:p>
          <a:p>
            <a:pPr marL="228600" indent="-228600">
              <a:buClr>
                <a:srgbClr val="09446A"/>
              </a:buClr>
              <a:buFont typeface="+mj-lt"/>
              <a:buAutoNum type="arabicPeriod"/>
            </a:pPr>
            <a:r>
              <a:rPr lang="en-GB" sz="1050" dirty="0">
                <a:hlinkClick r:id="rId4">
                  <a:extLst>
                    <a:ext uri="{A12FA001-AC4F-418D-AE19-62706E023703}">
                      <ahyp:hlinkClr xmlns:ahyp="http://schemas.microsoft.com/office/drawing/2018/hyperlinkcolor" val="tx"/>
                    </a:ext>
                  </a:extLst>
                </a:hlinkClick>
              </a:rPr>
              <a:t>https://www.acc.edu.au/blog/social-media-low-self-esteem/</a:t>
            </a:r>
            <a:r>
              <a:rPr lang="en-GB" sz="1050" dirty="0"/>
              <a:t> </a:t>
            </a:r>
          </a:p>
          <a:p>
            <a:pPr marL="228600" indent="-228600">
              <a:buClr>
                <a:srgbClr val="09446A"/>
              </a:buClr>
              <a:buFont typeface="+mj-lt"/>
              <a:buAutoNum type="arabicPeriod"/>
            </a:pPr>
            <a:endParaRPr lang="en-GB" sz="1050" dirty="0"/>
          </a:p>
          <a:p>
            <a:pPr marL="228600" indent="-228600">
              <a:buClr>
                <a:srgbClr val="09446A"/>
              </a:buClr>
              <a:buFont typeface="+mj-lt"/>
              <a:buAutoNum type="arabicPeriod"/>
            </a:pPr>
            <a:endParaRPr lang="en-GB" sz="1050" dirty="0"/>
          </a:p>
        </p:txBody>
      </p:sp>
      <p:sp>
        <p:nvSpPr>
          <p:cNvPr id="7" name="Text Placeholder 2">
            <a:extLst>
              <a:ext uri="{FF2B5EF4-FFF2-40B4-BE49-F238E27FC236}">
                <a16:creationId xmlns:a16="http://schemas.microsoft.com/office/drawing/2014/main" id="{AB1575BC-5860-4173-B82F-664149C6468A}"/>
              </a:ext>
            </a:extLst>
          </p:cNvPr>
          <p:cNvSpPr txBox="1">
            <a:spLocks/>
          </p:cNvSpPr>
          <p:nvPr/>
        </p:nvSpPr>
        <p:spPr>
          <a:xfrm>
            <a:off x="4416962" y="498540"/>
            <a:ext cx="5158622" cy="857158"/>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17A7C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Self-esteem</a:t>
            </a:r>
            <a:endParaRPr lang="en-GB" b="1" dirty="0"/>
          </a:p>
        </p:txBody>
      </p:sp>
      <p:sp>
        <p:nvSpPr>
          <p:cNvPr id="9" name="Flowchart: Delay 8">
            <a:extLst>
              <a:ext uri="{FF2B5EF4-FFF2-40B4-BE49-F238E27FC236}">
                <a16:creationId xmlns:a16="http://schemas.microsoft.com/office/drawing/2014/main" id="{1F7B4E8A-0C7A-4D4B-A238-117C9E2152C7}"/>
              </a:ext>
            </a:extLst>
          </p:cNvPr>
          <p:cNvSpPr/>
          <p:nvPr/>
        </p:nvSpPr>
        <p:spPr>
          <a:xfrm flipH="1">
            <a:off x="0" y="1471167"/>
            <a:ext cx="3822240" cy="4888293"/>
          </a:xfrm>
          <a:prstGeom prst="flowChartDelay">
            <a:avLst/>
          </a:prstGeom>
          <a:blipFill>
            <a:blip r:embed="rId5" cstate="email">
              <a:extLst>
                <a:ext uri="{28A0092B-C50C-407E-A947-70E740481C1C}">
                  <a14:useLocalDpi xmlns:a14="http://schemas.microsoft.com/office/drawing/2010/main"/>
                </a:ext>
              </a:extLst>
            </a:blip>
            <a:stretch>
              <a:fillRect l="-32884" t="-447" r="-25348" b="-7811"/>
            </a:stretch>
          </a:blipFill>
          <a:ln>
            <a:solidFill>
              <a:srgbClr val="17A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7961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31C453-985A-1E8B-C467-BB66C9470C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97257"/>
            <a:ext cx="3842657" cy="3848372"/>
          </a:xfrm>
          <a:prstGeom prst="rect">
            <a:avLst/>
          </a:prstGeom>
        </p:spPr>
      </p:pic>
      <p:sp>
        <p:nvSpPr>
          <p:cNvPr id="6" name="Text Placeholder 1">
            <a:extLst>
              <a:ext uri="{FF2B5EF4-FFF2-40B4-BE49-F238E27FC236}">
                <a16:creationId xmlns:a16="http://schemas.microsoft.com/office/drawing/2014/main" id="{02CB9A13-99D2-4DA3-B903-3C929C7348C4}"/>
              </a:ext>
            </a:extLst>
          </p:cNvPr>
          <p:cNvSpPr txBox="1">
            <a:spLocks/>
          </p:cNvSpPr>
          <p:nvPr/>
        </p:nvSpPr>
        <p:spPr>
          <a:xfrm>
            <a:off x="4267875" y="1276734"/>
            <a:ext cx="7633424" cy="55420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If employees have lower self-esteem, this can have a detrimental impact on their mental health  (depression, anxiety, stress etc) and can affect their ability to work and to your staff team.</a:t>
            </a:r>
          </a:p>
          <a:p>
            <a:r>
              <a:rPr lang="en-GB" sz="2200" dirty="0"/>
              <a:t>Furthermore, for those team members who are specifically employed to monitor and manage social media accounts on behalf of companies, there is an unfortunate risk that, from time to time, they may be subject to targeted abuse from customers, clients, contacts, or unrelated third parties.</a:t>
            </a:r>
          </a:p>
          <a:p>
            <a:r>
              <a:rPr lang="en-GB" sz="2200" dirty="0"/>
              <a:t>Sometimes this abuse will be personal, driven by anger or hate, and, on occasion, directly relate to an employee’s appearance or ethnicity. (4) Although an employer may not be able to prevent such comments being made, they are under an obligation to take steps to minimise the harm caused to employees self-esteem.</a:t>
            </a:r>
          </a:p>
          <a:p>
            <a:endParaRPr lang="en-GB" sz="2200" dirty="0"/>
          </a:p>
          <a:p>
            <a:pPr>
              <a:buClr>
                <a:srgbClr val="09446A"/>
              </a:buClr>
            </a:pPr>
            <a:r>
              <a:rPr lang="en-GB" sz="1050" dirty="0"/>
              <a:t>4.  </a:t>
            </a:r>
            <a:r>
              <a:rPr lang="en-GB" sz="1050" dirty="0">
                <a:hlinkClick r:id="rId3">
                  <a:extLst>
                    <a:ext uri="{A12FA001-AC4F-418D-AE19-62706E023703}">
                      <ahyp:hlinkClr xmlns:ahyp="http://schemas.microsoft.com/office/drawing/2018/hyperlinkcolor" val="tx"/>
                    </a:ext>
                  </a:extLst>
                </a:hlinkClick>
              </a:rPr>
              <a:t>https://www.internationalemploymentlawyer.com/news/social-media-harm-and-employers-duty-care</a:t>
            </a:r>
            <a:r>
              <a:rPr lang="en-GB" sz="1050" dirty="0"/>
              <a:t> </a:t>
            </a:r>
          </a:p>
        </p:txBody>
      </p:sp>
      <p:sp>
        <p:nvSpPr>
          <p:cNvPr id="7" name="Text Placeholder 2">
            <a:extLst>
              <a:ext uri="{FF2B5EF4-FFF2-40B4-BE49-F238E27FC236}">
                <a16:creationId xmlns:a16="http://schemas.microsoft.com/office/drawing/2014/main" id="{AB1575BC-5860-4173-B82F-664149C6468A}"/>
              </a:ext>
            </a:extLst>
          </p:cNvPr>
          <p:cNvSpPr txBox="1">
            <a:spLocks/>
          </p:cNvSpPr>
          <p:nvPr/>
        </p:nvSpPr>
        <p:spPr>
          <a:xfrm>
            <a:off x="4416962" y="498540"/>
            <a:ext cx="5158622" cy="857158"/>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17A7C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Self-esteem</a:t>
            </a:r>
            <a:endParaRPr lang="en-GB" b="1" dirty="0"/>
          </a:p>
        </p:txBody>
      </p:sp>
    </p:spTree>
    <p:extLst>
      <p:ext uri="{BB962C8B-B14F-4D97-AF65-F5344CB8AC3E}">
        <p14:creationId xmlns:p14="http://schemas.microsoft.com/office/powerpoint/2010/main" val="2768622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pie chart&#10;&#10;Description automatically generated">
            <a:extLst>
              <a:ext uri="{FF2B5EF4-FFF2-40B4-BE49-F238E27FC236}">
                <a16:creationId xmlns:a16="http://schemas.microsoft.com/office/drawing/2014/main" id="{32BC5A3C-D590-4C29-8B1E-56CCA857C252}"/>
              </a:ext>
            </a:extLst>
          </p:cNvPr>
          <p:cNvPicPr/>
          <p:nvPr/>
        </p:nvPicPr>
        <p:blipFill rotWithShape="1">
          <a:blip r:embed="rId4" cstate="email">
            <a:extLst>
              <a:ext uri="{28A0092B-C50C-407E-A947-70E740481C1C}">
                <a14:useLocalDpi xmlns:a14="http://schemas.microsoft.com/office/drawing/2010/main"/>
              </a:ext>
            </a:extLst>
          </a:blip>
          <a:srcRect t="2966" r="14476" b="26344"/>
          <a:stretch/>
        </p:blipFill>
        <p:spPr>
          <a:xfrm rot="5400000">
            <a:off x="1229906" y="1229907"/>
            <a:ext cx="4398187" cy="6858000"/>
          </a:xfrm>
          <a:prstGeom prst="rect">
            <a:avLst/>
          </a:prstGeom>
        </p:spPr>
      </p:pic>
      <p:sp>
        <p:nvSpPr>
          <p:cNvPr id="3" name="TextBox 2">
            <a:extLst>
              <a:ext uri="{FF2B5EF4-FFF2-40B4-BE49-F238E27FC236}">
                <a16:creationId xmlns:a16="http://schemas.microsoft.com/office/drawing/2014/main" id="{96A854E6-CDD2-46D5-ADF7-BBD9D97CED4D}"/>
              </a:ext>
            </a:extLst>
          </p:cNvPr>
          <p:cNvSpPr txBox="1"/>
          <p:nvPr/>
        </p:nvSpPr>
        <p:spPr>
          <a:xfrm>
            <a:off x="2800347" y="276293"/>
            <a:ext cx="6867525" cy="830997"/>
          </a:xfrm>
          <a:prstGeom prst="rect">
            <a:avLst/>
          </a:prstGeom>
          <a:noFill/>
        </p:spPr>
        <p:txBody>
          <a:bodyPr wrap="square" rtlCol="0">
            <a:spAutoFit/>
          </a:bodyPr>
          <a:lstStyle/>
          <a:p>
            <a:pPr algn="ctr"/>
            <a:r>
              <a:rPr lang="en-GB" sz="2400" b="1" dirty="0">
                <a:solidFill>
                  <a:srgbClr val="09446A"/>
                </a:solidFill>
              </a:rPr>
              <a:t>9 ways to stop social media from affecting your self esteem</a:t>
            </a:r>
          </a:p>
        </p:txBody>
      </p:sp>
      <p:pic>
        <p:nvPicPr>
          <p:cNvPr id="5" name="Picture 4" descr="A picture containing text, electronics&#10;&#10;Description automatically generated">
            <a:extLst>
              <a:ext uri="{FF2B5EF4-FFF2-40B4-BE49-F238E27FC236}">
                <a16:creationId xmlns:a16="http://schemas.microsoft.com/office/drawing/2014/main" id="{2B78B3AD-18D1-4730-935E-AD5F0A7A8A9F}"/>
              </a:ext>
            </a:extLst>
          </p:cNvPr>
          <p:cNvPicPr/>
          <p:nvPr/>
        </p:nvPicPr>
        <p:blipFill rotWithShape="1">
          <a:blip r:embed="rId5" cstate="email">
            <a:extLst>
              <a:ext uri="{28A0092B-C50C-407E-A947-70E740481C1C}">
                <a14:useLocalDpi xmlns:a14="http://schemas.microsoft.com/office/drawing/2010/main"/>
              </a:ext>
            </a:extLst>
          </a:blip>
          <a:srcRect l="-3701" t="20375" r="-367" b="23814"/>
          <a:stretch/>
        </p:blipFill>
        <p:spPr>
          <a:xfrm rot="5400000">
            <a:off x="-212878" y="1229907"/>
            <a:ext cx="7084975" cy="6858000"/>
          </a:xfrm>
          <a:prstGeom prst="rect">
            <a:avLst/>
          </a:prstGeom>
        </p:spPr>
      </p:pic>
      <p:sp>
        <p:nvSpPr>
          <p:cNvPr id="4" name="TextBox 3">
            <a:extLst>
              <a:ext uri="{FF2B5EF4-FFF2-40B4-BE49-F238E27FC236}">
                <a16:creationId xmlns:a16="http://schemas.microsoft.com/office/drawing/2014/main" id="{AB4B2643-A3B6-4120-AC24-33371F491C9C}"/>
              </a:ext>
            </a:extLst>
          </p:cNvPr>
          <p:cNvSpPr txBox="1"/>
          <p:nvPr/>
        </p:nvSpPr>
        <p:spPr>
          <a:xfrm>
            <a:off x="2800346" y="1236393"/>
            <a:ext cx="6867525" cy="400110"/>
          </a:xfrm>
          <a:prstGeom prst="rect">
            <a:avLst/>
          </a:prstGeom>
          <a:noFill/>
        </p:spPr>
        <p:txBody>
          <a:bodyPr wrap="square" rtlCol="0">
            <a:spAutoFit/>
          </a:bodyPr>
          <a:lstStyle/>
          <a:p>
            <a:pPr algn="ctr"/>
            <a:r>
              <a:rPr lang="en-GB" sz="2000" dirty="0">
                <a:solidFill>
                  <a:srgbClr val="09446A"/>
                </a:solidFill>
              </a:rPr>
              <a:t>Click below!</a:t>
            </a:r>
          </a:p>
        </p:txBody>
      </p:sp>
      <p:sp>
        <p:nvSpPr>
          <p:cNvPr id="10" name="Arrow: Pentagon 9">
            <a:extLst>
              <a:ext uri="{FF2B5EF4-FFF2-40B4-BE49-F238E27FC236}">
                <a16:creationId xmlns:a16="http://schemas.microsoft.com/office/drawing/2014/main" id="{AE1586DB-0DA3-4618-84F7-8536A20EA7C6}"/>
              </a:ext>
            </a:extLst>
          </p:cNvPr>
          <p:cNvSpPr/>
          <p:nvPr/>
        </p:nvSpPr>
        <p:spPr>
          <a:xfrm>
            <a:off x="0" y="-19820"/>
            <a:ext cx="3019425" cy="1479527"/>
          </a:xfrm>
          <a:prstGeom prst="homePlate">
            <a:avLst/>
          </a:prstGeom>
          <a:solidFill>
            <a:srgbClr val="09446A"/>
          </a:solidFill>
          <a:ln>
            <a:solidFill>
              <a:srgbClr val="09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4D5DB14-8E72-462A-A728-FA200318537B}"/>
              </a:ext>
            </a:extLst>
          </p:cNvPr>
          <p:cNvSpPr txBox="1"/>
          <p:nvPr/>
        </p:nvSpPr>
        <p:spPr>
          <a:xfrm>
            <a:off x="-2095501" y="509796"/>
            <a:ext cx="6867525" cy="369332"/>
          </a:xfrm>
          <a:prstGeom prst="rect">
            <a:avLst/>
          </a:prstGeom>
          <a:noFill/>
        </p:spPr>
        <p:txBody>
          <a:bodyPr wrap="square" rtlCol="0">
            <a:spAutoFit/>
          </a:bodyPr>
          <a:lstStyle/>
          <a:p>
            <a:pPr algn="ctr"/>
            <a:r>
              <a:rPr lang="en-GB" b="1" dirty="0">
                <a:solidFill>
                  <a:schemeClr val="bg1"/>
                </a:solidFill>
              </a:rPr>
              <a:t>Additional reading time….</a:t>
            </a:r>
          </a:p>
        </p:txBody>
      </p:sp>
      <p:pic>
        <p:nvPicPr>
          <p:cNvPr id="7" name="9 ways to stop social media from affecting your self esteem - spunout (1)">
            <a:hlinkClick r:id="" action="ppaction://media"/>
            <a:extLst>
              <a:ext uri="{FF2B5EF4-FFF2-40B4-BE49-F238E27FC236}">
                <a16:creationId xmlns:a16="http://schemas.microsoft.com/office/drawing/2014/main" id="{C327ED6B-CC94-4246-8090-91590157B06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19425" y="1955203"/>
            <a:ext cx="6210300" cy="3893147"/>
          </a:xfrm>
          <a:prstGeom prst="rect">
            <a:avLst/>
          </a:prstGeom>
        </p:spPr>
      </p:pic>
      <p:pic>
        <p:nvPicPr>
          <p:cNvPr id="2" name="Picture 1">
            <a:extLst>
              <a:ext uri="{FF2B5EF4-FFF2-40B4-BE49-F238E27FC236}">
                <a16:creationId xmlns:a16="http://schemas.microsoft.com/office/drawing/2014/main" id="{7620FF23-3440-4EFB-B5BA-B326E8696E6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8387" t="10823" r="9307" b="5574"/>
          <a:stretch/>
        </p:blipFill>
        <p:spPr>
          <a:xfrm>
            <a:off x="1792013" y="1555093"/>
            <a:ext cx="8607973" cy="5246280"/>
          </a:xfrm>
          <a:prstGeom prst="rect">
            <a:avLst/>
          </a:prstGeom>
        </p:spPr>
      </p:pic>
    </p:spTree>
    <p:extLst>
      <p:ext uri="{BB962C8B-B14F-4D97-AF65-F5344CB8AC3E}">
        <p14:creationId xmlns:p14="http://schemas.microsoft.com/office/powerpoint/2010/main" val="57483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2FC876C-B95D-40DE-8908-AE8065DD24F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23253" r="23253"/>
          <a:stretch>
            <a:fillRect/>
          </a:stretch>
        </p:blipFill>
        <p:spPr/>
      </p:pic>
      <p:sp>
        <p:nvSpPr>
          <p:cNvPr id="3" name="Text Placeholder 2">
            <a:extLst>
              <a:ext uri="{FF2B5EF4-FFF2-40B4-BE49-F238E27FC236}">
                <a16:creationId xmlns:a16="http://schemas.microsoft.com/office/drawing/2014/main" id="{6E6F2E9F-EC5A-452D-AC13-3A602617D5D8}"/>
              </a:ext>
            </a:extLst>
          </p:cNvPr>
          <p:cNvSpPr>
            <a:spLocks noGrp="1"/>
          </p:cNvSpPr>
          <p:nvPr>
            <p:ph type="body" sz="quarter" idx="18"/>
          </p:nvPr>
        </p:nvSpPr>
        <p:spPr>
          <a:xfrm>
            <a:off x="1272209" y="1859843"/>
            <a:ext cx="5023951" cy="4525954"/>
          </a:xfrm>
        </p:spPr>
        <p:txBody>
          <a:bodyPr>
            <a:normAutofit fontScale="85000" lnSpcReduction="20000"/>
          </a:bodyPr>
          <a:lstStyle/>
          <a:p>
            <a:pPr marL="457200" indent="-457200">
              <a:buFont typeface="Arial" panose="020B0604020202020204" pitchFamily="34" charset="0"/>
              <a:buChar char="•"/>
            </a:pPr>
            <a:r>
              <a:rPr lang="en-GB" sz="2900" dirty="0"/>
              <a:t> As millions of people were forced to go online for work, entertainment and more, total internet hits have surged by between 50% and 70%, according to preliminary statistics. Streaming has also jumped by at least 12%, estimates show.</a:t>
            </a:r>
          </a:p>
          <a:p>
            <a:pPr marL="457200" indent="-457200">
              <a:buFont typeface="Arial" panose="020B0604020202020204" pitchFamily="34" charset="0"/>
              <a:buChar char="•"/>
            </a:pPr>
            <a:endParaRPr lang="en-GB" sz="2900" dirty="0"/>
          </a:p>
          <a:p>
            <a:pPr marL="457200" indent="-457200">
              <a:buFont typeface="Arial" panose="020B0604020202020204" pitchFamily="34" charset="0"/>
              <a:buChar char="•"/>
            </a:pPr>
            <a:r>
              <a:rPr lang="en-GB" sz="2900" dirty="0"/>
              <a:t>As we are spending more and more time in the virtual world, we must know the importance of putting our best </a:t>
            </a:r>
            <a:r>
              <a:rPr lang="en-GB" sz="2900" b="1" u="sng" dirty="0"/>
              <a:t>digital</a:t>
            </a:r>
            <a:r>
              <a:rPr lang="en-GB" sz="2900" u="sng" dirty="0"/>
              <a:t> </a:t>
            </a:r>
            <a:r>
              <a:rPr lang="en-GB" sz="2900" dirty="0"/>
              <a:t>foot forward. </a:t>
            </a:r>
          </a:p>
          <a:p>
            <a:endParaRPr lang="en-GB" dirty="0"/>
          </a:p>
          <a:p>
            <a:endParaRPr lang="en-GB" dirty="0"/>
          </a:p>
        </p:txBody>
      </p:sp>
      <p:sp>
        <p:nvSpPr>
          <p:cNvPr id="4" name="Text Placeholder 3">
            <a:extLst>
              <a:ext uri="{FF2B5EF4-FFF2-40B4-BE49-F238E27FC236}">
                <a16:creationId xmlns:a16="http://schemas.microsoft.com/office/drawing/2014/main" id="{8C97C67C-9A89-4E3A-93C7-AA7044CDEB65}"/>
              </a:ext>
            </a:extLst>
          </p:cNvPr>
          <p:cNvSpPr>
            <a:spLocks noGrp="1"/>
          </p:cNvSpPr>
          <p:nvPr>
            <p:ph type="body" sz="quarter" idx="16"/>
          </p:nvPr>
        </p:nvSpPr>
        <p:spPr>
          <a:xfrm>
            <a:off x="1364830" y="811803"/>
            <a:ext cx="4931330" cy="582221"/>
          </a:xfrm>
        </p:spPr>
        <p:txBody>
          <a:bodyPr>
            <a:normAutofit fontScale="77500" lnSpcReduction="20000"/>
          </a:bodyPr>
          <a:lstStyle/>
          <a:p>
            <a:r>
              <a:rPr lang="en-GB" dirty="0"/>
              <a:t>The </a:t>
            </a:r>
            <a:r>
              <a:rPr lang="en-GB" b="1" dirty="0"/>
              <a:t>PANDEMIC</a:t>
            </a:r>
            <a:r>
              <a:rPr lang="en-GB" dirty="0"/>
              <a:t> and digital usage </a:t>
            </a:r>
          </a:p>
          <a:p>
            <a:endParaRPr lang="en-GB" dirty="0"/>
          </a:p>
        </p:txBody>
      </p:sp>
      <p:sp>
        <p:nvSpPr>
          <p:cNvPr id="2" name="TextBox 1">
            <a:extLst>
              <a:ext uri="{FF2B5EF4-FFF2-40B4-BE49-F238E27FC236}">
                <a16:creationId xmlns:a16="http://schemas.microsoft.com/office/drawing/2014/main" id="{9CA59091-066B-8363-F560-AD012953F246}"/>
              </a:ext>
            </a:extLst>
          </p:cNvPr>
          <p:cNvSpPr txBox="1"/>
          <p:nvPr/>
        </p:nvSpPr>
        <p:spPr>
          <a:xfrm>
            <a:off x="5898250" y="6406634"/>
            <a:ext cx="1351722" cy="369332"/>
          </a:xfrm>
          <a:prstGeom prst="rect">
            <a:avLst/>
          </a:prstGeom>
          <a:noFill/>
        </p:spPr>
        <p:txBody>
          <a:bodyPr wrap="square" rtlCol="0">
            <a:spAutoFit/>
          </a:bodyPr>
          <a:lstStyle/>
          <a:p>
            <a:r>
              <a:rPr lang="en-IE" dirty="0">
                <a:solidFill>
                  <a:schemeClr val="bg1"/>
                </a:solidFill>
                <a:hlinkClick r:id="rId3">
                  <a:extLst>
                    <a:ext uri="{A12FA001-AC4F-418D-AE19-62706E023703}">
                      <ahyp:hlinkClr xmlns:ahyp="http://schemas.microsoft.com/office/drawing/2018/hyperlinkcolor" val="tx"/>
                    </a:ext>
                  </a:extLst>
                </a:hlinkClick>
              </a:rPr>
              <a:t>Source</a:t>
            </a:r>
            <a:endParaRPr lang="en-IE" dirty="0">
              <a:solidFill>
                <a:schemeClr val="bg1"/>
              </a:solidFill>
            </a:endParaRPr>
          </a:p>
        </p:txBody>
      </p:sp>
    </p:spTree>
    <p:extLst>
      <p:ext uri="{BB962C8B-B14F-4D97-AF65-F5344CB8AC3E}">
        <p14:creationId xmlns:p14="http://schemas.microsoft.com/office/powerpoint/2010/main" val="2403026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54194CD-0F82-4531-822D-70AEEF89D345}"/>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l="31016" r="31016"/>
          <a:stretch/>
        </p:blipFill>
        <p:spPr/>
      </p:pic>
      <p:sp>
        <p:nvSpPr>
          <p:cNvPr id="3" name="Text Placeholder 2">
            <a:extLst>
              <a:ext uri="{FF2B5EF4-FFF2-40B4-BE49-F238E27FC236}">
                <a16:creationId xmlns:a16="http://schemas.microsoft.com/office/drawing/2014/main" id="{91D8F1ED-DCFD-4D03-BA70-1EFD8521AE5C}"/>
              </a:ext>
            </a:extLst>
          </p:cNvPr>
          <p:cNvSpPr>
            <a:spLocks noGrp="1"/>
          </p:cNvSpPr>
          <p:nvPr>
            <p:ph type="body" sz="quarter" idx="18"/>
          </p:nvPr>
        </p:nvSpPr>
        <p:spPr>
          <a:xfrm>
            <a:off x="253057" y="1597361"/>
            <a:ext cx="7981122" cy="4750904"/>
          </a:xfrm>
        </p:spPr>
        <p:txBody>
          <a:bodyPr>
            <a:normAutofit fontScale="62500" lnSpcReduction="20000"/>
          </a:bodyPr>
          <a:lstStyle/>
          <a:p>
            <a:pPr marL="285750" indent="-285750">
              <a:buFont typeface="Arial" panose="020B0604020202020204" pitchFamily="34" charset="0"/>
              <a:buChar char="•"/>
            </a:pPr>
            <a:r>
              <a:rPr lang="en-GB" sz="2600" dirty="0">
                <a:solidFill>
                  <a:schemeClr val="bg1"/>
                </a:solidFill>
              </a:rPr>
              <a:t>A less-heralded problem associated with heavy screen use is the damage done to physical health e.g. poor eyesight, muscle pain, weight gain from sedentary behaviour. </a:t>
            </a:r>
          </a:p>
          <a:p>
            <a:pPr marL="285750" indent="-285750">
              <a:buFont typeface="Arial" panose="020B0604020202020204" pitchFamily="34" charset="0"/>
              <a:buChar char="•"/>
            </a:pPr>
            <a:r>
              <a:rPr lang="en-GB" sz="2600" dirty="0">
                <a:solidFill>
                  <a:srgbClr val="09446A"/>
                </a:solidFill>
              </a:rPr>
              <a:t>There are specific occupational safety and health risk factors that are associated with teleworking. These include general issues such as temperature, lighting, noise, not being able to work undisturbed, and dangers of slips, trips and falls due to electrical wiring and cables. Other occupational risks also include ergonomic issues such as eyestrain from visual display unit (VDU) work, for example resulting from glare from the screen, vibration of images or inadequate contrast between the screen and the surrounding area. (1) Other more specific issues include neck pain and tendon pain in the wrists and fingers, which can lead to repetitive strain injury (RSI), resulting from inappropriate setting up of the workstation, which includes the keyboard, desk and chair. </a:t>
            </a:r>
          </a:p>
          <a:p>
            <a:pPr marL="285750" indent="-285750">
              <a:buFont typeface="Arial" panose="020B0604020202020204" pitchFamily="34" charset="0"/>
              <a:buChar char="•"/>
            </a:pPr>
            <a:r>
              <a:rPr lang="en-GB" sz="2600" dirty="0">
                <a:solidFill>
                  <a:srgbClr val="09446A"/>
                </a:solidFill>
              </a:rPr>
              <a:t>The office environment is usually checked ergonomically and these types of risks are therefore minimised in office-based workstations. However, it is more difficult for employers to check and regularly inspect home workstations, which may not always be suitable in terms of desks, chairs, screens and lighting. Workers may not have a suitable space at home or suitable equipment. For example, working at the kitchen table with a kitchen chair over a sustained period of time may increase the risk of muscle damage etc.</a:t>
            </a:r>
          </a:p>
          <a:p>
            <a:pPr marL="171450" indent="-171450">
              <a:buFont typeface="Arial" panose="020B0604020202020204" pitchFamily="34" charset="0"/>
              <a:buChar char="•"/>
            </a:pPr>
            <a:endParaRPr lang="en-GB" sz="1200" dirty="0">
              <a:solidFill>
                <a:srgbClr val="09446A"/>
              </a:solidFill>
            </a:endParaRPr>
          </a:p>
          <a:p>
            <a:pPr marL="0" indent="0"/>
            <a:r>
              <a:rPr lang="en-GB" sz="1000" dirty="0">
                <a:solidFill>
                  <a:srgbClr val="09446A"/>
                </a:solidFill>
              </a:rPr>
              <a:t>European Agency for Safety and Health at Work “Teleworking during the COVID-19 pandemic: risks and prevention strategies”, Literature review, 2021</a:t>
            </a:r>
          </a:p>
          <a:p>
            <a:pPr marL="0" indent="0"/>
            <a:r>
              <a:rPr lang="en-GB" sz="1000" dirty="0">
                <a:solidFill>
                  <a:srgbClr val="09446A"/>
                </a:solidFill>
              </a:rPr>
              <a:t>(2) Harvard School of Public Health (2016). Smartphone, tablet use linked with obesity in teens; </a:t>
            </a:r>
            <a:r>
              <a:rPr lang="en-GB" sz="1000" dirty="0">
                <a:solidFill>
                  <a:srgbClr val="09446A"/>
                </a:solidFill>
                <a:hlinkClick r:id="rId3">
                  <a:extLst>
                    <a:ext uri="{A12FA001-AC4F-418D-AE19-62706E023703}">
                      <ahyp:hlinkClr xmlns:ahyp="http://schemas.microsoft.com/office/drawing/2018/hyperlinkcolor" val="tx"/>
                    </a:ext>
                  </a:extLst>
                </a:hlinkClick>
              </a:rPr>
              <a:t>https://bit.ly/2Bh4ko7</a:t>
            </a:r>
            <a:r>
              <a:rPr lang="en-GB" sz="1000" dirty="0">
                <a:solidFill>
                  <a:srgbClr val="09446A"/>
                </a:solidFill>
              </a:rPr>
              <a:t> </a:t>
            </a:r>
          </a:p>
        </p:txBody>
      </p:sp>
      <p:sp>
        <p:nvSpPr>
          <p:cNvPr id="4" name="Text Placeholder 3">
            <a:extLst>
              <a:ext uri="{FF2B5EF4-FFF2-40B4-BE49-F238E27FC236}">
                <a16:creationId xmlns:a16="http://schemas.microsoft.com/office/drawing/2014/main" id="{EFFE4974-D570-449D-8988-5372DAE8EAAC}"/>
              </a:ext>
            </a:extLst>
          </p:cNvPr>
          <p:cNvSpPr>
            <a:spLocks noGrp="1"/>
          </p:cNvSpPr>
          <p:nvPr>
            <p:ph type="body" sz="quarter" idx="16"/>
          </p:nvPr>
        </p:nvSpPr>
        <p:spPr>
          <a:xfrm>
            <a:off x="734714" y="642972"/>
            <a:ext cx="7017808" cy="582221"/>
          </a:xfrm>
        </p:spPr>
        <p:txBody>
          <a:bodyPr>
            <a:normAutofit/>
          </a:bodyPr>
          <a:lstStyle/>
          <a:p>
            <a:r>
              <a:rPr lang="en-GB" sz="2800" dirty="0"/>
              <a:t>Digital Technology and Physical Health</a:t>
            </a:r>
          </a:p>
        </p:txBody>
      </p:sp>
    </p:spTree>
    <p:extLst>
      <p:ext uri="{BB962C8B-B14F-4D97-AF65-F5344CB8AC3E}">
        <p14:creationId xmlns:p14="http://schemas.microsoft.com/office/powerpoint/2010/main" val="1440578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D04DAA-0848-469B-860C-D93048977D56}"/>
              </a:ext>
            </a:extLst>
          </p:cNvPr>
          <p:cNvSpPr>
            <a:spLocks noGrp="1"/>
          </p:cNvSpPr>
          <p:nvPr>
            <p:ph type="body" sz="quarter" idx="20"/>
          </p:nvPr>
        </p:nvSpPr>
        <p:spPr>
          <a:xfrm>
            <a:off x="5956263" y="1770980"/>
            <a:ext cx="5838573" cy="3722513"/>
          </a:xfrm>
        </p:spPr>
        <p:txBody>
          <a:bodyPr/>
          <a:lstStyle/>
          <a:p>
            <a:r>
              <a:rPr lang="en-GB" sz="1600" dirty="0"/>
              <a:t>Some researchers suggest that computer vision syndrome is the number one occupational health hazard of the 21st century (1). Constant exposure to digital devices can be harmful to our eyes. Digital eye strain, sometimes called Computer Vision Syndrome (CVS), is one of the most commonly reported symptoms of too much screen time. For example, one study suggested over 60% of Americans were affected by it. (2) Symptoms of digital eye strain include dry eyes, redness around the eyes, headaches, blurred vision, plus neck and shoulder pain. Research shows that people blink less when in front of a screen and this aggravates the problem, causing dryness of the eyes and discomfort (3</a:t>
            </a:r>
            <a:r>
              <a:rPr lang="en-GB" sz="1200" dirty="0"/>
              <a:t>). </a:t>
            </a:r>
          </a:p>
          <a:p>
            <a:endParaRPr lang="en-GB" sz="1200" dirty="0"/>
          </a:p>
          <a:p>
            <a:pPr marL="228600" indent="-228600">
              <a:buClr>
                <a:srgbClr val="09446A"/>
              </a:buClr>
              <a:buFont typeface="+mj-lt"/>
              <a:buAutoNum type="arabicPeriod"/>
            </a:pPr>
            <a:r>
              <a:rPr lang="en-GB" sz="900" dirty="0"/>
              <a:t>The Guardian (2016) What is computer vision syndrome – and how can I prevent it?; </a:t>
            </a:r>
            <a:r>
              <a:rPr lang="en-GB" sz="900" dirty="0">
                <a:hlinkClick r:id="rId2"/>
              </a:rPr>
              <a:t>https://bit.ly/1Oa8GjR</a:t>
            </a:r>
            <a:endParaRPr lang="en-GB" sz="900" dirty="0"/>
          </a:p>
          <a:p>
            <a:pPr marL="228600" indent="-228600">
              <a:buClr>
                <a:srgbClr val="09446A"/>
              </a:buClr>
              <a:buFont typeface="+mj-lt"/>
              <a:buAutoNum type="arabicPeriod"/>
            </a:pPr>
            <a:r>
              <a:rPr lang="en-GB" sz="900" dirty="0">
                <a:hlinkClick r:id="rId3"/>
              </a:rPr>
              <a:t>https://www.kaspersky.com/resource-center/preemptive-safety/impacts-of-technology-on-health</a:t>
            </a:r>
            <a:r>
              <a:rPr lang="en-GB" sz="900" dirty="0"/>
              <a:t> </a:t>
            </a:r>
          </a:p>
          <a:p>
            <a:pPr marL="228600" indent="-228600">
              <a:buClr>
                <a:srgbClr val="09446A"/>
              </a:buClr>
              <a:buFont typeface="+mj-lt"/>
              <a:buAutoNum type="arabicPeriod"/>
            </a:pPr>
            <a:r>
              <a:rPr lang="en-GB" sz="900" dirty="0"/>
              <a:t>University of Iowa Hospitals &amp; Clinics (2015). </a:t>
            </a:r>
            <a:r>
              <a:rPr lang="en-GB" sz="900" dirty="0">
                <a:hlinkClick r:id="rId4"/>
              </a:rPr>
              <a:t>https://bit.ly/2IlPlz6</a:t>
            </a:r>
            <a:r>
              <a:rPr lang="en-GB" sz="900" dirty="0"/>
              <a:t> </a:t>
            </a:r>
          </a:p>
          <a:p>
            <a:endParaRPr lang="en-GB" sz="1200" dirty="0"/>
          </a:p>
        </p:txBody>
      </p:sp>
      <p:sp>
        <p:nvSpPr>
          <p:cNvPr id="3" name="Text Placeholder 2">
            <a:extLst>
              <a:ext uri="{FF2B5EF4-FFF2-40B4-BE49-F238E27FC236}">
                <a16:creationId xmlns:a16="http://schemas.microsoft.com/office/drawing/2014/main" id="{E193AD33-174D-4AD5-9A2A-5CE7F8EE2B20}"/>
              </a:ext>
            </a:extLst>
          </p:cNvPr>
          <p:cNvSpPr>
            <a:spLocks noGrp="1"/>
          </p:cNvSpPr>
          <p:nvPr>
            <p:ph type="body" sz="quarter" idx="22"/>
          </p:nvPr>
        </p:nvSpPr>
        <p:spPr/>
        <p:txBody>
          <a:bodyPr/>
          <a:lstStyle/>
          <a:p>
            <a:r>
              <a:rPr lang="en-GB" dirty="0"/>
              <a:t>Digital Eye Strain</a:t>
            </a:r>
          </a:p>
        </p:txBody>
      </p:sp>
      <p:sp>
        <p:nvSpPr>
          <p:cNvPr id="4" name="Text Placeholder 3">
            <a:extLst>
              <a:ext uri="{FF2B5EF4-FFF2-40B4-BE49-F238E27FC236}">
                <a16:creationId xmlns:a16="http://schemas.microsoft.com/office/drawing/2014/main" id="{E2C896E6-5BE0-4784-99CD-2F4761DD8D4E}"/>
              </a:ext>
            </a:extLst>
          </p:cNvPr>
          <p:cNvSpPr>
            <a:spLocks noGrp="1"/>
          </p:cNvSpPr>
          <p:nvPr>
            <p:ph type="body" sz="quarter" idx="23"/>
          </p:nvPr>
        </p:nvSpPr>
        <p:spPr/>
        <p:txBody>
          <a:bodyPr/>
          <a:lstStyle/>
          <a:p>
            <a:r>
              <a:rPr lang="en-GB" dirty="0"/>
              <a:t>Physical health </a:t>
            </a:r>
          </a:p>
        </p:txBody>
      </p:sp>
      <p:sp>
        <p:nvSpPr>
          <p:cNvPr id="5" name="Flowchart: Delay 4">
            <a:extLst>
              <a:ext uri="{FF2B5EF4-FFF2-40B4-BE49-F238E27FC236}">
                <a16:creationId xmlns:a16="http://schemas.microsoft.com/office/drawing/2014/main" id="{7E0C3116-CCE6-4E5C-8020-531F41611C82}"/>
              </a:ext>
            </a:extLst>
          </p:cNvPr>
          <p:cNvSpPr/>
          <p:nvPr/>
        </p:nvSpPr>
        <p:spPr>
          <a:xfrm flipH="1">
            <a:off x="1103474" y="1565252"/>
            <a:ext cx="4234415" cy="4888293"/>
          </a:xfrm>
          <a:prstGeom prst="flowChartDelay">
            <a:avLst/>
          </a:prstGeom>
          <a:blipFill>
            <a:blip r:embed="rId5" cstate="email">
              <a:extLst>
                <a:ext uri="{28A0092B-C50C-407E-A947-70E740481C1C}">
                  <a14:useLocalDpi xmlns:a14="http://schemas.microsoft.com/office/drawing/2010/main"/>
                </a:ext>
              </a:extLst>
            </a:blip>
            <a:stretch>
              <a:fillRect l="-32884" t="-447" r="-25348" b="-7811"/>
            </a:stretch>
          </a:blipFill>
          <a:ln>
            <a:solidFill>
              <a:srgbClr val="17A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4">
            <a:extLst>
              <a:ext uri="{FF2B5EF4-FFF2-40B4-BE49-F238E27FC236}">
                <a16:creationId xmlns:a16="http://schemas.microsoft.com/office/drawing/2014/main" id="{52CCEDB1-7410-4776-85E0-F498411F523C}"/>
              </a:ext>
            </a:extLst>
          </p:cNvPr>
          <p:cNvSpPr txBox="1">
            <a:spLocks/>
          </p:cNvSpPr>
          <p:nvPr/>
        </p:nvSpPr>
        <p:spPr>
          <a:xfrm>
            <a:off x="5069865" y="810958"/>
            <a:ext cx="1154422" cy="8571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01</a:t>
            </a:r>
          </a:p>
          <a:p>
            <a:endParaRPr lang="en-GB" dirty="0"/>
          </a:p>
        </p:txBody>
      </p:sp>
    </p:spTree>
    <p:extLst>
      <p:ext uri="{BB962C8B-B14F-4D97-AF65-F5344CB8AC3E}">
        <p14:creationId xmlns:p14="http://schemas.microsoft.com/office/powerpoint/2010/main" val="1952156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1FEFA0-7340-4A46-8CB5-22CF8DFFD7BF}"/>
              </a:ext>
            </a:extLst>
          </p:cNvPr>
          <p:cNvSpPr>
            <a:spLocks noGrp="1"/>
          </p:cNvSpPr>
          <p:nvPr>
            <p:ph type="body" sz="quarter" idx="18"/>
          </p:nvPr>
        </p:nvSpPr>
        <p:spPr>
          <a:xfrm>
            <a:off x="734714" y="1495147"/>
            <a:ext cx="10808102" cy="4248427"/>
          </a:xfrm>
        </p:spPr>
        <p:txBody>
          <a:bodyPr>
            <a:normAutofit fontScale="77500" lnSpcReduction="20000"/>
          </a:bodyPr>
          <a:lstStyle/>
          <a:p>
            <a:r>
              <a:rPr lang="en-GB" dirty="0"/>
              <a:t>Try the following checklist to reduce digital eye strain:</a:t>
            </a:r>
          </a:p>
          <a:p>
            <a:pPr marL="457200" indent="-457200">
              <a:buFont typeface="+mj-lt"/>
              <a:buAutoNum type="arabicPeriod"/>
            </a:pPr>
            <a:r>
              <a:rPr lang="en-GB" sz="2400" dirty="0"/>
              <a:t>Practice the 20-20-20 rule for healthy digital device usage – i.e., take a 20-second break from the screen every 20 minutes and look at something 20 feet away. You could set a timer every 20 minutes to act as a reminder.</a:t>
            </a:r>
          </a:p>
          <a:p>
            <a:pPr marL="457200" indent="-457200">
              <a:buFont typeface="+mj-lt"/>
              <a:buAutoNum type="arabicPeriod"/>
            </a:pPr>
            <a:r>
              <a:rPr lang="en-GB" sz="2400" dirty="0"/>
              <a:t>Reduce overhead lighting to minimize screen glare.</a:t>
            </a:r>
          </a:p>
          <a:p>
            <a:pPr marL="457200" indent="-457200">
              <a:buFont typeface="+mj-lt"/>
              <a:buAutoNum type="arabicPeriod"/>
            </a:pPr>
            <a:r>
              <a:rPr lang="en-GB" sz="2400" dirty="0"/>
              <a:t>Increase text size on devices so you can read comfortably.</a:t>
            </a:r>
          </a:p>
          <a:p>
            <a:pPr marL="457200" indent="-457200">
              <a:buFont typeface="+mj-lt"/>
              <a:buAutoNum type="arabicPeriod"/>
            </a:pPr>
            <a:r>
              <a:rPr lang="en-GB" sz="2400" dirty="0"/>
              <a:t>Make sure you are blinking – when we stare at digital devices, we can blink less frequently, leading to dry eyes. If dry eyes are bothering you, using eye drops could help.</a:t>
            </a:r>
          </a:p>
          <a:p>
            <a:pPr marL="457200" indent="-457200">
              <a:buFont typeface="+mj-lt"/>
              <a:buAutoNum type="arabicPeriod"/>
            </a:pPr>
            <a:r>
              <a:rPr lang="en-GB" sz="2400" dirty="0"/>
              <a:t>Get regular eye check-ups. Poor eyesight contributes to eye strain. Regular check-ups will help ensure timely prescriptions when you need them.</a:t>
            </a:r>
          </a:p>
          <a:p>
            <a:endParaRPr lang="en-US" dirty="0"/>
          </a:p>
          <a:p>
            <a:pPr marL="0"/>
            <a:r>
              <a:rPr lang="en-US" dirty="0"/>
              <a:t>Have you any other suggestions to minimize eyesight damage:</a:t>
            </a:r>
          </a:p>
          <a:p>
            <a:pPr marL="0"/>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dirty="0"/>
          </a:p>
        </p:txBody>
      </p:sp>
      <p:sp>
        <p:nvSpPr>
          <p:cNvPr id="2" name="Text Placeholder 1">
            <a:extLst>
              <a:ext uri="{FF2B5EF4-FFF2-40B4-BE49-F238E27FC236}">
                <a16:creationId xmlns:a16="http://schemas.microsoft.com/office/drawing/2014/main" id="{98F742C6-3C64-2549-A79E-AFF35FCF1C37}"/>
              </a:ext>
            </a:extLst>
          </p:cNvPr>
          <p:cNvSpPr>
            <a:spLocks noGrp="1"/>
          </p:cNvSpPr>
          <p:nvPr>
            <p:ph type="body" sz="quarter" idx="16"/>
          </p:nvPr>
        </p:nvSpPr>
        <p:spPr>
          <a:xfrm>
            <a:off x="734714" y="491037"/>
            <a:ext cx="10808102" cy="782415"/>
          </a:xfrm>
        </p:spPr>
        <p:txBody>
          <a:bodyPr>
            <a:normAutofit/>
          </a:bodyPr>
          <a:lstStyle/>
          <a:p>
            <a:r>
              <a:rPr lang="en-US" sz="3200" b="1" dirty="0"/>
              <a:t>ACTIVITY </a:t>
            </a:r>
          </a:p>
        </p:txBody>
      </p:sp>
    </p:spTree>
    <p:extLst>
      <p:ext uri="{BB962C8B-B14F-4D97-AF65-F5344CB8AC3E}">
        <p14:creationId xmlns:p14="http://schemas.microsoft.com/office/powerpoint/2010/main" val="502305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C8BF6-D8B9-49CA-AF39-2671E4C36E85}"/>
              </a:ext>
            </a:extLst>
          </p:cNvPr>
          <p:cNvSpPr>
            <a:spLocks noGrp="1"/>
          </p:cNvSpPr>
          <p:nvPr>
            <p:ph type="body" sz="quarter" idx="18"/>
          </p:nvPr>
        </p:nvSpPr>
        <p:spPr>
          <a:xfrm>
            <a:off x="734713" y="1672688"/>
            <a:ext cx="7146059" cy="3512624"/>
          </a:xfrm>
        </p:spPr>
        <p:txBody>
          <a:bodyPr>
            <a:normAutofit fontScale="77500" lnSpcReduction="20000"/>
          </a:bodyPr>
          <a:lstStyle/>
          <a:p>
            <a:pPr marL="342900" indent="-342900">
              <a:buFont typeface="Arial" panose="020B0604020202020204" pitchFamily="34" charset="0"/>
              <a:buChar char="•"/>
            </a:pPr>
            <a:r>
              <a:rPr lang="en-GB" dirty="0"/>
              <a:t>Each organisation should carry out a regular review of its staff and the harm they may face at work.</a:t>
            </a:r>
          </a:p>
          <a:p>
            <a:pPr marL="342900" indent="-342900">
              <a:buFont typeface="Arial" panose="020B0604020202020204" pitchFamily="34" charset="0"/>
              <a:buChar char="•"/>
            </a:pPr>
            <a:r>
              <a:rPr lang="en-GB" dirty="0"/>
              <a:t> A risk assessment should be carried out to consider how such harms may be minimised, reduced, or avoided completely. </a:t>
            </a:r>
          </a:p>
          <a:p>
            <a:pPr marL="342900" indent="-342900">
              <a:buFont typeface="Arial" panose="020B0604020202020204" pitchFamily="34" charset="0"/>
              <a:buChar char="•"/>
            </a:pPr>
            <a:r>
              <a:rPr lang="en-GB" dirty="0"/>
              <a:t>There may be filters available, opportunities to flag bad behaviour with social media providers, and, in extreme examples, it may be appropriate to make referrals to the police or regulatory authorities.</a:t>
            </a:r>
          </a:p>
          <a:p>
            <a:pPr marL="342900" indent="-342900">
              <a:buFont typeface="Arial" panose="020B0604020202020204" pitchFamily="34" charset="0"/>
              <a:buChar char="•"/>
            </a:pPr>
            <a:r>
              <a:rPr lang="en-GB" dirty="0"/>
              <a:t>Encourage employees to reduce time spent on social media</a:t>
            </a:r>
          </a:p>
          <a:p>
            <a:pPr marL="342900" indent="-342900">
              <a:buFont typeface="Arial" panose="020B0604020202020204" pitchFamily="34" charset="0"/>
              <a:buChar char="•"/>
            </a:pPr>
            <a:r>
              <a:rPr lang="en-GB" dirty="0"/>
              <a:t>Rewards or set challenges for employees as a team to lower screen time on social media</a:t>
            </a:r>
          </a:p>
          <a:p>
            <a:pPr marL="342900" indent="-342900">
              <a:buFont typeface="Arial" panose="020B0604020202020204" pitchFamily="34" charset="0"/>
              <a:buChar char="•"/>
            </a:pPr>
            <a:r>
              <a:rPr lang="en-GB" dirty="0"/>
              <a:t>Raise the awareness of the negative impacts social media can have on mental health</a:t>
            </a:r>
          </a:p>
        </p:txBody>
      </p:sp>
      <p:sp>
        <p:nvSpPr>
          <p:cNvPr id="7" name="Text Placeholder 2">
            <a:extLst>
              <a:ext uri="{FF2B5EF4-FFF2-40B4-BE49-F238E27FC236}">
                <a16:creationId xmlns:a16="http://schemas.microsoft.com/office/drawing/2014/main" id="{C1421E62-9799-4B61-90C4-F7F4079FCF59}"/>
              </a:ext>
            </a:extLst>
          </p:cNvPr>
          <p:cNvSpPr txBox="1">
            <a:spLocks/>
          </p:cNvSpPr>
          <p:nvPr/>
        </p:nvSpPr>
        <p:spPr>
          <a:xfrm>
            <a:off x="646230" y="594090"/>
            <a:ext cx="7491511" cy="582221"/>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500" b="1" dirty="0"/>
              <a:t>So, As a Manager or employer what can you do?</a:t>
            </a:r>
          </a:p>
        </p:txBody>
      </p:sp>
      <p:pic>
        <p:nvPicPr>
          <p:cNvPr id="8" name="Picture 7" descr="iPhone6_mockup_front_white.png">
            <a:extLst>
              <a:ext uri="{FF2B5EF4-FFF2-40B4-BE49-F238E27FC236}">
                <a16:creationId xmlns:a16="http://schemas.microsoft.com/office/drawing/2014/main" id="{392BE60B-C8C3-4DF3-95A5-AFA5203C4D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00015" y="203337"/>
            <a:ext cx="3742800" cy="5854425"/>
          </a:xfrm>
          <a:prstGeom prst="rect">
            <a:avLst/>
          </a:prstGeom>
        </p:spPr>
      </p:pic>
      <p:sp>
        <p:nvSpPr>
          <p:cNvPr id="5" name="Text Placeholder 4">
            <a:extLst>
              <a:ext uri="{FF2B5EF4-FFF2-40B4-BE49-F238E27FC236}">
                <a16:creationId xmlns:a16="http://schemas.microsoft.com/office/drawing/2014/main" id="{F38D50F7-4990-4901-BF31-008D6ADC6D5E}"/>
              </a:ext>
            </a:extLst>
          </p:cNvPr>
          <p:cNvSpPr>
            <a:spLocks noGrp="1"/>
          </p:cNvSpPr>
          <p:nvPr>
            <p:ph type="body" sz="quarter" idx="16"/>
          </p:nvPr>
        </p:nvSpPr>
        <p:spPr>
          <a:xfrm>
            <a:off x="734714" y="642972"/>
            <a:ext cx="6713836" cy="582221"/>
          </a:xfrm>
        </p:spPr>
        <p:txBody>
          <a:bodyPr>
            <a:normAutofit lnSpcReduction="10000"/>
          </a:bodyPr>
          <a:lstStyle/>
          <a:p>
            <a:endParaRPr lang="en-GB" dirty="0"/>
          </a:p>
          <a:p>
            <a:endParaRPr lang="en-GB" dirty="0"/>
          </a:p>
          <a:p>
            <a:endParaRPr lang="en-GB" dirty="0"/>
          </a:p>
          <a:p>
            <a:endParaRPr lang="en-GB" dirty="0"/>
          </a:p>
          <a:p>
            <a:endParaRPr lang="en-GB" dirty="0"/>
          </a:p>
        </p:txBody>
      </p:sp>
      <p:pic>
        <p:nvPicPr>
          <p:cNvPr id="12" name="Picture 11">
            <a:extLst>
              <a:ext uri="{FF2B5EF4-FFF2-40B4-BE49-F238E27FC236}">
                <a16:creationId xmlns:a16="http://schemas.microsoft.com/office/drawing/2014/main" id="{FFA5A8C5-2FDE-439E-9B29-F0CB51ADC5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5996" r="14537"/>
          <a:stretch/>
        </p:blipFill>
        <p:spPr>
          <a:xfrm>
            <a:off x="8489207" y="1076324"/>
            <a:ext cx="2340718" cy="4038601"/>
          </a:xfrm>
          <a:prstGeom prst="rect">
            <a:avLst/>
          </a:prstGeom>
        </p:spPr>
      </p:pic>
    </p:spTree>
    <p:extLst>
      <p:ext uri="{BB962C8B-B14F-4D97-AF65-F5344CB8AC3E}">
        <p14:creationId xmlns:p14="http://schemas.microsoft.com/office/powerpoint/2010/main" val="520740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D04DAA-0848-469B-860C-D93048977D56}"/>
              </a:ext>
            </a:extLst>
          </p:cNvPr>
          <p:cNvSpPr>
            <a:spLocks noGrp="1"/>
          </p:cNvSpPr>
          <p:nvPr>
            <p:ph type="body" sz="quarter" idx="20"/>
          </p:nvPr>
        </p:nvSpPr>
        <p:spPr>
          <a:xfrm>
            <a:off x="5679732" y="1724799"/>
            <a:ext cx="6087395" cy="4112583"/>
          </a:xfrm>
        </p:spPr>
        <p:txBody>
          <a:bodyPr/>
          <a:lstStyle/>
          <a:p>
            <a:r>
              <a:rPr lang="en-GB" sz="1600" dirty="0"/>
              <a:t>Ergonomics is commonly associated only with office-based settings. Increasingly, as more of us work remotely, the importance of good ergonomics when working from home is more and more apparent.</a:t>
            </a:r>
          </a:p>
          <a:p>
            <a:r>
              <a:rPr lang="en-GB" sz="1600" dirty="0"/>
              <a:t>When employees spend too much time looking down at an electronic gadget it can lead to neck and back pain, as well as pains in elbows, wrists, and hands. In addition, laptop and smartphone usage can involve people sitting in positions consistent with poor ergonomic function and poor ergonomic positioning. As well as back pain from computer use, often caused by poor posture. There have also been reports of “selfie elbow” or “texting thumb” caused by technology overuse.</a:t>
            </a:r>
          </a:p>
          <a:p>
            <a:r>
              <a:rPr lang="en-GB" sz="1600" dirty="0"/>
              <a:t>****</a:t>
            </a:r>
          </a:p>
          <a:p>
            <a:r>
              <a:rPr lang="en-GB" sz="1600" dirty="0"/>
              <a:t>(1) </a:t>
            </a:r>
            <a:r>
              <a:rPr lang="en-GB" sz="1600" dirty="0">
                <a:hlinkClick r:id="rId2"/>
              </a:rPr>
              <a:t>https://www.kaspersky.com/resource-center/preemptive-safety/impacts-of-technology-on-health</a:t>
            </a:r>
            <a:r>
              <a:rPr lang="en-GB" sz="1600" dirty="0"/>
              <a:t> </a:t>
            </a:r>
          </a:p>
          <a:p>
            <a:r>
              <a:rPr lang="en-GB" sz="1600" dirty="0"/>
              <a:t> </a:t>
            </a:r>
          </a:p>
          <a:p>
            <a:endParaRPr lang="en-GB" sz="1400" dirty="0"/>
          </a:p>
        </p:txBody>
      </p:sp>
      <p:sp>
        <p:nvSpPr>
          <p:cNvPr id="3" name="Text Placeholder 2">
            <a:extLst>
              <a:ext uri="{FF2B5EF4-FFF2-40B4-BE49-F238E27FC236}">
                <a16:creationId xmlns:a16="http://schemas.microsoft.com/office/drawing/2014/main" id="{E193AD33-174D-4AD5-9A2A-5CE7F8EE2B20}"/>
              </a:ext>
            </a:extLst>
          </p:cNvPr>
          <p:cNvSpPr>
            <a:spLocks noGrp="1"/>
          </p:cNvSpPr>
          <p:nvPr>
            <p:ph type="body" sz="quarter" idx="22"/>
          </p:nvPr>
        </p:nvSpPr>
        <p:spPr>
          <a:xfrm>
            <a:off x="6096000" y="569549"/>
            <a:ext cx="5994400" cy="857158"/>
          </a:xfrm>
        </p:spPr>
        <p:txBody>
          <a:bodyPr>
            <a:normAutofit fontScale="92500"/>
          </a:bodyPr>
          <a:lstStyle/>
          <a:p>
            <a:r>
              <a:rPr lang="en-GB" dirty="0"/>
              <a:t>Need for proper desk ergonomics </a:t>
            </a:r>
          </a:p>
        </p:txBody>
      </p:sp>
      <p:sp>
        <p:nvSpPr>
          <p:cNvPr id="4" name="Text Placeholder 3">
            <a:extLst>
              <a:ext uri="{FF2B5EF4-FFF2-40B4-BE49-F238E27FC236}">
                <a16:creationId xmlns:a16="http://schemas.microsoft.com/office/drawing/2014/main" id="{E2C896E6-5BE0-4784-99CD-2F4761DD8D4E}"/>
              </a:ext>
            </a:extLst>
          </p:cNvPr>
          <p:cNvSpPr>
            <a:spLocks noGrp="1"/>
          </p:cNvSpPr>
          <p:nvPr>
            <p:ph type="body" sz="quarter" idx="23"/>
          </p:nvPr>
        </p:nvSpPr>
        <p:spPr/>
        <p:txBody>
          <a:bodyPr/>
          <a:lstStyle/>
          <a:p>
            <a:r>
              <a:rPr lang="en-GB" dirty="0"/>
              <a:t>Physical health </a:t>
            </a:r>
          </a:p>
        </p:txBody>
      </p:sp>
      <p:sp>
        <p:nvSpPr>
          <p:cNvPr id="5" name="Flowchart: Delay 4">
            <a:extLst>
              <a:ext uri="{FF2B5EF4-FFF2-40B4-BE49-F238E27FC236}">
                <a16:creationId xmlns:a16="http://schemas.microsoft.com/office/drawing/2014/main" id="{507160F4-A076-4580-99C6-562AB648640C}"/>
              </a:ext>
            </a:extLst>
          </p:cNvPr>
          <p:cNvSpPr/>
          <p:nvPr/>
        </p:nvSpPr>
        <p:spPr>
          <a:xfrm flipH="1">
            <a:off x="1103474" y="1565252"/>
            <a:ext cx="4234415" cy="4888293"/>
          </a:xfrm>
          <a:prstGeom prst="flowChartDelay">
            <a:avLst/>
          </a:prstGeom>
          <a:blipFill>
            <a:blip r:embed="rId3" cstate="email">
              <a:extLst>
                <a:ext uri="{28A0092B-C50C-407E-A947-70E740481C1C}">
                  <a14:useLocalDpi xmlns:a14="http://schemas.microsoft.com/office/drawing/2010/main"/>
                </a:ext>
              </a:extLst>
            </a:blip>
            <a:stretch>
              <a:fillRect l="-32884" t="-447" r="-25348" b="-7811"/>
            </a:stretch>
          </a:blipFill>
          <a:ln>
            <a:solidFill>
              <a:srgbClr val="17A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4">
            <a:extLst>
              <a:ext uri="{FF2B5EF4-FFF2-40B4-BE49-F238E27FC236}">
                <a16:creationId xmlns:a16="http://schemas.microsoft.com/office/drawing/2014/main" id="{7D82B364-C148-4AF6-8F8E-A69E80AB7528}"/>
              </a:ext>
            </a:extLst>
          </p:cNvPr>
          <p:cNvSpPr txBox="1">
            <a:spLocks/>
          </p:cNvSpPr>
          <p:nvPr/>
        </p:nvSpPr>
        <p:spPr>
          <a:xfrm>
            <a:off x="5069865" y="810958"/>
            <a:ext cx="1154422" cy="8571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02</a:t>
            </a:r>
          </a:p>
          <a:p>
            <a:endParaRPr lang="en-GB" dirty="0"/>
          </a:p>
        </p:txBody>
      </p:sp>
    </p:spTree>
    <p:extLst>
      <p:ext uri="{BB962C8B-B14F-4D97-AF65-F5344CB8AC3E}">
        <p14:creationId xmlns:p14="http://schemas.microsoft.com/office/powerpoint/2010/main" val="3257756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1FEFA0-7340-4A46-8CB5-22CF8DFFD7BF}"/>
              </a:ext>
            </a:extLst>
          </p:cNvPr>
          <p:cNvSpPr>
            <a:spLocks noGrp="1"/>
          </p:cNvSpPr>
          <p:nvPr>
            <p:ph type="body" sz="quarter" idx="18"/>
          </p:nvPr>
        </p:nvSpPr>
        <p:spPr/>
        <p:txBody>
          <a:bodyPr>
            <a:normAutofit fontScale="70000" lnSpcReduction="20000"/>
          </a:bodyPr>
          <a:lstStyle/>
          <a:p>
            <a:pPr marL="457200" indent="-457200">
              <a:buFont typeface="+mj-lt"/>
              <a:buAutoNum type="arabicPeriod"/>
            </a:pPr>
            <a:r>
              <a:rPr lang="en-GB" sz="2400" dirty="0"/>
              <a:t>To relieve back and neck pain, adjust your posture when using a device:</a:t>
            </a:r>
          </a:p>
          <a:p>
            <a:pPr marL="457200" indent="-457200">
              <a:buFont typeface="+mj-lt"/>
              <a:buAutoNum type="arabicPeriod"/>
            </a:pPr>
            <a:r>
              <a:rPr lang="en-GB" sz="2400" dirty="0"/>
              <a:t>Ensure proper sitting posture at the computer by ensuring that your desk, seat, and screen set-up is optimized – the UK's NHS has detailed guidance on achieving this here.</a:t>
            </a:r>
          </a:p>
          <a:p>
            <a:pPr marL="457200" indent="-457200">
              <a:buFont typeface="+mj-lt"/>
              <a:buAutoNum type="arabicPeriod"/>
            </a:pPr>
            <a:r>
              <a:rPr lang="en-GB" sz="2400" dirty="0"/>
              <a:t>Instead of holding your phone in your lap, you can minimize neck problems by holding it out in front of you. Positioning the device so it is in front of your face with your head sitting squarely on your shoulders is helpful to your neck.</a:t>
            </a:r>
          </a:p>
          <a:p>
            <a:pPr marL="457200" indent="-457200">
              <a:buFont typeface="+mj-lt"/>
              <a:buAutoNum type="arabicPeriod"/>
            </a:pPr>
            <a:r>
              <a:rPr lang="en-GB" sz="2400" dirty="0"/>
              <a:t>Consider using a body-standing desk. These make staring straight at your computer screen possible and help you avoid the health dangers of sitting all day.</a:t>
            </a:r>
          </a:p>
          <a:p>
            <a:pPr marL="457200" indent="-457200">
              <a:buFont typeface="+mj-lt"/>
              <a:buAutoNum type="arabicPeriod"/>
            </a:pPr>
            <a:r>
              <a:rPr lang="en-GB" sz="2400" dirty="0"/>
              <a:t>If texting with your thumbs causes pain, you may need to use other fingers to text or use a stylus.</a:t>
            </a:r>
          </a:p>
          <a:p>
            <a:pPr marL="457200" indent="-457200">
              <a:buFont typeface="+mj-lt"/>
              <a:buAutoNum type="arabicPeriod"/>
            </a:pPr>
            <a:r>
              <a:rPr lang="en-GB" sz="2400" dirty="0"/>
              <a:t>Regular screen breaks – allowing you to walk around, stand up, or stretch – will help relieve muscle pain and stress.</a:t>
            </a:r>
          </a:p>
          <a:p>
            <a:pPr marL="457200" indent="-457200">
              <a:buFont typeface="+mj-lt"/>
              <a:buAutoNum type="arabicPeriod"/>
            </a:pPr>
            <a:endParaRPr lang="en-GB" sz="2400" dirty="0"/>
          </a:p>
          <a:p>
            <a:r>
              <a:rPr lang="en-US" dirty="0"/>
              <a:t>Have you any other suggestions that will help reduce muscle problems caused by excessive digital usage:</a:t>
            </a:r>
          </a:p>
          <a:p>
            <a:pPr marL="0"/>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dirty="0"/>
          </a:p>
        </p:txBody>
      </p:sp>
      <p:sp>
        <p:nvSpPr>
          <p:cNvPr id="2" name="Text Placeholder 1">
            <a:extLst>
              <a:ext uri="{FF2B5EF4-FFF2-40B4-BE49-F238E27FC236}">
                <a16:creationId xmlns:a16="http://schemas.microsoft.com/office/drawing/2014/main" id="{98F742C6-3C64-2549-A79E-AFF35FCF1C37}"/>
              </a:ext>
            </a:extLst>
          </p:cNvPr>
          <p:cNvSpPr>
            <a:spLocks noGrp="1"/>
          </p:cNvSpPr>
          <p:nvPr>
            <p:ph type="body" sz="quarter" idx="16"/>
          </p:nvPr>
        </p:nvSpPr>
        <p:spPr>
          <a:xfrm>
            <a:off x="734714" y="351861"/>
            <a:ext cx="10808102" cy="582221"/>
          </a:xfrm>
        </p:spPr>
        <p:txBody>
          <a:bodyPr>
            <a:normAutofit/>
          </a:bodyPr>
          <a:lstStyle/>
          <a:p>
            <a:r>
              <a:rPr lang="en-US" sz="3200" dirty="0"/>
              <a:t>Activity:</a:t>
            </a:r>
          </a:p>
        </p:txBody>
      </p:sp>
      <p:sp>
        <p:nvSpPr>
          <p:cNvPr id="4" name="TextBox 3">
            <a:extLst>
              <a:ext uri="{FF2B5EF4-FFF2-40B4-BE49-F238E27FC236}">
                <a16:creationId xmlns:a16="http://schemas.microsoft.com/office/drawing/2014/main" id="{9B324B56-7884-4A35-A66A-8920397D6306}"/>
              </a:ext>
            </a:extLst>
          </p:cNvPr>
          <p:cNvSpPr txBox="1"/>
          <p:nvPr/>
        </p:nvSpPr>
        <p:spPr>
          <a:xfrm>
            <a:off x="734714" y="833175"/>
            <a:ext cx="10582275" cy="800219"/>
          </a:xfrm>
          <a:prstGeom prst="rect">
            <a:avLst/>
          </a:prstGeom>
          <a:noFill/>
        </p:spPr>
        <p:txBody>
          <a:bodyPr wrap="square" rtlCol="0">
            <a:spAutoFit/>
          </a:bodyPr>
          <a:lstStyle/>
          <a:p>
            <a:r>
              <a:rPr lang="en-GB" sz="2800" dirty="0">
                <a:solidFill>
                  <a:schemeClr val="bg1"/>
                </a:solidFill>
              </a:rPr>
              <a:t>Top tips for minimising musculoskeletal issues:</a:t>
            </a:r>
          </a:p>
          <a:p>
            <a:endParaRPr lang="en-IE" dirty="0"/>
          </a:p>
        </p:txBody>
      </p:sp>
    </p:spTree>
    <p:extLst>
      <p:ext uri="{BB962C8B-B14F-4D97-AF65-F5344CB8AC3E}">
        <p14:creationId xmlns:p14="http://schemas.microsoft.com/office/powerpoint/2010/main" val="2075457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D04DAA-0848-469B-860C-D93048977D56}"/>
              </a:ext>
            </a:extLst>
          </p:cNvPr>
          <p:cNvSpPr>
            <a:spLocks noGrp="1"/>
          </p:cNvSpPr>
          <p:nvPr>
            <p:ph type="body" sz="quarter" idx="20"/>
          </p:nvPr>
        </p:nvSpPr>
        <p:spPr>
          <a:xfrm>
            <a:off x="6015215" y="1565252"/>
            <a:ext cx="5576422" cy="5874957"/>
          </a:xfrm>
        </p:spPr>
        <p:txBody>
          <a:bodyPr/>
          <a:lstStyle/>
          <a:p>
            <a:r>
              <a:rPr lang="en-GB" sz="1400" dirty="0"/>
              <a:t>Getting enough sleep is vital for almost every bodily function. But using a laptop, tablet, or smartphone shortly before going to bed can affect your ability to fall asleep. This is because the so-called blue light from devices can lead to heightened alertness and disrupt your body clock. In addition, activities on digital devices can be stimulating and make us much less ready for sleep. As a result, people can become absorbed and continue using the technology past their bedtime.</a:t>
            </a:r>
          </a:p>
          <a:p>
            <a:endParaRPr lang="en-GB" sz="1400" dirty="0"/>
          </a:p>
          <a:p>
            <a:r>
              <a:rPr lang="en-GB" sz="1400" dirty="0"/>
              <a:t>It’s important to distinguish between interactive and passive technological devices. Passive devices are those which require little or no input from users. Examples include listening to music, reading an e-book, or watching TV or a movie. With interactive devices, what is viewed on-screen changes with input from the user. For example, playing a video game is interactive, as is chatting on social media. Interactive activities are more likely to disrupt sleep than passive activities.</a:t>
            </a:r>
          </a:p>
          <a:p>
            <a:endParaRPr lang="en-GB" sz="1050" dirty="0"/>
          </a:p>
        </p:txBody>
      </p:sp>
      <p:sp>
        <p:nvSpPr>
          <p:cNvPr id="3" name="Text Placeholder 2">
            <a:extLst>
              <a:ext uri="{FF2B5EF4-FFF2-40B4-BE49-F238E27FC236}">
                <a16:creationId xmlns:a16="http://schemas.microsoft.com/office/drawing/2014/main" id="{E193AD33-174D-4AD5-9A2A-5CE7F8EE2B20}"/>
              </a:ext>
            </a:extLst>
          </p:cNvPr>
          <p:cNvSpPr>
            <a:spLocks noGrp="1"/>
          </p:cNvSpPr>
          <p:nvPr>
            <p:ph type="body" sz="quarter" idx="22"/>
          </p:nvPr>
        </p:nvSpPr>
        <p:spPr/>
        <p:txBody>
          <a:bodyPr/>
          <a:lstStyle/>
          <a:p>
            <a:r>
              <a:rPr lang="en-GB" dirty="0"/>
              <a:t>Impact on sleep</a:t>
            </a:r>
          </a:p>
        </p:txBody>
      </p:sp>
      <p:sp>
        <p:nvSpPr>
          <p:cNvPr id="4" name="Text Placeholder 3">
            <a:extLst>
              <a:ext uri="{FF2B5EF4-FFF2-40B4-BE49-F238E27FC236}">
                <a16:creationId xmlns:a16="http://schemas.microsoft.com/office/drawing/2014/main" id="{E2C896E6-5BE0-4784-99CD-2F4761DD8D4E}"/>
              </a:ext>
            </a:extLst>
          </p:cNvPr>
          <p:cNvSpPr>
            <a:spLocks noGrp="1"/>
          </p:cNvSpPr>
          <p:nvPr>
            <p:ph type="body" sz="quarter" idx="23"/>
          </p:nvPr>
        </p:nvSpPr>
        <p:spPr/>
        <p:txBody>
          <a:bodyPr/>
          <a:lstStyle/>
          <a:p>
            <a:r>
              <a:rPr lang="en-GB" dirty="0"/>
              <a:t>Physical health </a:t>
            </a:r>
          </a:p>
        </p:txBody>
      </p:sp>
      <p:sp>
        <p:nvSpPr>
          <p:cNvPr id="5" name="Flowchart: Delay 4">
            <a:extLst>
              <a:ext uri="{FF2B5EF4-FFF2-40B4-BE49-F238E27FC236}">
                <a16:creationId xmlns:a16="http://schemas.microsoft.com/office/drawing/2014/main" id="{0A81B61C-EDE7-415A-B1A5-917BCCFC3414}"/>
              </a:ext>
            </a:extLst>
          </p:cNvPr>
          <p:cNvSpPr/>
          <p:nvPr/>
        </p:nvSpPr>
        <p:spPr>
          <a:xfrm flipH="1">
            <a:off x="1103474" y="1565252"/>
            <a:ext cx="4234415" cy="4888293"/>
          </a:xfrm>
          <a:prstGeom prst="flowChartDelay">
            <a:avLst/>
          </a:prstGeom>
          <a:blipFill>
            <a:blip r:embed="rId2" cstate="email">
              <a:extLst>
                <a:ext uri="{28A0092B-C50C-407E-A947-70E740481C1C}">
                  <a14:useLocalDpi xmlns:a14="http://schemas.microsoft.com/office/drawing/2010/main"/>
                </a:ext>
              </a:extLst>
            </a:blip>
            <a:stretch>
              <a:fillRect l="-32884" t="-447" r="-25348" b="-7811"/>
            </a:stretch>
          </a:blipFill>
          <a:ln>
            <a:solidFill>
              <a:srgbClr val="17A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4">
            <a:extLst>
              <a:ext uri="{FF2B5EF4-FFF2-40B4-BE49-F238E27FC236}">
                <a16:creationId xmlns:a16="http://schemas.microsoft.com/office/drawing/2014/main" id="{006DDED9-11AD-4DA0-8E6F-2780E39FF98E}"/>
              </a:ext>
            </a:extLst>
          </p:cNvPr>
          <p:cNvSpPr txBox="1">
            <a:spLocks/>
          </p:cNvSpPr>
          <p:nvPr/>
        </p:nvSpPr>
        <p:spPr>
          <a:xfrm>
            <a:off x="5066443" y="708094"/>
            <a:ext cx="1154422" cy="8571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03</a:t>
            </a:r>
          </a:p>
          <a:p>
            <a:endParaRPr lang="en-GB" dirty="0"/>
          </a:p>
        </p:txBody>
      </p:sp>
    </p:spTree>
    <p:extLst>
      <p:ext uri="{BB962C8B-B14F-4D97-AF65-F5344CB8AC3E}">
        <p14:creationId xmlns:p14="http://schemas.microsoft.com/office/powerpoint/2010/main" val="5460570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1FEFA0-7340-4A46-8CB5-22CF8DFFD7BF}"/>
              </a:ext>
            </a:extLst>
          </p:cNvPr>
          <p:cNvSpPr>
            <a:spLocks noGrp="1"/>
          </p:cNvSpPr>
          <p:nvPr>
            <p:ph type="body" sz="quarter" idx="18"/>
          </p:nvPr>
        </p:nvSpPr>
        <p:spPr>
          <a:xfrm>
            <a:off x="734714" y="1495147"/>
            <a:ext cx="10808102" cy="4248427"/>
          </a:xfrm>
        </p:spPr>
        <p:txBody>
          <a:bodyPr>
            <a:normAutofit fontScale="77500" lnSpcReduction="20000"/>
          </a:bodyPr>
          <a:lstStyle/>
          <a:p>
            <a:r>
              <a:rPr lang="en-GB" dirty="0"/>
              <a:t>How to reduce digital eye strain:</a:t>
            </a:r>
          </a:p>
          <a:p>
            <a:pPr marL="457200" indent="-457200">
              <a:buFont typeface="+mj-lt"/>
              <a:buAutoNum type="arabicPeriod"/>
            </a:pPr>
            <a:r>
              <a:rPr lang="en-GB" sz="2400" dirty="0"/>
              <a:t>Avoid using your smartphone, laptop, and tablet for at least an hour before going to sleep every night. Reading a book is more likely to relax you than scrolling through social media feeds.</a:t>
            </a:r>
          </a:p>
          <a:p>
            <a:pPr marL="457200" indent="-457200">
              <a:buFont typeface="+mj-lt"/>
              <a:buAutoNum type="arabicPeriod"/>
            </a:pPr>
            <a:r>
              <a:rPr lang="en-GB" sz="2400" dirty="0"/>
              <a:t>Dim the screen as much as possible for evening use. In many e-readers, you can also invert the screen colour (i.e., white font on black background). Many devices now come with a 'night-time mode,' which is easier on the eye before bed.</a:t>
            </a:r>
          </a:p>
          <a:p>
            <a:pPr marL="457200" indent="-457200">
              <a:buFont typeface="+mj-lt"/>
              <a:buAutoNum type="arabicPeriod"/>
            </a:pPr>
            <a:r>
              <a:rPr lang="en-GB" sz="2400" dirty="0"/>
              <a:t>You could consider using a software program for PCs and laptops which decreases the amount of blue light in computer screens – which affects melatonin levels – and increases orange tones instead. If you can, consider making your bedroom a screen-free zone.</a:t>
            </a:r>
          </a:p>
          <a:p>
            <a:pPr marL="457200" indent="-457200">
              <a:buFont typeface="+mj-lt"/>
              <a:buAutoNum type="arabicPeriod"/>
            </a:pPr>
            <a:r>
              <a:rPr lang="en-GB" sz="2400" dirty="0"/>
              <a:t>Establish a relaxing bedtime routine that doesn’t involve screens, to help you relax before going to sleep</a:t>
            </a:r>
            <a:r>
              <a:rPr lang="en-GB" dirty="0"/>
              <a:t>.</a:t>
            </a:r>
          </a:p>
          <a:p>
            <a:endParaRPr lang="en-US" dirty="0"/>
          </a:p>
          <a:p>
            <a:pPr marL="0"/>
            <a:r>
              <a:rPr lang="en-US" dirty="0"/>
              <a:t>Have you any other suggestions to reduce sleep disruption caused by digital overload?</a:t>
            </a:r>
          </a:p>
          <a:p>
            <a:pPr marL="0"/>
            <a:r>
              <a:rPr lang="en-US" dirty="0"/>
              <a:t>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dirty="0"/>
          </a:p>
        </p:txBody>
      </p:sp>
      <p:sp>
        <p:nvSpPr>
          <p:cNvPr id="2" name="Text Placeholder 1">
            <a:extLst>
              <a:ext uri="{FF2B5EF4-FFF2-40B4-BE49-F238E27FC236}">
                <a16:creationId xmlns:a16="http://schemas.microsoft.com/office/drawing/2014/main" id="{98F742C6-3C64-2549-A79E-AFF35FCF1C37}"/>
              </a:ext>
            </a:extLst>
          </p:cNvPr>
          <p:cNvSpPr>
            <a:spLocks noGrp="1"/>
          </p:cNvSpPr>
          <p:nvPr>
            <p:ph type="body" sz="quarter" idx="16"/>
          </p:nvPr>
        </p:nvSpPr>
        <p:spPr>
          <a:xfrm>
            <a:off x="734714" y="332011"/>
            <a:ext cx="10808102" cy="782415"/>
          </a:xfrm>
        </p:spPr>
        <p:txBody>
          <a:bodyPr>
            <a:normAutofit fontScale="77500" lnSpcReduction="20000"/>
          </a:bodyPr>
          <a:lstStyle/>
          <a:p>
            <a:r>
              <a:rPr lang="en-US" sz="3200" b="1" dirty="0"/>
              <a:t>ACTIVITY: </a:t>
            </a:r>
          </a:p>
          <a:p>
            <a:r>
              <a:rPr lang="en-US" sz="3200" dirty="0"/>
              <a:t>Checklist to reduce sleep deprivation caused by technology usage</a:t>
            </a:r>
          </a:p>
        </p:txBody>
      </p:sp>
    </p:spTree>
    <p:extLst>
      <p:ext uri="{BB962C8B-B14F-4D97-AF65-F5344CB8AC3E}">
        <p14:creationId xmlns:p14="http://schemas.microsoft.com/office/powerpoint/2010/main" val="1295395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F8BD32-2D98-4EA9-87E4-130E6E5A2A05}"/>
              </a:ext>
            </a:extLst>
          </p:cNvPr>
          <p:cNvSpPr>
            <a:spLocks noGrp="1"/>
          </p:cNvSpPr>
          <p:nvPr>
            <p:ph type="body" sz="quarter" idx="16"/>
          </p:nvPr>
        </p:nvSpPr>
        <p:spPr>
          <a:xfrm>
            <a:off x="704603" y="3214429"/>
            <a:ext cx="6569765" cy="1073620"/>
          </a:xfrm>
        </p:spPr>
        <p:txBody>
          <a:bodyPr>
            <a:normAutofit fontScale="70000" lnSpcReduction="20000"/>
          </a:bodyPr>
          <a:lstStyle/>
          <a:p>
            <a:r>
              <a:rPr lang="en-US" sz="6200" dirty="0"/>
              <a:t>Methods to Switch Off and Ensure Rest</a:t>
            </a:r>
          </a:p>
          <a:p>
            <a:endParaRPr lang="en-IE" dirty="0"/>
          </a:p>
        </p:txBody>
      </p:sp>
      <p:sp>
        <p:nvSpPr>
          <p:cNvPr id="3" name="Text Placeholder 2">
            <a:extLst>
              <a:ext uri="{FF2B5EF4-FFF2-40B4-BE49-F238E27FC236}">
                <a16:creationId xmlns:a16="http://schemas.microsoft.com/office/drawing/2014/main" id="{2ECF19BB-042B-4BD3-8B3C-D1263328E69E}"/>
              </a:ext>
            </a:extLst>
          </p:cNvPr>
          <p:cNvSpPr>
            <a:spLocks noGrp="1"/>
          </p:cNvSpPr>
          <p:nvPr>
            <p:ph type="body" sz="quarter" idx="17"/>
          </p:nvPr>
        </p:nvSpPr>
        <p:spPr/>
        <p:txBody>
          <a:bodyPr>
            <a:normAutofit fontScale="85000" lnSpcReduction="20000"/>
          </a:bodyPr>
          <a:lstStyle/>
          <a:p>
            <a:r>
              <a:rPr lang="en-US" dirty="0"/>
              <a:t>04</a:t>
            </a:r>
            <a:endParaRPr lang="en-IE" dirty="0"/>
          </a:p>
        </p:txBody>
      </p:sp>
    </p:spTree>
    <p:extLst>
      <p:ext uri="{BB962C8B-B14F-4D97-AF65-F5344CB8AC3E}">
        <p14:creationId xmlns:p14="http://schemas.microsoft.com/office/powerpoint/2010/main" val="1086725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02CB9A13-99D2-4DA3-B903-3C929C7348C4}"/>
              </a:ext>
            </a:extLst>
          </p:cNvPr>
          <p:cNvSpPr txBox="1">
            <a:spLocks/>
          </p:cNvSpPr>
          <p:nvPr/>
        </p:nvSpPr>
        <p:spPr>
          <a:xfrm>
            <a:off x="4564591" y="1190625"/>
            <a:ext cx="7094010" cy="55149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Switching off may seem nearly impossible in today’s working environment which is increasingly developing into “an always-on culture”.</a:t>
            </a:r>
          </a:p>
          <a:p>
            <a:r>
              <a:rPr lang="en-GB" sz="2000" dirty="0"/>
              <a:t>Since the COVID-19 crisis, teleworking’s prominence has increased, and with it, the risk of overwork – and eventual burnout. More than ever, employees need official regulations to protect their right to disconnect from work. </a:t>
            </a:r>
          </a:p>
          <a:p>
            <a:r>
              <a:rPr lang="en-GB" sz="2000" dirty="0"/>
              <a:t>Especially when that work is done from home. However, granting an overarching framework across the EU isn’t straightforward. Both regulatory differences between the Member States and practical implementation challenges create obstacles for making this right a reality.</a:t>
            </a:r>
          </a:p>
          <a:p>
            <a:endParaRPr lang="en-GB" sz="1400" dirty="0"/>
          </a:p>
          <a:p>
            <a:r>
              <a:rPr lang="en-GB" sz="1200" dirty="0"/>
              <a:t>(1) https://www.peoplemanagement.co.uk/voices/comment/employees-encouraged-switch-off-from-technology#gref</a:t>
            </a:r>
          </a:p>
          <a:p>
            <a:endParaRPr lang="en-GB" sz="1400" dirty="0"/>
          </a:p>
          <a:p>
            <a:endParaRPr lang="en-GB" sz="1400" dirty="0"/>
          </a:p>
          <a:p>
            <a:endParaRPr lang="en-GB" sz="1400" dirty="0"/>
          </a:p>
        </p:txBody>
      </p:sp>
      <p:sp>
        <p:nvSpPr>
          <p:cNvPr id="7" name="Text Placeholder 2">
            <a:extLst>
              <a:ext uri="{FF2B5EF4-FFF2-40B4-BE49-F238E27FC236}">
                <a16:creationId xmlns:a16="http://schemas.microsoft.com/office/drawing/2014/main" id="{AB1575BC-5860-4173-B82F-664149C6468A}"/>
              </a:ext>
            </a:extLst>
          </p:cNvPr>
          <p:cNvSpPr txBox="1">
            <a:spLocks/>
          </p:cNvSpPr>
          <p:nvPr/>
        </p:nvSpPr>
        <p:spPr>
          <a:xfrm>
            <a:off x="4791750" y="459058"/>
            <a:ext cx="5158622" cy="857158"/>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17A7C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Switching off</a:t>
            </a:r>
            <a:endParaRPr lang="en-GB" b="1" dirty="0"/>
          </a:p>
        </p:txBody>
      </p:sp>
      <p:sp>
        <p:nvSpPr>
          <p:cNvPr id="9" name="Flowchart: Delay 8">
            <a:extLst>
              <a:ext uri="{FF2B5EF4-FFF2-40B4-BE49-F238E27FC236}">
                <a16:creationId xmlns:a16="http://schemas.microsoft.com/office/drawing/2014/main" id="{1F7B4E8A-0C7A-4D4B-A238-117C9E2152C7}"/>
              </a:ext>
            </a:extLst>
          </p:cNvPr>
          <p:cNvSpPr/>
          <p:nvPr/>
        </p:nvSpPr>
        <p:spPr>
          <a:xfrm flipH="1">
            <a:off x="0" y="1471167"/>
            <a:ext cx="3822240" cy="4888293"/>
          </a:xfrm>
          <a:prstGeom prst="flowChartDelay">
            <a:avLst/>
          </a:prstGeom>
          <a:blipFill>
            <a:blip r:embed="rId2" cstate="email">
              <a:extLst>
                <a:ext uri="{28A0092B-C50C-407E-A947-70E740481C1C}">
                  <a14:useLocalDpi xmlns:a14="http://schemas.microsoft.com/office/drawing/2010/main"/>
                </a:ext>
              </a:extLst>
            </a:blip>
            <a:stretch>
              <a:fillRect l="-69147" t="-1552" r="-14515" b="-25118"/>
            </a:stretch>
          </a:blipFill>
          <a:ln>
            <a:solidFill>
              <a:srgbClr val="17A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21258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228FC0B-B758-DA28-5DF4-DF9F4FB8E88F}"/>
              </a:ext>
            </a:extLst>
          </p:cNvPr>
          <p:cNvSpPr>
            <a:spLocks noGrp="1"/>
          </p:cNvSpPr>
          <p:nvPr>
            <p:ph type="pic" sz="quarter" idx="10"/>
          </p:nvPr>
        </p:nvSpPr>
        <p:spPr/>
      </p:sp>
      <p:sp>
        <p:nvSpPr>
          <p:cNvPr id="5" name="Text Placeholder 2">
            <a:extLst>
              <a:ext uri="{FF2B5EF4-FFF2-40B4-BE49-F238E27FC236}">
                <a16:creationId xmlns:a16="http://schemas.microsoft.com/office/drawing/2014/main" id="{B4DAF2A4-270F-412D-B913-EB777DDF118D}"/>
              </a:ext>
            </a:extLst>
          </p:cNvPr>
          <p:cNvSpPr txBox="1">
            <a:spLocks/>
          </p:cNvSpPr>
          <p:nvPr/>
        </p:nvSpPr>
        <p:spPr>
          <a:xfrm>
            <a:off x="481935" y="2431580"/>
            <a:ext cx="7619172" cy="378344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7F7F7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GB" sz="2600" dirty="0">
                <a:solidFill>
                  <a:srgbClr val="09446A"/>
                </a:solidFill>
              </a:rPr>
              <a:t>Much of what you do online leaves ongoing traces of your activities.</a:t>
            </a:r>
          </a:p>
          <a:p>
            <a:pPr marL="457200" indent="-457200">
              <a:buFont typeface="Arial" panose="020B0604020202020204" pitchFamily="34" charset="0"/>
              <a:buChar char="•"/>
            </a:pPr>
            <a:r>
              <a:rPr lang="en-GB" sz="2600" dirty="0">
                <a:solidFill>
                  <a:srgbClr val="09446A"/>
                </a:solidFill>
              </a:rPr>
              <a:t>Without realising, every day you are giving an evolving public presentation of who you are which can be seen by anyone online</a:t>
            </a:r>
          </a:p>
          <a:p>
            <a:pPr marL="457200" indent="-457200">
              <a:buFont typeface="Arial" panose="020B0604020202020204" pitchFamily="34" charset="0"/>
              <a:buChar char="•"/>
            </a:pPr>
            <a:r>
              <a:rPr lang="en-GB" sz="2600" dirty="0">
                <a:solidFill>
                  <a:srgbClr val="09446A"/>
                </a:solidFill>
              </a:rPr>
              <a:t>What’s worse, there are elements of our digital footprints that we can never erase</a:t>
            </a:r>
          </a:p>
          <a:p>
            <a:pPr marL="457200" indent="-457200">
              <a:buFont typeface="Arial" panose="020B0604020202020204" pitchFamily="34" charset="0"/>
              <a:buChar char="•"/>
            </a:pPr>
            <a:r>
              <a:rPr lang="en-GB" sz="2600" dirty="0">
                <a:solidFill>
                  <a:srgbClr val="09446A"/>
                </a:solidFill>
              </a:rPr>
              <a:t>You might think you are at home on your laptops, mobile phones or tablets communicating with just a few friends but…</a:t>
            </a:r>
          </a:p>
          <a:p>
            <a:pPr marL="457200" indent="-457200">
              <a:buFont typeface="Arial" panose="020B0604020202020204" pitchFamily="34" charset="0"/>
              <a:buChar char="•"/>
            </a:pPr>
            <a:r>
              <a:rPr lang="en-GB" sz="2600" dirty="0">
                <a:solidFill>
                  <a:srgbClr val="09446A"/>
                </a:solidFill>
              </a:rPr>
              <a:t>In reality, you are in a huge auditorium speaking into a public address system to a world that can record and redistribute everything you say.</a:t>
            </a:r>
          </a:p>
          <a:p>
            <a:pPr marL="342900" indent="-342900">
              <a:buFont typeface="Wingdings" panose="05000000000000000000" pitchFamily="2" charset="2"/>
              <a:buChar char="v"/>
            </a:pPr>
            <a:endParaRPr lang="en-GB" sz="2500" dirty="0"/>
          </a:p>
          <a:p>
            <a:pPr marL="0" indent="0"/>
            <a:endParaRPr lang="en-GB" sz="2500" dirty="0"/>
          </a:p>
          <a:p>
            <a:endParaRPr lang="en-GB" dirty="0"/>
          </a:p>
        </p:txBody>
      </p:sp>
      <p:sp>
        <p:nvSpPr>
          <p:cNvPr id="6" name="Text Placeholder 3">
            <a:extLst>
              <a:ext uri="{FF2B5EF4-FFF2-40B4-BE49-F238E27FC236}">
                <a16:creationId xmlns:a16="http://schemas.microsoft.com/office/drawing/2014/main" id="{B773BDED-21E3-4D95-8B8A-1986E3C52F79}"/>
              </a:ext>
            </a:extLst>
          </p:cNvPr>
          <p:cNvSpPr txBox="1">
            <a:spLocks/>
          </p:cNvSpPr>
          <p:nvPr/>
        </p:nvSpPr>
        <p:spPr>
          <a:xfrm>
            <a:off x="683725" y="774515"/>
            <a:ext cx="5085159" cy="582221"/>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What is a “Digital Footprint”</a:t>
            </a:r>
          </a:p>
        </p:txBody>
      </p:sp>
      <p:pic>
        <p:nvPicPr>
          <p:cNvPr id="7" name="Picture Placeholder 5">
            <a:extLst>
              <a:ext uri="{FF2B5EF4-FFF2-40B4-BE49-F238E27FC236}">
                <a16:creationId xmlns:a16="http://schemas.microsoft.com/office/drawing/2014/main" id="{EB83CC9D-1BD0-429F-8B03-54A8203B537F}"/>
              </a:ext>
            </a:extLst>
          </p:cNvPr>
          <p:cNvPicPr>
            <a:picLocks noChangeAspect="1"/>
          </p:cNvPicPr>
          <p:nvPr/>
        </p:nvPicPr>
        <p:blipFill>
          <a:blip r:embed="rId2" cstate="email">
            <a:extLst>
              <a:ext uri="{28A0092B-C50C-407E-A947-70E740481C1C}">
                <a14:useLocalDpi xmlns:a14="http://schemas.microsoft.com/office/drawing/2010/main"/>
              </a:ext>
            </a:extLst>
          </a:blip>
          <a:srcRect l="7293" r="7293"/>
          <a:stretch>
            <a:fillRect/>
          </a:stretch>
        </p:blipFill>
        <p:spPr>
          <a:xfrm>
            <a:off x="8602116" y="1265033"/>
            <a:ext cx="2266512" cy="3978298"/>
          </a:xfrm>
          <a:prstGeom prst="rect">
            <a:avLst/>
          </a:prstGeom>
          <a:solidFill>
            <a:schemeClr val="bg1"/>
          </a:solidFill>
        </p:spPr>
      </p:pic>
    </p:spTree>
    <p:extLst>
      <p:ext uri="{BB962C8B-B14F-4D97-AF65-F5344CB8AC3E}">
        <p14:creationId xmlns:p14="http://schemas.microsoft.com/office/powerpoint/2010/main" val="3429022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1575BC-5860-4173-B82F-664149C6468A}"/>
              </a:ext>
            </a:extLst>
          </p:cNvPr>
          <p:cNvSpPr txBox="1">
            <a:spLocks/>
          </p:cNvSpPr>
          <p:nvPr/>
        </p:nvSpPr>
        <p:spPr>
          <a:xfrm>
            <a:off x="4791750" y="459058"/>
            <a:ext cx="5158622" cy="857158"/>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17A7C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Switching off</a:t>
            </a:r>
            <a:endParaRPr lang="en-GB" b="1" dirty="0"/>
          </a:p>
        </p:txBody>
      </p:sp>
      <p:pic>
        <p:nvPicPr>
          <p:cNvPr id="5" name="Picture Placeholder 4">
            <a:extLst>
              <a:ext uri="{FF2B5EF4-FFF2-40B4-BE49-F238E27FC236}">
                <a16:creationId xmlns:a16="http://schemas.microsoft.com/office/drawing/2014/main" id="{6FD7CEA4-6D47-708C-34C4-316CCD95CE31}"/>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t="8458" b="8458"/>
          <a:stretch>
            <a:fillRect/>
          </a:stretch>
        </p:blipFill>
        <p:spPr/>
      </p:pic>
      <p:sp>
        <p:nvSpPr>
          <p:cNvPr id="4" name="Text Placeholder 3">
            <a:extLst>
              <a:ext uri="{FF2B5EF4-FFF2-40B4-BE49-F238E27FC236}">
                <a16:creationId xmlns:a16="http://schemas.microsoft.com/office/drawing/2014/main" id="{0615C575-B865-5BA0-5BDD-55AD5DC2639E}"/>
              </a:ext>
            </a:extLst>
          </p:cNvPr>
          <p:cNvSpPr>
            <a:spLocks noGrp="1"/>
          </p:cNvSpPr>
          <p:nvPr>
            <p:ph type="body" sz="quarter" idx="18"/>
          </p:nvPr>
        </p:nvSpPr>
        <p:spPr>
          <a:xfrm>
            <a:off x="1137538" y="1546674"/>
            <a:ext cx="5714524" cy="5724983"/>
          </a:xfrm>
        </p:spPr>
        <p:txBody>
          <a:bodyPr>
            <a:normAutofit fontScale="92500" lnSpcReduction="10000"/>
          </a:bodyPr>
          <a:lstStyle/>
          <a:p>
            <a:r>
              <a:rPr lang="en-GB" dirty="0"/>
              <a:t>Despite technologies that have enabled remote and flexible working and, in theory, a better work-life balance, workplace stress is on the rise. A UK study by the Chartered Management Institute found that ‘always on’ managers are now working 29 extra days a year and are suffering from rising levels of stress. (1)</a:t>
            </a:r>
          </a:p>
          <a:p>
            <a:r>
              <a:rPr lang="en-GB" dirty="0"/>
              <a:t>It is a similar picture globally. In Singapore, in a study by Willis Towers Watson, 60 per cent of employees admitted to having above-average or high levels of stress. A study by HR think tank </a:t>
            </a:r>
            <a:r>
              <a:rPr lang="en-GB" dirty="0" err="1"/>
              <a:t>Reventure</a:t>
            </a:r>
            <a:r>
              <a:rPr lang="en-GB" dirty="0"/>
              <a:t> in Australia revealed that almost three-quarters of workers feel stressed out by technology and cannot completely shut off from it.  (1)</a:t>
            </a:r>
          </a:p>
          <a:p>
            <a:r>
              <a:rPr lang="en-GB" i="1" dirty="0"/>
              <a:t>So what should employers do to protect to encourage employees to “switch off?”</a:t>
            </a:r>
          </a:p>
          <a:p>
            <a:r>
              <a:rPr lang="en-GB" sz="1500" dirty="0"/>
              <a:t>1. https://www.peoplemanagement.co.uk/voices/comment/employees-encouraged-switch-off-from-technology#gref</a:t>
            </a:r>
          </a:p>
          <a:p>
            <a:endParaRPr lang="en-GB" sz="2000" dirty="0"/>
          </a:p>
          <a:p>
            <a:endParaRPr lang="en-GB" sz="2000" dirty="0"/>
          </a:p>
          <a:p>
            <a:endParaRPr lang="en-GB" sz="2000" dirty="0"/>
          </a:p>
          <a:p>
            <a:endParaRPr lang="en-IE" dirty="0"/>
          </a:p>
        </p:txBody>
      </p:sp>
      <p:sp>
        <p:nvSpPr>
          <p:cNvPr id="3" name="Text Placeholder 2">
            <a:extLst>
              <a:ext uri="{FF2B5EF4-FFF2-40B4-BE49-F238E27FC236}">
                <a16:creationId xmlns:a16="http://schemas.microsoft.com/office/drawing/2014/main" id="{E104EB7B-6608-8791-07F9-F0FE8F8D8CC3}"/>
              </a:ext>
            </a:extLst>
          </p:cNvPr>
          <p:cNvSpPr>
            <a:spLocks noGrp="1"/>
          </p:cNvSpPr>
          <p:nvPr>
            <p:ph type="body" sz="quarter" idx="16"/>
          </p:nvPr>
        </p:nvSpPr>
        <p:spPr/>
        <p:txBody>
          <a:bodyPr>
            <a:normAutofit lnSpcReduction="10000"/>
          </a:bodyPr>
          <a:lstStyle/>
          <a:p>
            <a:r>
              <a:rPr lang="en-IE" dirty="0"/>
              <a:t>Switching off</a:t>
            </a:r>
          </a:p>
        </p:txBody>
      </p:sp>
    </p:spTree>
    <p:extLst>
      <p:ext uri="{BB962C8B-B14F-4D97-AF65-F5344CB8AC3E}">
        <p14:creationId xmlns:p14="http://schemas.microsoft.com/office/powerpoint/2010/main" val="2396580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C8BF6-D8B9-49CA-AF39-2671E4C36E85}"/>
              </a:ext>
            </a:extLst>
          </p:cNvPr>
          <p:cNvSpPr>
            <a:spLocks noGrp="1"/>
          </p:cNvSpPr>
          <p:nvPr>
            <p:ph type="body" sz="quarter" idx="18"/>
          </p:nvPr>
        </p:nvSpPr>
        <p:spPr>
          <a:xfrm>
            <a:off x="839488" y="2263964"/>
            <a:ext cx="6513812" cy="3512624"/>
          </a:xfrm>
        </p:spPr>
        <p:txBody>
          <a:bodyPr>
            <a:normAutofit lnSpcReduction="10000"/>
          </a:bodyPr>
          <a:lstStyle/>
          <a:p>
            <a:pPr marL="0" indent="0"/>
            <a:r>
              <a:rPr lang="en-GB" dirty="0"/>
              <a:t>The right to disconnect from work might seem like a given, but it’s only recently getting an official legal framework – albeit proposed. As the EU Parliament sets in stone permission for workers to “sign off,” it will mean new responsibilities for businesses to take on.</a:t>
            </a:r>
          </a:p>
          <a:p>
            <a:pPr marL="0" indent="0"/>
            <a:r>
              <a:rPr lang="en-GB" dirty="0"/>
              <a:t>Follow </a:t>
            </a:r>
            <a:r>
              <a:rPr lang="en-GB" b="1" dirty="0"/>
              <a:t>the link on the image (hold Ctrl + click) </a:t>
            </a:r>
            <a:r>
              <a:rPr lang="en-GB" dirty="0"/>
              <a:t>to look ahead as regulators work to turn off this “always-on” culture. Learn what’s already in place, what’s in the pipeline, and the practical steps your company can take to get ready!</a:t>
            </a:r>
          </a:p>
        </p:txBody>
      </p:sp>
      <p:sp>
        <p:nvSpPr>
          <p:cNvPr id="3" name="Text Placeholder 2">
            <a:extLst>
              <a:ext uri="{FF2B5EF4-FFF2-40B4-BE49-F238E27FC236}">
                <a16:creationId xmlns:a16="http://schemas.microsoft.com/office/drawing/2014/main" id="{6D715287-A9BB-446A-BF8B-E879D165F7BF}"/>
              </a:ext>
            </a:extLst>
          </p:cNvPr>
          <p:cNvSpPr>
            <a:spLocks noGrp="1"/>
          </p:cNvSpPr>
          <p:nvPr>
            <p:ph type="body" sz="quarter" idx="16"/>
          </p:nvPr>
        </p:nvSpPr>
        <p:spPr/>
        <p:txBody>
          <a:bodyPr>
            <a:normAutofit fontScale="92500" lnSpcReduction="20000"/>
          </a:bodyPr>
          <a:lstStyle/>
          <a:p>
            <a:r>
              <a:rPr lang="en-GB" sz="4500" b="1" dirty="0"/>
              <a:t>Additional reading</a:t>
            </a:r>
          </a:p>
        </p:txBody>
      </p:sp>
      <p:sp>
        <p:nvSpPr>
          <p:cNvPr id="6" name="Thought Bubble: Cloud 5">
            <a:extLst>
              <a:ext uri="{FF2B5EF4-FFF2-40B4-BE49-F238E27FC236}">
                <a16:creationId xmlns:a16="http://schemas.microsoft.com/office/drawing/2014/main" id="{59353C09-286E-4786-909B-6C15BEEF6318}"/>
              </a:ext>
            </a:extLst>
          </p:cNvPr>
          <p:cNvSpPr/>
          <p:nvPr/>
        </p:nvSpPr>
        <p:spPr>
          <a:xfrm>
            <a:off x="5495827" y="203336"/>
            <a:ext cx="1695548" cy="1125049"/>
          </a:xfrm>
          <a:prstGeom prst="cloudCallout">
            <a:avLst>
              <a:gd name="adj1" fmla="val -84144"/>
              <a:gd name="adj2" fmla="val 46532"/>
            </a:avLst>
          </a:prstGeom>
          <a:solidFill>
            <a:schemeClr val="bg1"/>
          </a:solidFill>
          <a:ln>
            <a:solidFill>
              <a:srgbClr val="09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C1421E62-9799-4B61-90C4-F7F4079FCF59}"/>
              </a:ext>
            </a:extLst>
          </p:cNvPr>
          <p:cNvSpPr txBox="1">
            <a:spLocks/>
          </p:cNvSpPr>
          <p:nvPr/>
        </p:nvSpPr>
        <p:spPr>
          <a:xfrm>
            <a:off x="734713" y="1594055"/>
            <a:ext cx="10808102" cy="582221"/>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500" dirty="0"/>
              <a:t>The “right to disconnect”</a:t>
            </a:r>
          </a:p>
        </p:txBody>
      </p:sp>
      <p:pic>
        <p:nvPicPr>
          <p:cNvPr id="8" name="Picture 7" descr="iPhone6_mockup_front_white.png">
            <a:extLst>
              <a:ext uri="{FF2B5EF4-FFF2-40B4-BE49-F238E27FC236}">
                <a16:creationId xmlns:a16="http://schemas.microsoft.com/office/drawing/2014/main" id="{392BE60B-C8C3-4DF3-95A5-AFA5203C4D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00015" y="203337"/>
            <a:ext cx="3742800" cy="5854425"/>
          </a:xfrm>
          <a:prstGeom prst="rect">
            <a:avLst/>
          </a:prstGeom>
        </p:spPr>
      </p:pic>
      <p:pic>
        <p:nvPicPr>
          <p:cNvPr id="10" name="Picture 9">
            <a:hlinkClick r:id="rId3"/>
            <a:extLst>
              <a:ext uri="{FF2B5EF4-FFF2-40B4-BE49-F238E27FC236}">
                <a16:creationId xmlns:a16="http://schemas.microsoft.com/office/drawing/2014/main" id="{FF30C09B-FF5E-4195-880F-381F3F2F15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05825" y="1057276"/>
            <a:ext cx="2343150" cy="4105274"/>
          </a:xfrm>
          <a:prstGeom prst="rect">
            <a:avLst/>
          </a:prstGeom>
        </p:spPr>
      </p:pic>
      <p:sp>
        <p:nvSpPr>
          <p:cNvPr id="11" name="Text Placeholder 2">
            <a:extLst>
              <a:ext uri="{FF2B5EF4-FFF2-40B4-BE49-F238E27FC236}">
                <a16:creationId xmlns:a16="http://schemas.microsoft.com/office/drawing/2014/main" id="{A63EDD55-D618-4242-ABD3-3E713154D14C}"/>
              </a:ext>
            </a:extLst>
          </p:cNvPr>
          <p:cNvSpPr txBox="1">
            <a:spLocks/>
          </p:cNvSpPr>
          <p:nvPr/>
        </p:nvSpPr>
        <p:spPr>
          <a:xfrm>
            <a:off x="7873799" y="6135513"/>
            <a:ext cx="4318201" cy="582221"/>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500" b="1" dirty="0">
                <a:solidFill>
                  <a:srgbClr val="09446A"/>
                </a:solidFill>
              </a:rPr>
              <a:t>*Click the image link*</a:t>
            </a:r>
          </a:p>
        </p:txBody>
      </p:sp>
    </p:spTree>
    <p:extLst>
      <p:ext uri="{BB962C8B-B14F-4D97-AF65-F5344CB8AC3E}">
        <p14:creationId xmlns:p14="http://schemas.microsoft.com/office/powerpoint/2010/main" val="12431140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715287-A9BB-446A-BF8B-E879D165F7BF}"/>
              </a:ext>
            </a:extLst>
          </p:cNvPr>
          <p:cNvSpPr>
            <a:spLocks noGrp="1"/>
          </p:cNvSpPr>
          <p:nvPr>
            <p:ph type="body" sz="quarter" idx="16"/>
          </p:nvPr>
        </p:nvSpPr>
        <p:spPr/>
        <p:txBody>
          <a:bodyPr>
            <a:normAutofit fontScale="92500" lnSpcReduction="20000"/>
          </a:bodyPr>
          <a:lstStyle/>
          <a:p>
            <a:r>
              <a:rPr lang="en-GB" sz="4500" b="1" dirty="0"/>
              <a:t>WATCH</a:t>
            </a:r>
          </a:p>
        </p:txBody>
      </p:sp>
      <p:sp>
        <p:nvSpPr>
          <p:cNvPr id="7" name="Text Placeholder 2">
            <a:extLst>
              <a:ext uri="{FF2B5EF4-FFF2-40B4-BE49-F238E27FC236}">
                <a16:creationId xmlns:a16="http://schemas.microsoft.com/office/drawing/2014/main" id="{C1421E62-9799-4B61-90C4-F7F4079FCF59}"/>
              </a:ext>
            </a:extLst>
          </p:cNvPr>
          <p:cNvSpPr txBox="1">
            <a:spLocks/>
          </p:cNvSpPr>
          <p:nvPr/>
        </p:nvSpPr>
        <p:spPr>
          <a:xfrm>
            <a:off x="734714" y="1487375"/>
            <a:ext cx="10808102" cy="582221"/>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500" dirty="0"/>
              <a:t>New law Alert: Portugal bans employers from texting employees after shift hour</a:t>
            </a:r>
          </a:p>
        </p:txBody>
      </p:sp>
      <p:sp>
        <p:nvSpPr>
          <p:cNvPr id="9" name="Action Button: Go Forward or Next 8">
            <a:hlinkClick r:id="" action="ppaction://hlinkshowjump?jump=nextslide" highlightClick="1"/>
            <a:extLst>
              <a:ext uri="{FF2B5EF4-FFF2-40B4-BE49-F238E27FC236}">
                <a16:creationId xmlns:a16="http://schemas.microsoft.com/office/drawing/2014/main" id="{E195A463-C607-4741-95EA-8F8ABCDF0D34}"/>
              </a:ext>
            </a:extLst>
          </p:cNvPr>
          <p:cNvSpPr/>
          <p:nvPr/>
        </p:nvSpPr>
        <p:spPr>
          <a:xfrm>
            <a:off x="2683252" y="355090"/>
            <a:ext cx="1066800" cy="962025"/>
          </a:xfrm>
          <a:prstGeom prst="actionButtonForwardNext">
            <a:avLst/>
          </a:prstGeom>
          <a:solidFill>
            <a:srgbClr val="0944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accent1"/>
              </a:solidFill>
              <a:effectLst>
                <a:outerShdw blurRad="38100" dist="25400" dir="5400000" algn="ctr" rotWithShape="0">
                  <a:srgbClr val="6E747A">
                    <a:alpha val="43000"/>
                  </a:srgbClr>
                </a:outerShdw>
              </a:effectLst>
            </a:endParaRPr>
          </a:p>
        </p:txBody>
      </p:sp>
      <p:pic>
        <p:nvPicPr>
          <p:cNvPr id="12" name="Picture 11">
            <a:extLst>
              <a:ext uri="{FF2B5EF4-FFF2-40B4-BE49-F238E27FC236}">
                <a16:creationId xmlns:a16="http://schemas.microsoft.com/office/drawing/2014/main" id="{25787E29-0BC8-48A6-B3CE-D6469E02E9D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8387" t="10823" r="9307" b="5574"/>
          <a:stretch/>
        </p:blipFill>
        <p:spPr>
          <a:xfrm>
            <a:off x="3722876" y="1671806"/>
            <a:ext cx="8607973" cy="5246280"/>
          </a:xfrm>
          <a:prstGeom prst="rect">
            <a:avLst/>
          </a:prstGeom>
        </p:spPr>
      </p:pic>
      <p:pic>
        <p:nvPicPr>
          <p:cNvPr id="14" name="Picture 13">
            <a:hlinkClick r:id="rId3"/>
            <a:extLst>
              <a:ext uri="{FF2B5EF4-FFF2-40B4-BE49-F238E27FC236}">
                <a16:creationId xmlns:a16="http://schemas.microsoft.com/office/drawing/2014/main" id="{272C63B7-E506-4982-842E-A716543E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69336" y="2147347"/>
            <a:ext cx="6153151" cy="3920078"/>
          </a:xfrm>
          <a:prstGeom prst="rect">
            <a:avLst/>
          </a:prstGeom>
        </p:spPr>
      </p:pic>
      <p:sp>
        <p:nvSpPr>
          <p:cNvPr id="16" name="TextBox 15">
            <a:extLst>
              <a:ext uri="{FF2B5EF4-FFF2-40B4-BE49-F238E27FC236}">
                <a16:creationId xmlns:a16="http://schemas.microsoft.com/office/drawing/2014/main" id="{6A3F1A08-D429-43B2-86C0-3B5965C5A02F}"/>
              </a:ext>
            </a:extLst>
          </p:cNvPr>
          <p:cNvSpPr txBox="1"/>
          <p:nvPr/>
        </p:nvSpPr>
        <p:spPr>
          <a:xfrm>
            <a:off x="581023" y="2587198"/>
            <a:ext cx="3676651" cy="2585323"/>
          </a:xfrm>
          <a:prstGeom prst="rect">
            <a:avLst/>
          </a:prstGeom>
          <a:noFill/>
        </p:spPr>
        <p:txBody>
          <a:bodyPr wrap="square">
            <a:spAutoFit/>
          </a:bodyPr>
          <a:lstStyle/>
          <a:p>
            <a:r>
              <a:rPr lang="en-GB" dirty="0">
                <a:solidFill>
                  <a:schemeClr val="bg1"/>
                </a:solidFill>
              </a:rPr>
              <a:t>Is your boss texting you after your shift has ended? In Portugal, you can now sue them for doing so. Portugal has passed a law that bans bosses from contacting employees once they've left office. Which other countries have this law or similar laws that help employees “switch off”? </a:t>
            </a:r>
            <a:r>
              <a:rPr lang="en-GB" b="1" dirty="0">
                <a:solidFill>
                  <a:schemeClr val="bg1"/>
                </a:solidFill>
              </a:rPr>
              <a:t>Palki Sharma has a report.</a:t>
            </a:r>
          </a:p>
        </p:txBody>
      </p:sp>
    </p:spTree>
    <p:extLst>
      <p:ext uri="{BB962C8B-B14F-4D97-AF65-F5344CB8AC3E}">
        <p14:creationId xmlns:p14="http://schemas.microsoft.com/office/powerpoint/2010/main" val="12072842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74E330-1678-92DA-9992-96FFBCB20866}"/>
              </a:ext>
            </a:extLst>
          </p:cNvPr>
          <p:cNvSpPr>
            <a:spLocks noGrp="1"/>
          </p:cNvSpPr>
          <p:nvPr>
            <p:ph type="body" sz="quarter" idx="18"/>
          </p:nvPr>
        </p:nvSpPr>
        <p:spPr/>
        <p:txBody>
          <a:bodyPr/>
          <a:lstStyle/>
          <a:p>
            <a:pPr marL="0"/>
            <a:r>
              <a:rPr lang="en-IE" dirty="0"/>
              <a:t>We would recommend you take a look at module 2 for more information on the following digital tools that can be used to help you to relax and switch off from digital technologies. We go into detail about each tool and how it can relax you. Click on each of the logos from the digital tools for a link to their website:</a:t>
            </a:r>
          </a:p>
          <a:p>
            <a:pPr marL="0"/>
            <a:endParaRPr lang="en-IE" dirty="0"/>
          </a:p>
          <a:p>
            <a:pPr marL="0"/>
            <a:endParaRPr lang="en-IE" dirty="0"/>
          </a:p>
        </p:txBody>
      </p:sp>
      <p:sp>
        <p:nvSpPr>
          <p:cNvPr id="3" name="Text Placeholder 2">
            <a:extLst>
              <a:ext uri="{FF2B5EF4-FFF2-40B4-BE49-F238E27FC236}">
                <a16:creationId xmlns:a16="http://schemas.microsoft.com/office/drawing/2014/main" id="{B5BD8E7B-28BB-8198-22D5-E80FC7643FDC}"/>
              </a:ext>
            </a:extLst>
          </p:cNvPr>
          <p:cNvSpPr>
            <a:spLocks noGrp="1"/>
          </p:cNvSpPr>
          <p:nvPr>
            <p:ph type="body" sz="quarter" idx="16"/>
          </p:nvPr>
        </p:nvSpPr>
        <p:spPr/>
        <p:txBody>
          <a:bodyPr>
            <a:normAutofit lnSpcReduction="10000"/>
          </a:bodyPr>
          <a:lstStyle/>
          <a:p>
            <a:r>
              <a:rPr lang="en-IE" dirty="0"/>
              <a:t>Check out these digital tools to help you rest!</a:t>
            </a:r>
          </a:p>
        </p:txBody>
      </p:sp>
      <p:pic>
        <p:nvPicPr>
          <p:cNvPr id="4" name="Picture 3">
            <a:hlinkClick r:id="rId2"/>
            <a:extLst>
              <a:ext uri="{FF2B5EF4-FFF2-40B4-BE49-F238E27FC236}">
                <a16:creationId xmlns:a16="http://schemas.microsoft.com/office/drawing/2014/main" id="{BBC0AC5C-7FE2-6029-B0E7-AB5BE524E0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4509" y="4220813"/>
            <a:ext cx="2384490" cy="1251857"/>
          </a:xfrm>
          <a:prstGeom prst="rect">
            <a:avLst/>
          </a:prstGeom>
        </p:spPr>
      </p:pic>
      <p:pic>
        <p:nvPicPr>
          <p:cNvPr id="5" name="Picture 4">
            <a:hlinkClick r:id="rId4"/>
            <a:extLst>
              <a:ext uri="{FF2B5EF4-FFF2-40B4-BE49-F238E27FC236}">
                <a16:creationId xmlns:a16="http://schemas.microsoft.com/office/drawing/2014/main" id="{6EB8AA7F-2FAD-8BF1-2FDF-4F6FD312A1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28981" y="3295410"/>
            <a:ext cx="1551332" cy="1551332"/>
          </a:xfrm>
          <a:prstGeom prst="rect">
            <a:avLst/>
          </a:prstGeom>
        </p:spPr>
      </p:pic>
      <p:pic>
        <p:nvPicPr>
          <p:cNvPr id="6" name="Picture 5">
            <a:hlinkClick r:id="rId6"/>
            <a:extLst>
              <a:ext uri="{FF2B5EF4-FFF2-40B4-BE49-F238E27FC236}">
                <a16:creationId xmlns:a16="http://schemas.microsoft.com/office/drawing/2014/main" id="{7F89057E-50A2-43D4-BDDE-FA41E9DA333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61542" y="4115336"/>
            <a:ext cx="2413038" cy="1357334"/>
          </a:xfrm>
          <a:prstGeom prst="rect">
            <a:avLst/>
          </a:prstGeom>
        </p:spPr>
      </p:pic>
    </p:spTree>
    <p:extLst>
      <p:ext uri="{BB962C8B-B14F-4D97-AF65-F5344CB8AC3E}">
        <p14:creationId xmlns:p14="http://schemas.microsoft.com/office/powerpoint/2010/main" val="33468027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E981DB7-0305-8262-00E1-572541E79A7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t="8458" b="8458"/>
          <a:stretch>
            <a:fillRect/>
          </a:stretch>
        </p:blipFill>
        <p:spPr/>
      </p:pic>
      <p:sp>
        <p:nvSpPr>
          <p:cNvPr id="8" name="Text Placeholder 7">
            <a:extLst>
              <a:ext uri="{FF2B5EF4-FFF2-40B4-BE49-F238E27FC236}">
                <a16:creationId xmlns:a16="http://schemas.microsoft.com/office/drawing/2014/main" id="{E2AF8C80-9F8A-1A03-196C-06AC14CFF160}"/>
              </a:ext>
            </a:extLst>
          </p:cNvPr>
          <p:cNvSpPr>
            <a:spLocks noGrp="1"/>
          </p:cNvSpPr>
          <p:nvPr>
            <p:ph type="body" sz="quarter" idx="18"/>
          </p:nvPr>
        </p:nvSpPr>
        <p:spPr/>
        <p:txBody>
          <a:bodyPr>
            <a:normAutofit/>
          </a:bodyPr>
          <a:lstStyle/>
          <a:p>
            <a:pPr algn="l"/>
            <a:r>
              <a:rPr lang="en-IE" sz="2200" dirty="0"/>
              <a:t>1. </a:t>
            </a:r>
            <a:r>
              <a:rPr lang="en-US" sz="2200" i="0" dirty="0">
                <a:effectLst/>
              </a:rPr>
              <a:t>Don’t add work to your phone</a:t>
            </a:r>
          </a:p>
          <a:p>
            <a:r>
              <a:rPr lang="en-US" sz="2200" dirty="0"/>
              <a:t>While this might seem difficult, there are so many ways that your colleagues can contact you having you really don’t need to have everything from work on your phone.</a:t>
            </a:r>
          </a:p>
          <a:p>
            <a:r>
              <a:rPr lang="en-US" sz="2200" dirty="0"/>
              <a:t>Try logging out of your emails and only accessing them during work hours. Whenever we send an email, generally we don’t expect an instant reply, so we will happily wait till the next working day for a response.</a:t>
            </a:r>
            <a:endParaRPr lang="en-IE" sz="2200" dirty="0"/>
          </a:p>
        </p:txBody>
      </p:sp>
      <p:sp>
        <p:nvSpPr>
          <p:cNvPr id="5" name="Text Placeholder 4">
            <a:extLst>
              <a:ext uri="{FF2B5EF4-FFF2-40B4-BE49-F238E27FC236}">
                <a16:creationId xmlns:a16="http://schemas.microsoft.com/office/drawing/2014/main" id="{50B8D819-D73C-AAA7-E2A4-217C46CC88E3}"/>
              </a:ext>
            </a:extLst>
          </p:cNvPr>
          <p:cNvSpPr>
            <a:spLocks noGrp="1"/>
          </p:cNvSpPr>
          <p:nvPr>
            <p:ph type="body" sz="quarter" idx="16"/>
          </p:nvPr>
        </p:nvSpPr>
        <p:spPr>
          <a:xfrm>
            <a:off x="1379575" y="228600"/>
            <a:ext cx="4931330" cy="1035734"/>
          </a:xfrm>
        </p:spPr>
        <p:txBody>
          <a:bodyPr>
            <a:normAutofit/>
          </a:bodyPr>
          <a:lstStyle/>
          <a:p>
            <a:r>
              <a:rPr lang="en-IE" sz="3200" dirty="0"/>
              <a:t>Top tips for switching off when you work digitally</a:t>
            </a:r>
          </a:p>
        </p:txBody>
      </p:sp>
      <p:sp>
        <p:nvSpPr>
          <p:cNvPr id="10" name="TextBox 9">
            <a:extLst>
              <a:ext uri="{FF2B5EF4-FFF2-40B4-BE49-F238E27FC236}">
                <a16:creationId xmlns:a16="http://schemas.microsoft.com/office/drawing/2014/main" id="{803C3284-5484-722C-3DA0-5ADC60E2706E}"/>
              </a:ext>
            </a:extLst>
          </p:cNvPr>
          <p:cNvSpPr txBox="1"/>
          <p:nvPr/>
        </p:nvSpPr>
        <p:spPr>
          <a:xfrm>
            <a:off x="7108372" y="6548539"/>
            <a:ext cx="1436914" cy="369332"/>
          </a:xfrm>
          <a:prstGeom prst="rect">
            <a:avLst/>
          </a:prstGeom>
          <a:noFill/>
        </p:spPr>
        <p:txBody>
          <a:bodyPr wrap="square" rtlCol="0">
            <a:spAutoFit/>
          </a:bodyPr>
          <a:lstStyle/>
          <a:p>
            <a:r>
              <a:rPr lang="en-IE" dirty="0">
                <a:solidFill>
                  <a:srgbClr val="09446A"/>
                </a:solidFill>
                <a:hlinkClick r:id="rId3">
                  <a:extLst>
                    <a:ext uri="{A12FA001-AC4F-418D-AE19-62706E023703}">
                      <ahyp:hlinkClr xmlns:ahyp="http://schemas.microsoft.com/office/drawing/2018/hyperlinkcolor" val="tx"/>
                    </a:ext>
                  </a:extLst>
                </a:hlinkClick>
              </a:rPr>
              <a:t>Source</a:t>
            </a:r>
            <a:endParaRPr lang="en-IE" dirty="0">
              <a:solidFill>
                <a:srgbClr val="09446A"/>
              </a:solidFill>
            </a:endParaRPr>
          </a:p>
        </p:txBody>
      </p:sp>
    </p:spTree>
    <p:extLst>
      <p:ext uri="{BB962C8B-B14F-4D97-AF65-F5344CB8AC3E}">
        <p14:creationId xmlns:p14="http://schemas.microsoft.com/office/powerpoint/2010/main" val="15908051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AF8C80-9F8A-1A03-196C-06AC14CFF160}"/>
              </a:ext>
            </a:extLst>
          </p:cNvPr>
          <p:cNvSpPr>
            <a:spLocks noGrp="1"/>
          </p:cNvSpPr>
          <p:nvPr>
            <p:ph type="body" sz="quarter" idx="18"/>
          </p:nvPr>
        </p:nvSpPr>
        <p:spPr/>
        <p:txBody>
          <a:bodyPr>
            <a:normAutofit/>
          </a:bodyPr>
          <a:lstStyle/>
          <a:p>
            <a:pPr algn="l"/>
            <a:r>
              <a:rPr lang="en-IE" sz="2200" dirty="0"/>
              <a:t>2. </a:t>
            </a:r>
            <a:r>
              <a:rPr lang="en-US" sz="2200" i="0" dirty="0">
                <a:effectLst/>
              </a:rPr>
              <a:t>Turn on ‘do not disturb’</a:t>
            </a:r>
          </a:p>
          <a:p>
            <a:r>
              <a:rPr lang="en-US" sz="2200" dirty="0"/>
              <a:t>We saw in Module 2, one of the best techniques for reducing technostress is to turn off push notifications on your phone. The ‘do not disturb’ setting also turns off notifications.</a:t>
            </a:r>
          </a:p>
          <a:p>
            <a:r>
              <a:rPr lang="en-US" sz="2200" dirty="0"/>
              <a:t>Let’s take this one step further to help you switch off- use the ‘do not disturb’ settings on your phone. You can decide what breaks into your ‘do not disturb’ so you don’t miss important phone calls, but it can block notifications for texts, apps and emails.</a:t>
            </a:r>
            <a:endParaRPr lang="en-IE" sz="2200" dirty="0"/>
          </a:p>
        </p:txBody>
      </p:sp>
      <p:sp>
        <p:nvSpPr>
          <p:cNvPr id="5" name="Text Placeholder 4">
            <a:extLst>
              <a:ext uri="{FF2B5EF4-FFF2-40B4-BE49-F238E27FC236}">
                <a16:creationId xmlns:a16="http://schemas.microsoft.com/office/drawing/2014/main" id="{50B8D819-D73C-AAA7-E2A4-217C46CC88E3}"/>
              </a:ext>
            </a:extLst>
          </p:cNvPr>
          <p:cNvSpPr>
            <a:spLocks noGrp="1"/>
          </p:cNvSpPr>
          <p:nvPr>
            <p:ph type="body" sz="quarter" idx="16"/>
          </p:nvPr>
        </p:nvSpPr>
        <p:spPr>
          <a:xfrm>
            <a:off x="1379575" y="228600"/>
            <a:ext cx="4931330" cy="1035733"/>
          </a:xfrm>
        </p:spPr>
        <p:txBody>
          <a:bodyPr>
            <a:normAutofit/>
          </a:bodyPr>
          <a:lstStyle/>
          <a:p>
            <a:r>
              <a:rPr lang="en-IE" sz="3200" dirty="0"/>
              <a:t>Top tips for switching off when you work digitally</a:t>
            </a:r>
          </a:p>
        </p:txBody>
      </p:sp>
      <p:pic>
        <p:nvPicPr>
          <p:cNvPr id="4" name="Picture Placeholder 3">
            <a:extLst>
              <a:ext uri="{FF2B5EF4-FFF2-40B4-BE49-F238E27FC236}">
                <a16:creationId xmlns:a16="http://schemas.microsoft.com/office/drawing/2014/main" id="{F15B4392-9F64-ED6D-D0F7-7D6EB4CB9182}"/>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23253" r="23253"/>
          <a:stretch>
            <a:fillRect/>
          </a:stretch>
        </p:blipFill>
        <p:spPr/>
      </p:pic>
      <p:sp>
        <p:nvSpPr>
          <p:cNvPr id="10" name="TextBox 9">
            <a:extLst>
              <a:ext uri="{FF2B5EF4-FFF2-40B4-BE49-F238E27FC236}">
                <a16:creationId xmlns:a16="http://schemas.microsoft.com/office/drawing/2014/main" id="{0F3ECB9A-D0D1-411F-2662-A9A24E38CBE6}"/>
              </a:ext>
            </a:extLst>
          </p:cNvPr>
          <p:cNvSpPr txBox="1"/>
          <p:nvPr/>
        </p:nvSpPr>
        <p:spPr>
          <a:xfrm>
            <a:off x="7108372" y="6548539"/>
            <a:ext cx="1436914" cy="369332"/>
          </a:xfrm>
          <a:prstGeom prst="rect">
            <a:avLst/>
          </a:prstGeom>
          <a:noFill/>
        </p:spPr>
        <p:txBody>
          <a:bodyPr wrap="square" rtlCol="0">
            <a:spAutoFit/>
          </a:bodyPr>
          <a:lstStyle/>
          <a:p>
            <a:r>
              <a:rPr lang="en-IE" dirty="0">
                <a:solidFill>
                  <a:srgbClr val="09446A"/>
                </a:solidFill>
                <a:hlinkClick r:id="rId3">
                  <a:extLst>
                    <a:ext uri="{A12FA001-AC4F-418D-AE19-62706E023703}">
                      <ahyp:hlinkClr xmlns:ahyp="http://schemas.microsoft.com/office/drawing/2018/hyperlinkcolor" val="tx"/>
                    </a:ext>
                  </a:extLst>
                </a:hlinkClick>
              </a:rPr>
              <a:t>Source</a:t>
            </a:r>
            <a:endParaRPr lang="en-IE" dirty="0">
              <a:solidFill>
                <a:srgbClr val="09446A"/>
              </a:solidFill>
            </a:endParaRPr>
          </a:p>
        </p:txBody>
      </p:sp>
    </p:spTree>
    <p:extLst>
      <p:ext uri="{BB962C8B-B14F-4D97-AF65-F5344CB8AC3E}">
        <p14:creationId xmlns:p14="http://schemas.microsoft.com/office/powerpoint/2010/main" val="1150095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AF8C80-9F8A-1A03-196C-06AC14CFF160}"/>
              </a:ext>
            </a:extLst>
          </p:cNvPr>
          <p:cNvSpPr>
            <a:spLocks noGrp="1"/>
          </p:cNvSpPr>
          <p:nvPr>
            <p:ph type="body" sz="quarter" idx="18"/>
          </p:nvPr>
        </p:nvSpPr>
        <p:spPr>
          <a:xfrm>
            <a:off x="1240971" y="1811145"/>
            <a:ext cx="5519058" cy="4796483"/>
          </a:xfrm>
        </p:spPr>
        <p:txBody>
          <a:bodyPr>
            <a:normAutofit fontScale="92500" lnSpcReduction="20000"/>
          </a:bodyPr>
          <a:lstStyle/>
          <a:p>
            <a:pPr algn="l"/>
            <a:r>
              <a:rPr lang="en-US" dirty="0"/>
              <a:t>3. </a:t>
            </a:r>
            <a:r>
              <a:rPr lang="en-US" dirty="0" err="1"/>
              <a:t>Minimise</a:t>
            </a:r>
            <a:r>
              <a:rPr lang="en-US" dirty="0"/>
              <a:t> work chat at home</a:t>
            </a:r>
          </a:p>
          <a:p>
            <a:pPr algn="l"/>
            <a:r>
              <a:rPr lang="en-US" dirty="0"/>
              <a:t>Outside of reducing your work notifications pulling at your attention, there are other things you can do to switch off and become more present at home.</a:t>
            </a:r>
          </a:p>
          <a:p>
            <a:pPr algn="l"/>
            <a:endParaRPr lang="en-US" dirty="0"/>
          </a:p>
          <a:p>
            <a:pPr algn="l"/>
            <a:r>
              <a:rPr lang="en-US" dirty="0"/>
              <a:t>It can be helpful to vent a little when you get home, and it’s natural to talk about how your day was over dinner, but check how much discussing work brings you down or makes you feel stressed.</a:t>
            </a:r>
          </a:p>
          <a:p>
            <a:pPr algn="l"/>
            <a:endParaRPr lang="en-US" dirty="0"/>
          </a:p>
          <a:p>
            <a:pPr algn="l"/>
            <a:r>
              <a:rPr lang="en-US" dirty="0"/>
              <a:t>If you’ve had a very stressful day, you don’t necessarily want to relive that and bring the negative energy home. Limit work chat at home to keep it separate and help you switch off.</a:t>
            </a:r>
            <a:endParaRPr lang="en-IE" dirty="0"/>
          </a:p>
        </p:txBody>
      </p:sp>
      <p:sp>
        <p:nvSpPr>
          <p:cNvPr id="5" name="Text Placeholder 4">
            <a:extLst>
              <a:ext uri="{FF2B5EF4-FFF2-40B4-BE49-F238E27FC236}">
                <a16:creationId xmlns:a16="http://schemas.microsoft.com/office/drawing/2014/main" id="{50B8D819-D73C-AAA7-E2A4-217C46CC88E3}"/>
              </a:ext>
            </a:extLst>
          </p:cNvPr>
          <p:cNvSpPr>
            <a:spLocks noGrp="1"/>
          </p:cNvSpPr>
          <p:nvPr>
            <p:ph type="body" sz="quarter" idx="16"/>
          </p:nvPr>
        </p:nvSpPr>
        <p:spPr>
          <a:xfrm>
            <a:off x="1379575" y="228600"/>
            <a:ext cx="4931330" cy="1035734"/>
          </a:xfrm>
        </p:spPr>
        <p:txBody>
          <a:bodyPr>
            <a:normAutofit/>
          </a:bodyPr>
          <a:lstStyle/>
          <a:p>
            <a:r>
              <a:rPr lang="en-IE" sz="3200" dirty="0"/>
              <a:t>Top tips for switching off when you work digitally</a:t>
            </a:r>
          </a:p>
        </p:txBody>
      </p:sp>
      <p:pic>
        <p:nvPicPr>
          <p:cNvPr id="10" name="Picture Placeholder 9">
            <a:extLst>
              <a:ext uri="{FF2B5EF4-FFF2-40B4-BE49-F238E27FC236}">
                <a16:creationId xmlns:a16="http://schemas.microsoft.com/office/drawing/2014/main" id="{3DB3A728-71D1-07C2-FA46-E5B284C4169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t="3265" b="3265"/>
          <a:stretch>
            <a:fillRect/>
          </a:stretch>
        </p:blipFill>
        <p:spPr/>
      </p:pic>
      <p:sp>
        <p:nvSpPr>
          <p:cNvPr id="11" name="TextBox 10">
            <a:extLst>
              <a:ext uri="{FF2B5EF4-FFF2-40B4-BE49-F238E27FC236}">
                <a16:creationId xmlns:a16="http://schemas.microsoft.com/office/drawing/2014/main" id="{DA9CE199-D667-23F5-A65C-8642EF4C3D4E}"/>
              </a:ext>
            </a:extLst>
          </p:cNvPr>
          <p:cNvSpPr txBox="1"/>
          <p:nvPr/>
        </p:nvSpPr>
        <p:spPr>
          <a:xfrm>
            <a:off x="7108372" y="6548539"/>
            <a:ext cx="1436914" cy="369332"/>
          </a:xfrm>
          <a:prstGeom prst="rect">
            <a:avLst/>
          </a:prstGeom>
          <a:noFill/>
        </p:spPr>
        <p:txBody>
          <a:bodyPr wrap="square" rtlCol="0">
            <a:spAutoFit/>
          </a:bodyPr>
          <a:lstStyle/>
          <a:p>
            <a:r>
              <a:rPr lang="en-IE" dirty="0">
                <a:solidFill>
                  <a:srgbClr val="09446A"/>
                </a:solidFill>
                <a:hlinkClick r:id="rId3">
                  <a:extLst>
                    <a:ext uri="{A12FA001-AC4F-418D-AE19-62706E023703}">
                      <ahyp:hlinkClr xmlns:ahyp="http://schemas.microsoft.com/office/drawing/2018/hyperlinkcolor" val="tx"/>
                    </a:ext>
                  </a:extLst>
                </a:hlinkClick>
              </a:rPr>
              <a:t>Source</a:t>
            </a:r>
            <a:endParaRPr lang="en-IE" dirty="0">
              <a:solidFill>
                <a:srgbClr val="09446A"/>
              </a:solidFill>
            </a:endParaRPr>
          </a:p>
        </p:txBody>
      </p:sp>
    </p:spTree>
    <p:extLst>
      <p:ext uri="{BB962C8B-B14F-4D97-AF65-F5344CB8AC3E}">
        <p14:creationId xmlns:p14="http://schemas.microsoft.com/office/powerpoint/2010/main" val="38854923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AF8C80-9F8A-1A03-196C-06AC14CFF160}"/>
              </a:ext>
            </a:extLst>
          </p:cNvPr>
          <p:cNvSpPr>
            <a:spLocks noGrp="1"/>
          </p:cNvSpPr>
          <p:nvPr>
            <p:ph type="body" sz="quarter" idx="18"/>
          </p:nvPr>
        </p:nvSpPr>
        <p:spPr>
          <a:xfrm>
            <a:off x="1191039" y="1729215"/>
            <a:ext cx="5492790" cy="4525954"/>
          </a:xfrm>
        </p:spPr>
        <p:txBody>
          <a:bodyPr>
            <a:noAutofit/>
          </a:bodyPr>
          <a:lstStyle/>
          <a:p>
            <a:pPr algn="l"/>
            <a:r>
              <a:rPr lang="en-US" sz="2200" dirty="0"/>
              <a:t>4. Develop an evening ritual</a:t>
            </a:r>
          </a:p>
          <a:p>
            <a:pPr algn="l"/>
            <a:r>
              <a:rPr lang="en-US" sz="2200" dirty="0"/>
              <a:t>Mindfulness can help to alleviate some of the stresses we face at work, but sometimes it could be more effective. In this case, take the time to do something else, whether it’s a new class or hobby, an evening run or just a new at-home ritual.</a:t>
            </a:r>
          </a:p>
          <a:p>
            <a:pPr algn="l"/>
            <a:r>
              <a:rPr lang="en-US" sz="2200" dirty="0"/>
              <a:t>Everyone feels like they couldn’t possibly fit any more into their day, but the truth is, if you really want to, you’ll find the time.</a:t>
            </a:r>
          </a:p>
          <a:p>
            <a:pPr algn="l"/>
            <a:r>
              <a:rPr lang="en-US" sz="2200" dirty="0"/>
              <a:t>Giving yourself a relatively strict ritual in the evening or taking up a new hobby will entice you to leave the office on time more often, while the hobby itself will take your brain out of work mode.</a:t>
            </a:r>
            <a:endParaRPr lang="en-IE" sz="2200" dirty="0"/>
          </a:p>
        </p:txBody>
      </p:sp>
      <p:sp>
        <p:nvSpPr>
          <p:cNvPr id="5" name="Text Placeholder 4">
            <a:extLst>
              <a:ext uri="{FF2B5EF4-FFF2-40B4-BE49-F238E27FC236}">
                <a16:creationId xmlns:a16="http://schemas.microsoft.com/office/drawing/2014/main" id="{50B8D819-D73C-AAA7-E2A4-217C46CC88E3}"/>
              </a:ext>
            </a:extLst>
          </p:cNvPr>
          <p:cNvSpPr>
            <a:spLocks noGrp="1"/>
          </p:cNvSpPr>
          <p:nvPr>
            <p:ph type="body" sz="quarter" idx="16"/>
          </p:nvPr>
        </p:nvSpPr>
        <p:spPr>
          <a:xfrm>
            <a:off x="1379575" y="228600"/>
            <a:ext cx="4931330" cy="1035733"/>
          </a:xfrm>
        </p:spPr>
        <p:txBody>
          <a:bodyPr>
            <a:normAutofit/>
          </a:bodyPr>
          <a:lstStyle/>
          <a:p>
            <a:r>
              <a:rPr lang="en-IE" sz="3200" dirty="0"/>
              <a:t>Top tips for switching off when you work digitally</a:t>
            </a:r>
          </a:p>
        </p:txBody>
      </p:sp>
      <p:pic>
        <p:nvPicPr>
          <p:cNvPr id="10" name="Picture Placeholder 9">
            <a:extLst>
              <a:ext uri="{FF2B5EF4-FFF2-40B4-BE49-F238E27FC236}">
                <a16:creationId xmlns:a16="http://schemas.microsoft.com/office/drawing/2014/main" id="{A73B23DC-5F14-1F25-2676-EB4957AEF7C7}"/>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23253" r="23253"/>
          <a:stretch>
            <a:fillRect/>
          </a:stretch>
        </p:blipFill>
        <p:spPr/>
      </p:pic>
      <p:sp>
        <p:nvSpPr>
          <p:cNvPr id="11" name="TextBox 10">
            <a:extLst>
              <a:ext uri="{FF2B5EF4-FFF2-40B4-BE49-F238E27FC236}">
                <a16:creationId xmlns:a16="http://schemas.microsoft.com/office/drawing/2014/main" id="{E9376D41-2B0D-9733-7CC1-97A63BF7F71C}"/>
              </a:ext>
            </a:extLst>
          </p:cNvPr>
          <p:cNvSpPr txBox="1"/>
          <p:nvPr/>
        </p:nvSpPr>
        <p:spPr>
          <a:xfrm>
            <a:off x="7108372" y="6548539"/>
            <a:ext cx="1436914" cy="369332"/>
          </a:xfrm>
          <a:prstGeom prst="rect">
            <a:avLst/>
          </a:prstGeom>
          <a:noFill/>
        </p:spPr>
        <p:txBody>
          <a:bodyPr wrap="square" rtlCol="0">
            <a:spAutoFit/>
          </a:bodyPr>
          <a:lstStyle/>
          <a:p>
            <a:r>
              <a:rPr lang="en-IE" dirty="0">
                <a:solidFill>
                  <a:srgbClr val="09446A"/>
                </a:solidFill>
                <a:hlinkClick r:id="rId3">
                  <a:extLst>
                    <a:ext uri="{A12FA001-AC4F-418D-AE19-62706E023703}">
                      <ahyp:hlinkClr xmlns:ahyp="http://schemas.microsoft.com/office/drawing/2018/hyperlinkcolor" val="tx"/>
                    </a:ext>
                  </a:extLst>
                </a:hlinkClick>
              </a:rPr>
              <a:t>Source</a:t>
            </a:r>
            <a:endParaRPr lang="en-IE" dirty="0">
              <a:solidFill>
                <a:srgbClr val="09446A"/>
              </a:solidFill>
            </a:endParaRPr>
          </a:p>
        </p:txBody>
      </p:sp>
    </p:spTree>
    <p:extLst>
      <p:ext uri="{BB962C8B-B14F-4D97-AF65-F5344CB8AC3E}">
        <p14:creationId xmlns:p14="http://schemas.microsoft.com/office/powerpoint/2010/main" val="38428533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068891F-BBE2-4865-A34F-C250D6A9F037}"/>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484" b="6484"/>
          <a:stretch/>
        </p:blipFill>
        <p:spPr>
          <a:xfrm>
            <a:off x="705779" y="0"/>
            <a:ext cx="5248975" cy="6858001"/>
          </a:xfrm>
        </p:spPr>
      </p:pic>
      <p:sp>
        <p:nvSpPr>
          <p:cNvPr id="8" name="TextBox 7">
            <a:extLst>
              <a:ext uri="{FF2B5EF4-FFF2-40B4-BE49-F238E27FC236}">
                <a16:creationId xmlns:a16="http://schemas.microsoft.com/office/drawing/2014/main" id="{2A540B83-3F31-4967-8D23-7B51AF448926}"/>
              </a:ext>
            </a:extLst>
          </p:cNvPr>
          <p:cNvSpPr txBox="1"/>
          <p:nvPr/>
        </p:nvSpPr>
        <p:spPr>
          <a:xfrm>
            <a:off x="7004480" y="2010312"/>
            <a:ext cx="4021585" cy="1754326"/>
          </a:xfrm>
          <a:prstGeom prst="rect">
            <a:avLst/>
          </a:prstGeom>
          <a:noFill/>
        </p:spPr>
        <p:txBody>
          <a:bodyPr wrap="square" rtlCol="0">
            <a:spAutoFit/>
          </a:bodyPr>
          <a:lstStyle/>
          <a:p>
            <a:pPr algn="ctr"/>
            <a:r>
              <a:rPr lang="en-GB" sz="3600" dirty="0">
                <a:solidFill>
                  <a:schemeClr val="bg1"/>
                </a:solidFill>
              </a:rPr>
              <a:t>Try creating a digital wellbeing </a:t>
            </a:r>
            <a:r>
              <a:rPr lang="en-GB" sz="3600" b="1" dirty="0">
                <a:solidFill>
                  <a:schemeClr val="bg1"/>
                </a:solidFill>
              </a:rPr>
              <a:t>ACTION PLAN </a:t>
            </a:r>
          </a:p>
        </p:txBody>
      </p:sp>
    </p:spTree>
    <p:extLst>
      <p:ext uri="{BB962C8B-B14F-4D97-AF65-F5344CB8AC3E}">
        <p14:creationId xmlns:p14="http://schemas.microsoft.com/office/powerpoint/2010/main" val="13025245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39A8C41-437B-447A-8D4D-DAF6EB6CA5D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t="18368" b="18368"/>
          <a:stretch>
            <a:fillRect/>
          </a:stretch>
        </p:blipFill>
        <p:spPr/>
      </p:pic>
      <p:sp>
        <p:nvSpPr>
          <p:cNvPr id="3" name="Text Placeholder 2">
            <a:extLst>
              <a:ext uri="{FF2B5EF4-FFF2-40B4-BE49-F238E27FC236}">
                <a16:creationId xmlns:a16="http://schemas.microsoft.com/office/drawing/2014/main" id="{362AF547-6551-4B3E-9B8B-8C19F6207E4F}"/>
              </a:ext>
            </a:extLst>
          </p:cNvPr>
          <p:cNvSpPr>
            <a:spLocks noGrp="1"/>
          </p:cNvSpPr>
          <p:nvPr>
            <p:ph type="body" sz="quarter" idx="18"/>
          </p:nvPr>
        </p:nvSpPr>
        <p:spPr/>
        <p:txBody>
          <a:bodyPr>
            <a:normAutofit fontScale="85000" lnSpcReduction="10000"/>
          </a:bodyPr>
          <a:lstStyle/>
          <a:p>
            <a:r>
              <a:rPr lang="en-GB" dirty="0"/>
              <a:t>-</a:t>
            </a:r>
            <a:r>
              <a:rPr lang="en-GB" dirty="0">
                <a:solidFill>
                  <a:srgbClr val="09446A"/>
                </a:solidFill>
              </a:rPr>
              <a:t>What areas are you lacking in?</a:t>
            </a:r>
          </a:p>
          <a:p>
            <a:r>
              <a:rPr lang="en-GB" dirty="0">
                <a:solidFill>
                  <a:srgbClr val="09446A"/>
                </a:solidFill>
              </a:rPr>
              <a:t>-Meet with your team, discuss what problems they would like to see addressed</a:t>
            </a:r>
          </a:p>
          <a:p>
            <a:r>
              <a:rPr lang="en-GB" dirty="0">
                <a:solidFill>
                  <a:srgbClr val="09446A"/>
                </a:solidFill>
              </a:rPr>
              <a:t>-Meet the physical needs and mental health areas</a:t>
            </a:r>
          </a:p>
          <a:p>
            <a:r>
              <a:rPr lang="en-GB" dirty="0">
                <a:solidFill>
                  <a:srgbClr val="09446A"/>
                </a:solidFill>
              </a:rPr>
              <a:t>- Introduce a policy of openness surrounding mental health</a:t>
            </a:r>
          </a:p>
        </p:txBody>
      </p:sp>
      <p:sp>
        <p:nvSpPr>
          <p:cNvPr id="4" name="Text Placeholder 3">
            <a:extLst>
              <a:ext uri="{FF2B5EF4-FFF2-40B4-BE49-F238E27FC236}">
                <a16:creationId xmlns:a16="http://schemas.microsoft.com/office/drawing/2014/main" id="{5E2F5500-65AA-4476-89F9-06A000C57D35}"/>
              </a:ext>
            </a:extLst>
          </p:cNvPr>
          <p:cNvSpPr>
            <a:spLocks noGrp="1"/>
          </p:cNvSpPr>
          <p:nvPr>
            <p:ph type="body" sz="quarter" idx="16"/>
          </p:nvPr>
        </p:nvSpPr>
        <p:spPr/>
        <p:txBody>
          <a:bodyPr>
            <a:normAutofit fontScale="85000" lnSpcReduction="10000"/>
          </a:bodyPr>
          <a:lstStyle/>
          <a:p>
            <a:r>
              <a:rPr lang="en-GB" dirty="0"/>
              <a:t>Take our self assessment tool</a:t>
            </a:r>
          </a:p>
        </p:txBody>
      </p:sp>
      <p:sp>
        <p:nvSpPr>
          <p:cNvPr id="8" name="Text Placeholder 3">
            <a:extLst>
              <a:ext uri="{FF2B5EF4-FFF2-40B4-BE49-F238E27FC236}">
                <a16:creationId xmlns:a16="http://schemas.microsoft.com/office/drawing/2014/main" id="{D7DC2C08-0D09-4E74-B218-813E923A35A5}"/>
              </a:ext>
            </a:extLst>
          </p:cNvPr>
          <p:cNvSpPr txBox="1">
            <a:spLocks/>
          </p:cNvSpPr>
          <p:nvPr/>
        </p:nvSpPr>
        <p:spPr>
          <a:xfrm>
            <a:off x="983750" y="1908664"/>
            <a:ext cx="5113283" cy="5822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1. Go to: </a:t>
            </a:r>
            <a:r>
              <a:rPr lang="en-GB" sz="2000" dirty="0">
                <a:hlinkClick r:id="rId3">
                  <a:extLst>
                    <a:ext uri="{A12FA001-AC4F-418D-AE19-62706E023703}">
                      <ahyp:hlinkClr xmlns:ahyp="http://schemas.microsoft.com/office/drawing/2018/hyperlinkcolor" val="tx"/>
                    </a:ext>
                  </a:extLst>
                </a:hlinkClick>
              </a:rPr>
              <a:t>www.digitalcrossroads.eu</a:t>
            </a:r>
            <a:r>
              <a:rPr lang="en-GB" sz="2000" dirty="0"/>
              <a:t> </a:t>
            </a:r>
          </a:p>
          <a:p>
            <a:endParaRPr lang="en-GB" dirty="0"/>
          </a:p>
        </p:txBody>
      </p:sp>
      <p:sp>
        <p:nvSpPr>
          <p:cNvPr id="9" name="Text Placeholder 3">
            <a:extLst>
              <a:ext uri="{FF2B5EF4-FFF2-40B4-BE49-F238E27FC236}">
                <a16:creationId xmlns:a16="http://schemas.microsoft.com/office/drawing/2014/main" id="{DAAD847B-A2A0-4A88-9799-25837E695C90}"/>
              </a:ext>
            </a:extLst>
          </p:cNvPr>
          <p:cNvSpPr txBox="1">
            <a:spLocks/>
          </p:cNvSpPr>
          <p:nvPr/>
        </p:nvSpPr>
        <p:spPr>
          <a:xfrm>
            <a:off x="1057641" y="2490885"/>
            <a:ext cx="5113283" cy="582221"/>
          </a:xfrm>
          <a:prstGeom prst="rect">
            <a:avLst/>
          </a:prstGeom>
        </p:spPr>
        <p:txBody>
          <a:bodyPr vert="horz" lIns="91440" tIns="45720" rIns="91440" bIns="45720"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2. Then under the “Resources” tab, click self assessment tool</a:t>
            </a:r>
          </a:p>
        </p:txBody>
      </p:sp>
    </p:spTree>
    <p:extLst>
      <p:ext uri="{BB962C8B-B14F-4D97-AF65-F5344CB8AC3E}">
        <p14:creationId xmlns:p14="http://schemas.microsoft.com/office/powerpoint/2010/main" val="2913986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EB5129-06A3-4FFB-AF3F-7EF291D5C108}"/>
              </a:ext>
            </a:extLst>
          </p:cNvPr>
          <p:cNvSpPr>
            <a:spLocks noGrp="1"/>
          </p:cNvSpPr>
          <p:nvPr>
            <p:ph type="pic" sz="quarter" idx="10"/>
          </p:nvPr>
        </p:nvSpPr>
        <p:spPr/>
      </p:sp>
      <p:sp>
        <p:nvSpPr>
          <p:cNvPr id="6" name="Text Placeholder 5">
            <a:extLst>
              <a:ext uri="{FF2B5EF4-FFF2-40B4-BE49-F238E27FC236}">
                <a16:creationId xmlns:a16="http://schemas.microsoft.com/office/drawing/2014/main" id="{9605B23D-8B00-43F3-AB8E-1BE2D891EEA8}"/>
              </a:ext>
            </a:extLst>
          </p:cNvPr>
          <p:cNvSpPr>
            <a:spLocks noGrp="1"/>
          </p:cNvSpPr>
          <p:nvPr>
            <p:ph type="body" sz="quarter" idx="18"/>
          </p:nvPr>
        </p:nvSpPr>
        <p:spPr>
          <a:xfrm>
            <a:off x="747201" y="3600176"/>
            <a:ext cx="5029134" cy="2233514"/>
          </a:xfrm>
        </p:spPr>
        <p:txBody>
          <a:bodyPr>
            <a:normAutofit fontScale="92500"/>
          </a:bodyPr>
          <a:lstStyle/>
          <a:p>
            <a:pPr marL="0"/>
            <a:r>
              <a:rPr lang="en-IE" dirty="0">
                <a:solidFill>
                  <a:srgbClr val="09446A"/>
                </a:solidFill>
              </a:rPr>
              <a:t>Check out the following YouTube about</a:t>
            </a:r>
            <a:r>
              <a:rPr lang="en-US" dirty="0">
                <a:solidFill>
                  <a:srgbClr val="09446A"/>
                </a:solidFill>
              </a:rPr>
              <a:t> 'what is a digital footprint?’ which will help you to understand the importance of a digital footprint for employees and those starting out in the job market!</a:t>
            </a:r>
          </a:p>
          <a:p>
            <a:pPr marL="0"/>
            <a:r>
              <a:rPr lang="en-IE" dirty="0">
                <a:solidFill>
                  <a:srgbClr val="09446A"/>
                </a:solidFill>
                <a:hlinkClick r:id="rId3">
                  <a:extLst>
                    <a:ext uri="{A12FA001-AC4F-418D-AE19-62706E023703}">
                      <ahyp:hlinkClr xmlns:ahyp="http://schemas.microsoft.com/office/drawing/2018/hyperlinkcolor" val="tx"/>
                    </a:ext>
                  </a:extLst>
                </a:hlinkClick>
              </a:rPr>
              <a:t>https://youtu.be/CfICOt2uI80</a:t>
            </a:r>
            <a:endParaRPr lang="en-IE" dirty="0">
              <a:solidFill>
                <a:srgbClr val="09446A"/>
              </a:solidFill>
            </a:endParaRPr>
          </a:p>
        </p:txBody>
      </p:sp>
      <p:sp>
        <p:nvSpPr>
          <p:cNvPr id="5" name="Text Placeholder 4">
            <a:extLst>
              <a:ext uri="{FF2B5EF4-FFF2-40B4-BE49-F238E27FC236}">
                <a16:creationId xmlns:a16="http://schemas.microsoft.com/office/drawing/2014/main" id="{518E6646-1785-42DB-94DA-32FEAF18F594}"/>
              </a:ext>
            </a:extLst>
          </p:cNvPr>
          <p:cNvSpPr>
            <a:spLocks noGrp="1"/>
          </p:cNvSpPr>
          <p:nvPr>
            <p:ph type="body" sz="quarter" idx="16"/>
          </p:nvPr>
        </p:nvSpPr>
        <p:spPr>
          <a:xfrm>
            <a:off x="747201" y="805450"/>
            <a:ext cx="5113283" cy="1808541"/>
          </a:xfrm>
        </p:spPr>
        <p:txBody>
          <a:bodyPr>
            <a:normAutofit fontScale="70000" lnSpcReduction="20000"/>
          </a:bodyPr>
          <a:lstStyle/>
          <a:p>
            <a:r>
              <a:rPr lang="en-IE" sz="5100" dirty="0"/>
              <a:t>WATCH</a:t>
            </a:r>
          </a:p>
          <a:p>
            <a:endParaRPr lang="en-IE" dirty="0"/>
          </a:p>
          <a:p>
            <a:r>
              <a:rPr lang="en-US" sz="4600" dirty="0"/>
              <a:t>What is a digital footprint?</a:t>
            </a:r>
            <a:endParaRPr lang="en-IE" sz="4600" dirty="0"/>
          </a:p>
        </p:txBody>
      </p:sp>
      <p:pic>
        <p:nvPicPr>
          <p:cNvPr id="3" name="Online Media 2" title="What is a Digital Footprint?">
            <a:hlinkClick r:id="" action="ppaction://media"/>
            <a:extLst>
              <a:ext uri="{FF2B5EF4-FFF2-40B4-BE49-F238E27FC236}">
                <a16:creationId xmlns:a16="http://schemas.microsoft.com/office/drawing/2014/main" id="{A29242E2-E474-324A-6A06-A2F92AE5FC35}"/>
              </a:ext>
            </a:extLst>
          </p:cNvPr>
          <p:cNvPicPr>
            <a:picLocks noRot="1" noChangeAspect="1"/>
          </p:cNvPicPr>
          <p:nvPr>
            <a:videoFile r:link="rId1"/>
          </p:nvPr>
        </p:nvPicPr>
        <p:blipFill>
          <a:blip r:embed="rId4"/>
          <a:stretch>
            <a:fillRect/>
          </a:stretch>
        </p:blipFill>
        <p:spPr>
          <a:xfrm>
            <a:off x="7061200" y="1203325"/>
            <a:ext cx="5150488" cy="3933066"/>
          </a:xfrm>
          <a:prstGeom prst="rect">
            <a:avLst/>
          </a:prstGeom>
        </p:spPr>
      </p:pic>
    </p:spTree>
    <p:extLst>
      <p:ext uri="{BB962C8B-B14F-4D97-AF65-F5344CB8AC3E}">
        <p14:creationId xmlns:p14="http://schemas.microsoft.com/office/powerpoint/2010/main" val="348855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F5E7861-4D66-C163-8D48-A5278C7BAE9C}"/>
              </a:ext>
            </a:extLst>
          </p:cNvPr>
          <p:cNvSpPr>
            <a:spLocks noGrp="1"/>
          </p:cNvSpPr>
          <p:nvPr>
            <p:ph type="body" sz="quarter" idx="19"/>
          </p:nvPr>
        </p:nvSpPr>
        <p:spPr>
          <a:xfrm>
            <a:off x="159026" y="1795772"/>
            <a:ext cx="4234070" cy="5062228"/>
          </a:xfrm>
        </p:spPr>
        <p:txBody>
          <a:bodyPr>
            <a:normAutofit fontScale="85000" lnSpcReduction="20000"/>
          </a:bodyPr>
          <a:lstStyle/>
          <a:p>
            <a:r>
              <a:rPr lang="en-IE" sz="2800" dirty="0">
                <a:solidFill>
                  <a:schemeClr val="bg1"/>
                </a:solidFill>
              </a:rPr>
              <a:t>Module 4 of the Digital Crossroads OERs is titled “</a:t>
            </a:r>
            <a:r>
              <a:rPr lang="en-US" sz="2800" dirty="0">
                <a:solidFill>
                  <a:schemeClr val="bg1"/>
                </a:solidFill>
              </a:rPr>
              <a:t>Managing your digital workload”. Here, you will find more information on the following topics:</a:t>
            </a:r>
          </a:p>
          <a:p>
            <a:endParaRPr lang="en-US" sz="2800" dirty="0">
              <a:solidFill>
                <a:schemeClr val="bg1"/>
              </a:solidFill>
            </a:endParaRPr>
          </a:p>
          <a:p>
            <a:pPr marL="342900" indent="-342900">
              <a:buFont typeface="Arial" panose="020B0604020202020204" pitchFamily="34" charset="0"/>
              <a:buChar char="•"/>
            </a:pPr>
            <a:r>
              <a:rPr lang="en-US" sz="2800" b="1" dirty="0">
                <a:solidFill>
                  <a:schemeClr val="bg1"/>
                </a:solidFill>
              </a:rPr>
              <a:t>Topic </a:t>
            </a:r>
            <a:r>
              <a:rPr lang="en-US" sz="2800" b="1">
                <a:solidFill>
                  <a:schemeClr val="bg1"/>
                </a:solidFill>
              </a:rPr>
              <a:t>1- </a:t>
            </a:r>
            <a:r>
              <a:rPr lang="en-US" sz="2800">
                <a:solidFill>
                  <a:schemeClr val="bg1"/>
                </a:solidFill>
              </a:rPr>
              <a:t>Managing the workload of your workers</a:t>
            </a:r>
          </a:p>
          <a:p>
            <a:pPr marL="342900" indent="-342900">
              <a:buFont typeface="Arial" panose="020B0604020202020204" pitchFamily="34" charset="0"/>
              <a:buChar char="•"/>
            </a:pPr>
            <a:r>
              <a:rPr lang="en-US" sz="2800" b="1">
                <a:solidFill>
                  <a:schemeClr val="bg1"/>
                </a:solidFill>
              </a:rPr>
              <a:t>Topic </a:t>
            </a:r>
            <a:r>
              <a:rPr lang="en-US" sz="2800" b="1" dirty="0">
                <a:solidFill>
                  <a:schemeClr val="bg1"/>
                </a:solidFill>
              </a:rPr>
              <a:t>2- </a:t>
            </a:r>
            <a:r>
              <a:rPr lang="en-US" sz="2800" dirty="0">
                <a:solidFill>
                  <a:schemeClr val="bg1"/>
                </a:solidFill>
              </a:rPr>
              <a:t>Creating a supportive environment for workers</a:t>
            </a:r>
          </a:p>
          <a:p>
            <a:pPr marL="342900" indent="-342900">
              <a:buFont typeface="Arial" panose="020B0604020202020204" pitchFamily="34" charset="0"/>
              <a:buChar char="•"/>
            </a:pPr>
            <a:r>
              <a:rPr lang="en-US" sz="2800" b="1" dirty="0">
                <a:solidFill>
                  <a:schemeClr val="bg1"/>
                </a:solidFill>
              </a:rPr>
              <a:t>Topic 3- </a:t>
            </a:r>
            <a:r>
              <a:rPr lang="en-US" sz="2800" dirty="0">
                <a:solidFill>
                  <a:schemeClr val="bg1"/>
                </a:solidFill>
              </a:rPr>
              <a:t>Identifying Risk Factors in Employees</a:t>
            </a:r>
          </a:p>
          <a:p>
            <a:pPr marL="342900" indent="-342900">
              <a:buFont typeface="Arial" panose="020B0604020202020204" pitchFamily="34" charset="0"/>
              <a:buChar char="•"/>
            </a:pPr>
            <a:r>
              <a:rPr lang="en-US" sz="2800" b="1" dirty="0">
                <a:solidFill>
                  <a:schemeClr val="bg1"/>
                </a:solidFill>
              </a:rPr>
              <a:t>Topic 4- </a:t>
            </a:r>
            <a:r>
              <a:rPr lang="en-US" sz="2800" dirty="0">
                <a:solidFill>
                  <a:schemeClr val="bg1"/>
                </a:solidFill>
              </a:rPr>
              <a:t>Creating an Action Plan, Including Wellbeing Policy</a:t>
            </a:r>
          </a:p>
          <a:p>
            <a:endParaRPr lang="en-US" dirty="0"/>
          </a:p>
          <a:p>
            <a:endParaRPr lang="en-IE" dirty="0"/>
          </a:p>
          <a:p>
            <a:endParaRPr lang="en-IE" dirty="0"/>
          </a:p>
          <a:p>
            <a:endParaRPr lang="en-IE" dirty="0"/>
          </a:p>
        </p:txBody>
      </p:sp>
      <p:sp>
        <p:nvSpPr>
          <p:cNvPr id="5" name="Text Placeholder 4">
            <a:extLst>
              <a:ext uri="{FF2B5EF4-FFF2-40B4-BE49-F238E27FC236}">
                <a16:creationId xmlns:a16="http://schemas.microsoft.com/office/drawing/2014/main" id="{4369FBEB-2B38-6508-7972-8BB547868DBB}"/>
              </a:ext>
            </a:extLst>
          </p:cNvPr>
          <p:cNvSpPr>
            <a:spLocks noGrp="1"/>
          </p:cNvSpPr>
          <p:nvPr>
            <p:ph type="body" sz="quarter" idx="20"/>
          </p:nvPr>
        </p:nvSpPr>
        <p:spPr/>
        <p:txBody>
          <a:bodyPr>
            <a:normAutofit fontScale="70000" lnSpcReduction="20000"/>
          </a:bodyPr>
          <a:lstStyle/>
          <a:p>
            <a:r>
              <a:rPr lang="en-IE" dirty="0"/>
              <a:t>End of Module 3</a:t>
            </a:r>
          </a:p>
          <a:p>
            <a:endParaRPr lang="en-IE" dirty="0"/>
          </a:p>
        </p:txBody>
      </p:sp>
      <p:sp>
        <p:nvSpPr>
          <p:cNvPr id="9" name="Text Placeholder 4">
            <a:extLst>
              <a:ext uri="{FF2B5EF4-FFF2-40B4-BE49-F238E27FC236}">
                <a16:creationId xmlns:a16="http://schemas.microsoft.com/office/drawing/2014/main" id="{FA79D039-102E-A41B-596F-A0D92A66C4A6}"/>
              </a:ext>
            </a:extLst>
          </p:cNvPr>
          <p:cNvSpPr txBox="1">
            <a:spLocks/>
          </p:cNvSpPr>
          <p:nvPr/>
        </p:nvSpPr>
        <p:spPr>
          <a:xfrm>
            <a:off x="8587409" y="2893968"/>
            <a:ext cx="3604591" cy="837258"/>
          </a:xfrm>
          <a:prstGeom prst="rect">
            <a:avLst/>
          </a:prstGeom>
        </p:spPr>
        <p:txBody>
          <a:bodyPr vert="horz" lIns="91440" tIns="45720" rIns="91440" bIns="45720" rtlCol="0" anchor="ctr">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5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solidFill>
                  <a:srgbClr val="002060"/>
                </a:solidFill>
              </a:rPr>
              <a:t>Thanks for reading!</a:t>
            </a:r>
          </a:p>
          <a:p>
            <a:endParaRPr lang="en-IE" dirty="0">
              <a:solidFill>
                <a:schemeClr val="tx1">
                  <a:lumMod val="50000"/>
                </a:schemeClr>
              </a:solidFill>
            </a:endParaRPr>
          </a:p>
        </p:txBody>
      </p:sp>
    </p:spTree>
    <p:extLst>
      <p:ext uri="{BB962C8B-B14F-4D97-AF65-F5344CB8AC3E}">
        <p14:creationId xmlns:p14="http://schemas.microsoft.com/office/powerpoint/2010/main" val="2193901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90CB501-DA81-D80A-423F-0E506CCB193C}"/>
              </a:ext>
            </a:extLst>
          </p:cNvPr>
          <p:cNvSpPr>
            <a:spLocks noGrp="1"/>
          </p:cNvSpPr>
          <p:nvPr>
            <p:ph type="body" sz="quarter" idx="18"/>
          </p:nvPr>
        </p:nvSpPr>
        <p:spPr>
          <a:xfrm>
            <a:off x="234818" y="1757011"/>
            <a:ext cx="6063366" cy="3867704"/>
          </a:xfrm>
        </p:spPr>
        <p:txBody>
          <a:bodyPr/>
          <a:lstStyle/>
          <a:p>
            <a:pPr algn="ctr"/>
            <a:r>
              <a:rPr lang="en-US" sz="2200" dirty="0">
                <a:solidFill>
                  <a:schemeClr val="bg1"/>
                </a:solidFill>
              </a:rPr>
              <a:t>WHEN YOU:</a:t>
            </a:r>
          </a:p>
          <a:p>
            <a:pPr algn="ctr"/>
            <a:endParaRPr lang="en-US" sz="2200" dirty="0">
              <a:solidFill>
                <a:schemeClr val="bg1"/>
              </a:solidFill>
            </a:endParaRPr>
          </a:p>
          <a:p>
            <a:pPr algn="ctr"/>
            <a:r>
              <a:rPr lang="en-US" sz="2200" b="1" dirty="0">
                <a:solidFill>
                  <a:schemeClr val="bg1"/>
                </a:solidFill>
              </a:rPr>
              <a:t>POST, GO ONLINE, DOWNLOAD, UPLOAD,  </a:t>
            </a:r>
          </a:p>
          <a:p>
            <a:pPr algn="ctr"/>
            <a:r>
              <a:rPr lang="en-US" sz="2200" b="1" dirty="0">
                <a:solidFill>
                  <a:schemeClr val="bg1"/>
                </a:solidFill>
              </a:rPr>
              <a:t>PURCHASE AND COMMENT – </a:t>
            </a:r>
          </a:p>
          <a:p>
            <a:pPr algn="ctr"/>
            <a:endParaRPr lang="en-US" sz="2200" b="1" dirty="0">
              <a:solidFill>
                <a:schemeClr val="bg1"/>
              </a:solidFill>
            </a:endParaRPr>
          </a:p>
          <a:p>
            <a:pPr algn="ctr"/>
            <a:r>
              <a:rPr lang="en-US" sz="2200" dirty="0">
                <a:solidFill>
                  <a:schemeClr val="bg1"/>
                </a:solidFill>
              </a:rPr>
              <a:t>DO YOU THINK ABOUT YOUR DIGITAL FOOTPRINT?</a:t>
            </a:r>
          </a:p>
          <a:p>
            <a:r>
              <a:rPr lang="en-US" sz="2400" dirty="0">
                <a:solidFill>
                  <a:schemeClr val="bg1"/>
                </a:solidFill>
                <a:ea typeface="Abril Fatface" charset="0"/>
                <a:cs typeface="Abril Fatface" charset="0"/>
              </a:rPr>
              <a:t> </a:t>
            </a:r>
          </a:p>
          <a:p>
            <a:pPr algn="ctr"/>
            <a:r>
              <a:rPr lang="en-US" sz="2400" b="1" dirty="0">
                <a:solidFill>
                  <a:srgbClr val="09446A"/>
                </a:solidFill>
                <a:ea typeface="Abril Fatface" charset="0"/>
                <a:cs typeface="Abril Fatface" charset="0"/>
              </a:rPr>
              <a:t>Yes, always            No            Sometimes</a:t>
            </a:r>
            <a:endParaRPr lang="en-US" sz="2400" b="1" dirty="0">
              <a:solidFill>
                <a:srgbClr val="09446A"/>
              </a:solidFill>
              <a:effectLst/>
              <a:ea typeface="Abril Fatface" charset="0"/>
              <a:cs typeface="Abril Fatface" charset="0"/>
            </a:endParaRPr>
          </a:p>
          <a:p>
            <a:endParaRPr lang="en-IE" dirty="0"/>
          </a:p>
        </p:txBody>
      </p:sp>
      <p:sp>
        <p:nvSpPr>
          <p:cNvPr id="6" name="Text Placeholder 5">
            <a:extLst>
              <a:ext uri="{FF2B5EF4-FFF2-40B4-BE49-F238E27FC236}">
                <a16:creationId xmlns:a16="http://schemas.microsoft.com/office/drawing/2014/main" id="{1CE61817-CF87-B6C0-633A-4B4DFCDCEC65}"/>
              </a:ext>
            </a:extLst>
          </p:cNvPr>
          <p:cNvSpPr>
            <a:spLocks noGrp="1"/>
          </p:cNvSpPr>
          <p:nvPr>
            <p:ph type="body" sz="quarter" idx="16"/>
          </p:nvPr>
        </p:nvSpPr>
        <p:spPr/>
        <p:txBody>
          <a:bodyPr>
            <a:normAutofit lnSpcReduction="10000"/>
          </a:bodyPr>
          <a:lstStyle/>
          <a:p>
            <a:r>
              <a:rPr lang="en-IE" dirty="0"/>
              <a:t>Time for reflection</a:t>
            </a:r>
          </a:p>
        </p:txBody>
      </p:sp>
      <p:pic>
        <p:nvPicPr>
          <p:cNvPr id="8" name="Picture Placeholder 7">
            <a:extLst>
              <a:ext uri="{FF2B5EF4-FFF2-40B4-BE49-F238E27FC236}">
                <a16:creationId xmlns:a16="http://schemas.microsoft.com/office/drawing/2014/main" id="{B48E3D62-980D-601B-1307-5931097DC8A7}"/>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t="12530" b="12530"/>
          <a:stretch>
            <a:fillRect/>
          </a:stretch>
        </p:blipFill>
        <p:spPr>
          <a:prstGeom prst="rect">
            <a:avLst/>
          </a:prstGeom>
        </p:spPr>
      </p:pic>
      <p:sp>
        <p:nvSpPr>
          <p:cNvPr id="9" name="Thought Bubble: Cloud 8">
            <a:extLst>
              <a:ext uri="{FF2B5EF4-FFF2-40B4-BE49-F238E27FC236}">
                <a16:creationId xmlns:a16="http://schemas.microsoft.com/office/drawing/2014/main" id="{BAF3974A-B845-64DE-4CA6-BA9BBC91F8B8}"/>
              </a:ext>
            </a:extLst>
          </p:cNvPr>
          <p:cNvSpPr/>
          <p:nvPr/>
        </p:nvSpPr>
        <p:spPr>
          <a:xfrm>
            <a:off x="5137606" y="161801"/>
            <a:ext cx="1160578" cy="1063392"/>
          </a:xfrm>
          <a:prstGeom prst="cloudCallout">
            <a:avLst>
              <a:gd name="adj1" fmla="val -69682"/>
              <a:gd name="adj2" fmla="val 65940"/>
            </a:avLst>
          </a:prstGeom>
          <a:solidFill>
            <a:schemeClr val="bg1"/>
          </a:solidFill>
          <a:ln w="19050">
            <a:solidFill>
              <a:srgbClr val="094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6684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7CE094DB-B97A-44AC-8ACC-43822F7ECC14}"/>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28512" r="28512"/>
          <a:stretch/>
        </p:blipFill>
        <p:spPr>
          <a:xfrm>
            <a:off x="6218812" y="0"/>
            <a:ext cx="5248975" cy="6858001"/>
          </a:xfrm>
        </p:spPr>
      </p:pic>
      <p:sp>
        <p:nvSpPr>
          <p:cNvPr id="8" name="TextBox 7">
            <a:extLst>
              <a:ext uri="{FF2B5EF4-FFF2-40B4-BE49-F238E27FC236}">
                <a16:creationId xmlns:a16="http://schemas.microsoft.com/office/drawing/2014/main" id="{EF0878C7-A114-4C3C-8E39-9A6A53AA4665}"/>
              </a:ext>
            </a:extLst>
          </p:cNvPr>
          <p:cNvSpPr txBox="1"/>
          <p:nvPr/>
        </p:nvSpPr>
        <p:spPr>
          <a:xfrm>
            <a:off x="468778" y="1259175"/>
            <a:ext cx="5504411" cy="4770537"/>
          </a:xfrm>
          <a:prstGeom prst="rect">
            <a:avLst/>
          </a:prstGeom>
          <a:noFill/>
        </p:spPr>
        <p:txBody>
          <a:bodyPr wrap="square" rtlCol="0">
            <a:spAutoFit/>
          </a:bodyPr>
          <a:lstStyle/>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r>
              <a:rPr lang="en-GB" sz="2000" b="1" dirty="0">
                <a:solidFill>
                  <a:schemeClr val="bg1"/>
                </a:solidFill>
              </a:rPr>
              <a:t>DIGITAL IDENTITY- </a:t>
            </a:r>
            <a:r>
              <a:rPr lang="en-GB" sz="2000" dirty="0">
                <a:solidFill>
                  <a:schemeClr val="bg1"/>
                </a:solidFill>
              </a:rPr>
              <a:t>this is the means with which we prove we are who we say we are in an online context. Digital identity is perhaps the most significant enabler in accessing services in todays society. </a:t>
            </a:r>
          </a:p>
          <a:p>
            <a:endParaRPr lang="en-GB" sz="2000" dirty="0">
              <a:solidFill>
                <a:schemeClr val="bg1"/>
              </a:solidFill>
            </a:endParaRPr>
          </a:p>
          <a:p>
            <a:endParaRPr lang="en-GB" sz="2000" dirty="0">
              <a:solidFill>
                <a:schemeClr val="bg1"/>
              </a:solidFill>
            </a:endParaRPr>
          </a:p>
          <a:p>
            <a:r>
              <a:rPr lang="en-GB" sz="2000" b="1" dirty="0">
                <a:solidFill>
                  <a:schemeClr val="bg1"/>
                </a:solidFill>
              </a:rPr>
              <a:t>DIGITAL REPUTATION - </a:t>
            </a:r>
            <a:r>
              <a:rPr lang="en-GB" sz="2000" dirty="0">
                <a:solidFill>
                  <a:schemeClr val="bg1"/>
                </a:solidFill>
              </a:rPr>
              <a:t>refers to how you present yourself online, how you interact with other citizens online, how you engage with brands/shops. All of these things tell a story which makes up your digital reputation.</a:t>
            </a:r>
          </a:p>
          <a:p>
            <a:endParaRPr lang="en-GB" sz="1600" dirty="0">
              <a:solidFill>
                <a:schemeClr val="bg1"/>
              </a:solidFill>
            </a:endParaRPr>
          </a:p>
        </p:txBody>
      </p:sp>
      <p:sp>
        <p:nvSpPr>
          <p:cNvPr id="4" name="Text Placeholder 1">
            <a:extLst>
              <a:ext uri="{FF2B5EF4-FFF2-40B4-BE49-F238E27FC236}">
                <a16:creationId xmlns:a16="http://schemas.microsoft.com/office/drawing/2014/main" id="{1A9A09A6-E4A8-78E1-518E-E91BCCEFF0A8}"/>
              </a:ext>
            </a:extLst>
          </p:cNvPr>
          <p:cNvSpPr txBox="1">
            <a:spLocks/>
          </p:cNvSpPr>
          <p:nvPr/>
        </p:nvSpPr>
        <p:spPr>
          <a:xfrm>
            <a:off x="327992" y="600820"/>
            <a:ext cx="5652921" cy="98944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There are some </a:t>
            </a:r>
            <a:r>
              <a:rPr lang="en-GB" u="sng" dirty="0">
                <a:solidFill>
                  <a:schemeClr val="bg1"/>
                </a:solidFill>
              </a:rPr>
              <a:t>buzzwords</a:t>
            </a:r>
            <a:r>
              <a:rPr lang="en-GB" dirty="0">
                <a:solidFill>
                  <a:schemeClr val="bg1"/>
                </a:solidFill>
              </a:rPr>
              <a:t> you should know: </a:t>
            </a:r>
          </a:p>
        </p:txBody>
      </p:sp>
      <p:sp>
        <p:nvSpPr>
          <p:cNvPr id="5" name="Text Placeholder 1">
            <a:extLst>
              <a:ext uri="{FF2B5EF4-FFF2-40B4-BE49-F238E27FC236}">
                <a16:creationId xmlns:a16="http://schemas.microsoft.com/office/drawing/2014/main" id="{0375C6E2-2276-877A-A6A6-D7A9CA59B437}"/>
              </a:ext>
            </a:extLst>
          </p:cNvPr>
          <p:cNvSpPr txBox="1">
            <a:spLocks/>
          </p:cNvSpPr>
          <p:nvPr/>
        </p:nvSpPr>
        <p:spPr>
          <a:xfrm>
            <a:off x="327992" y="262890"/>
            <a:ext cx="5652921" cy="11087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59291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D0BA74-0560-4E35-8CDA-D21599DA3E09}"/>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l="23257" r="23257"/>
          <a:stretch/>
        </p:blipFill>
        <p:spPr/>
      </p:pic>
      <p:sp>
        <p:nvSpPr>
          <p:cNvPr id="3" name="Text Placeholder 2">
            <a:extLst>
              <a:ext uri="{FF2B5EF4-FFF2-40B4-BE49-F238E27FC236}">
                <a16:creationId xmlns:a16="http://schemas.microsoft.com/office/drawing/2014/main" id="{FA1C2956-3830-4324-B0D7-C9EDD3233E1D}"/>
              </a:ext>
            </a:extLst>
          </p:cNvPr>
          <p:cNvSpPr>
            <a:spLocks noGrp="1"/>
          </p:cNvSpPr>
          <p:nvPr>
            <p:ph type="body" sz="quarter" idx="18"/>
          </p:nvPr>
        </p:nvSpPr>
        <p:spPr>
          <a:xfrm>
            <a:off x="1463724" y="1859842"/>
            <a:ext cx="5105120" cy="4998158"/>
          </a:xfrm>
        </p:spPr>
        <p:txBody>
          <a:bodyPr>
            <a:normAutofit fontScale="55000" lnSpcReduction="20000"/>
          </a:bodyPr>
          <a:lstStyle/>
          <a:p>
            <a:pPr marL="342900" indent="-342900">
              <a:buFont typeface="Arial" panose="020B0604020202020204" pitchFamily="34" charset="0"/>
              <a:buChar char="•"/>
            </a:pPr>
            <a:r>
              <a:rPr lang="en-GB" sz="4000" b="1" dirty="0"/>
              <a:t>Employers - </a:t>
            </a:r>
            <a:r>
              <a:rPr lang="en-GB" sz="4000" dirty="0"/>
              <a:t>Many employers use the internet and social media platforms for recruiting and checking the credentials of job candidates.</a:t>
            </a:r>
          </a:p>
          <a:p>
            <a:pPr marL="0" indent="0"/>
            <a:endParaRPr lang="en-GB" sz="4000" dirty="0"/>
          </a:p>
          <a:p>
            <a:pPr marL="342900" indent="-342900">
              <a:buFont typeface="Arial" panose="020B0604020202020204" pitchFamily="34" charset="0"/>
              <a:buChar char="•"/>
            </a:pPr>
            <a:r>
              <a:rPr lang="en-GB" sz="4000" dirty="0"/>
              <a:t>Online platforms such as LinkedIn are constructive and powerful sites for job applicants to network, find job postings, and enhance their career opportunities.</a:t>
            </a:r>
          </a:p>
          <a:p>
            <a:pPr marL="342900" indent="-342900">
              <a:buFont typeface="Arial" panose="020B0604020202020204" pitchFamily="34" charset="0"/>
              <a:buChar char="•"/>
            </a:pPr>
            <a:endParaRPr lang="en-GB" sz="4000" dirty="0"/>
          </a:p>
          <a:p>
            <a:pPr marL="342900" indent="-342900">
              <a:buFont typeface="Arial" panose="020B0604020202020204" pitchFamily="34" charset="0"/>
              <a:buChar char="•"/>
            </a:pPr>
            <a:r>
              <a:rPr lang="en-GB" sz="4000" dirty="0"/>
              <a:t>However, there is nothing stopping employers from also checking you out on Facebook, Twitter or Instagram.</a:t>
            </a:r>
          </a:p>
          <a:p>
            <a:pPr marL="342900" indent="-342900">
              <a:buFont typeface="Arial" panose="020B0604020202020204" pitchFamily="34" charset="0"/>
              <a:buChar char="•"/>
            </a:pPr>
            <a:endParaRPr lang="en-GB" sz="4000" dirty="0"/>
          </a:p>
          <a:p>
            <a:pPr marL="342900" indent="-342900">
              <a:buFont typeface="Arial" panose="020B0604020202020204" pitchFamily="34" charset="0"/>
              <a:buChar char="•"/>
            </a:pPr>
            <a:r>
              <a:rPr lang="en-GB" sz="4000" dirty="0"/>
              <a:t>They can monitor you before you get the job or even during your employment!</a:t>
            </a:r>
          </a:p>
          <a:p>
            <a:endParaRPr lang="en-GB" dirty="0"/>
          </a:p>
        </p:txBody>
      </p:sp>
      <p:sp>
        <p:nvSpPr>
          <p:cNvPr id="4" name="Text Placeholder 3">
            <a:extLst>
              <a:ext uri="{FF2B5EF4-FFF2-40B4-BE49-F238E27FC236}">
                <a16:creationId xmlns:a16="http://schemas.microsoft.com/office/drawing/2014/main" id="{65F6FDFD-ADE3-4885-98E6-68B7268C0B9B}"/>
              </a:ext>
            </a:extLst>
          </p:cNvPr>
          <p:cNvSpPr>
            <a:spLocks noGrp="1"/>
          </p:cNvSpPr>
          <p:nvPr>
            <p:ph type="body" sz="quarter" idx="16"/>
          </p:nvPr>
        </p:nvSpPr>
        <p:spPr/>
        <p:txBody>
          <a:bodyPr>
            <a:noAutofit/>
          </a:bodyPr>
          <a:lstStyle/>
          <a:p>
            <a:r>
              <a:rPr lang="en-GB" sz="2800" dirty="0"/>
              <a:t>Who is interested in </a:t>
            </a:r>
            <a:r>
              <a:rPr lang="en-GB" sz="2800" b="1" dirty="0"/>
              <a:t>DIGITAL FOOTPRINT?</a:t>
            </a:r>
          </a:p>
        </p:txBody>
      </p:sp>
    </p:spTree>
    <p:extLst>
      <p:ext uri="{BB962C8B-B14F-4D97-AF65-F5344CB8AC3E}">
        <p14:creationId xmlns:p14="http://schemas.microsoft.com/office/powerpoint/2010/main" val="46338914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E957D67-5CAB-4574-8F6A-4B15D980F661}">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40444</TotalTime>
  <Words>6129</Words>
  <Application>Microsoft Office PowerPoint</Application>
  <PresentationFormat>Widescreen</PresentationFormat>
  <Paragraphs>403</Paragraphs>
  <Slides>60</Slides>
  <Notes>0</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60</vt:i4>
      </vt:variant>
    </vt:vector>
  </HeadingPairs>
  <TitlesOfParts>
    <vt:vector size="71" baseType="lpstr">
      <vt:lpstr>Arial</vt:lpstr>
      <vt:lpstr>Calibri</vt:lpstr>
      <vt:lpstr>Calibri Light</vt:lpstr>
      <vt:lpstr>Lato Regular</vt:lpstr>
      <vt:lpstr>Montserrat</vt:lpstr>
      <vt:lpstr>Montserrat Light</vt:lpstr>
      <vt:lpstr>Montserrat Medium</vt:lpstr>
      <vt:lpstr>Quattrocento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aine hamill</cp:lastModifiedBy>
  <cp:revision>171</cp:revision>
  <dcterms:created xsi:type="dcterms:W3CDTF">2020-10-14T13:32:04Z</dcterms:created>
  <dcterms:modified xsi:type="dcterms:W3CDTF">2022-09-26T09:59:16Z</dcterms:modified>
</cp:coreProperties>
</file>